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5"/>
    <p:restoredTop sz="94614"/>
  </p:normalViewPr>
  <p:slideViewPr>
    <p:cSldViewPr snapToGrid="0" snapToObjects="1">
      <p:cViewPr varScale="1">
        <p:scale>
          <a:sx n="102" d="100"/>
          <a:sy n="102" d="100"/>
        </p:scale>
        <p:origin x="216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83EF-8D1C-9E43-9F42-B34BC3F1C910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8798-B09A-954A-BD3B-FF6C1A6D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1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83EF-8D1C-9E43-9F42-B34BC3F1C910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8798-B09A-954A-BD3B-FF6C1A6D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6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83EF-8D1C-9E43-9F42-B34BC3F1C910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8798-B09A-954A-BD3B-FF6C1A6D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8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83EF-8D1C-9E43-9F42-B34BC3F1C910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8798-B09A-954A-BD3B-FF6C1A6D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6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83EF-8D1C-9E43-9F42-B34BC3F1C910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8798-B09A-954A-BD3B-FF6C1A6D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0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83EF-8D1C-9E43-9F42-B34BC3F1C910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8798-B09A-954A-BD3B-FF6C1A6D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3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83EF-8D1C-9E43-9F42-B34BC3F1C910}" type="datetimeFigureOut">
              <a:rPr lang="en-US" smtClean="0"/>
              <a:t>4/12/16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8798-B09A-954A-BD3B-FF6C1A6D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7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83EF-8D1C-9E43-9F42-B34BC3F1C910}" type="datetimeFigureOut">
              <a:rPr lang="en-US" smtClean="0"/>
              <a:t>4/12/16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8798-B09A-954A-BD3B-FF6C1A6D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4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83EF-8D1C-9E43-9F42-B34BC3F1C910}" type="datetimeFigureOut">
              <a:rPr lang="en-US" smtClean="0"/>
              <a:t>4/12/16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8798-B09A-954A-BD3B-FF6C1A6D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83EF-8D1C-9E43-9F42-B34BC3F1C910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8798-B09A-954A-BD3B-FF6C1A6D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6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83EF-8D1C-9E43-9F42-B34BC3F1C910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8798-B09A-954A-BD3B-FF6C1A6D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4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483EF-8D1C-9E43-9F42-B34BC3F1C910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48798-B09A-954A-BD3B-FF6C1A6D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9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charset="0"/>
              </a:rPr>
              <a:t>Network Layer</a:t>
            </a:r>
          </a:p>
        </p:txBody>
      </p:sp>
      <p:sp>
        <p:nvSpPr>
          <p:cNvPr id="1269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charset="0"/>
              </a:rPr>
              <a:t>4-</a:t>
            </a:r>
            <a:fld id="{8158F67A-3EE6-D143-8BC9-BDD3184B9A6A}" type="slidenum">
              <a:rPr lang="en-US" altLang="en-US" sz="1200">
                <a:latin typeface="Tahoma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>
              <a:latin typeface="Tahoma" charset="0"/>
            </a:endParaRPr>
          </a:p>
        </p:txBody>
      </p:sp>
      <p:pic>
        <p:nvPicPr>
          <p:cNvPr id="126979" name="Picture 9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139" y="833439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8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5164" y="130176"/>
            <a:ext cx="8364537" cy="963613"/>
          </a:xfrm>
        </p:spPr>
        <p:txBody>
          <a:bodyPr/>
          <a:lstStyle/>
          <a:p>
            <a:r>
              <a:rPr lang="en-US" altLang="en-US" sz="4000">
                <a:ea typeface="ＭＳ Ｐゴシック" charset="-128"/>
              </a:rPr>
              <a:t>Dijkstra</a:t>
            </a:r>
            <a:r>
              <a:rPr lang="ja-JP" altLang="en-US" sz="4000">
                <a:ea typeface="ＭＳ Ｐゴシック" charset="-128"/>
              </a:rPr>
              <a:t>’</a:t>
            </a:r>
            <a:r>
              <a:rPr lang="en-US" altLang="ja-JP" sz="4000">
                <a:ea typeface="ＭＳ Ｐゴシック" charset="-128"/>
              </a:rPr>
              <a:t>s algorithm: another example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126981" name="Text Box 3"/>
          <p:cNvSpPr txBox="1">
            <a:spLocks noChangeArrowheads="1"/>
          </p:cNvSpPr>
          <p:nvPr/>
        </p:nvSpPr>
        <p:spPr bwMode="auto">
          <a:xfrm>
            <a:off x="1763714" y="1506539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charset="0"/>
              </a:rPr>
              <a:t>Step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charset="0"/>
              </a:rPr>
              <a:t>0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charset="0"/>
              </a:rPr>
              <a:t>1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charset="0"/>
              </a:rPr>
              <a:t>2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charset="0"/>
              </a:rPr>
              <a:t>3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charset="0"/>
              </a:rPr>
              <a:t>4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charset="0"/>
              </a:rPr>
              <a:t>5</a:t>
            </a:r>
          </a:p>
        </p:txBody>
      </p:sp>
      <p:sp>
        <p:nvSpPr>
          <p:cNvPr id="126982" name="Text Box 4"/>
          <p:cNvSpPr txBox="1">
            <a:spLocks noChangeArrowheads="1"/>
          </p:cNvSpPr>
          <p:nvPr/>
        </p:nvSpPr>
        <p:spPr bwMode="auto">
          <a:xfrm>
            <a:off x="2776539" y="1516064"/>
            <a:ext cx="101758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charset="0"/>
              </a:rPr>
              <a:t>N'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charset="0"/>
              </a:rPr>
              <a:t>u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charset="0"/>
              </a:rPr>
              <a:t>ux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charset="0"/>
              </a:rPr>
              <a:t>uxy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charset="0"/>
              </a:rPr>
              <a:t>uxyv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charset="0"/>
              </a:rPr>
              <a:t>uxyvw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charset="0"/>
              </a:rPr>
              <a:t>uxyvwz</a:t>
            </a:r>
          </a:p>
        </p:txBody>
      </p:sp>
      <p:sp>
        <p:nvSpPr>
          <p:cNvPr id="126983" name="Text Box 5"/>
          <p:cNvSpPr txBox="1">
            <a:spLocks noChangeArrowheads="1"/>
          </p:cNvSpPr>
          <p:nvPr/>
        </p:nvSpPr>
        <p:spPr bwMode="auto">
          <a:xfrm>
            <a:off x="4024314" y="1497014"/>
            <a:ext cx="116998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charset="0"/>
              </a:rPr>
              <a:t>D(v),p(v)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charset="0"/>
              </a:rPr>
              <a:t>2,u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charset="0"/>
              </a:rPr>
              <a:t>2,u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charset="0"/>
              </a:rPr>
              <a:t>2,u</a:t>
            </a:r>
          </a:p>
        </p:txBody>
      </p:sp>
      <p:sp>
        <p:nvSpPr>
          <p:cNvPr id="126984" name="Text Box 6"/>
          <p:cNvSpPr txBox="1">
            <a:spLocks noChangeArrowheads="1"/>
          </p:cNvSpPr>
          <p:nvPr/>
        </p:nvSpPr>
        <p:spPr bwMode="auto">
          <a:xfrm>
            <a:off x="5191125" y="1501776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charset="0"/>
              </a:rPr>
              <a:t>D(w),p(w)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charset="0"/>
              </a:rPr>
              <a:t>5,u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charset="0"/>
              </a:rPr>
              <a:t>4,x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charset="0"/>
              </a:rPr>
              <a:t>3,y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charset="0"/>
              </a:rPr>
              <a:t>3,y</a:t>
            </a:r>
          </a:p>
        </p:txBody>
      </p:sp>
      <p:sp>
        <p:nvSpPr>
          <p:cNvPr id="126985" name="Text Box 7"/>
          <p:cNvSpPr txBox="1">
            <a:spLocks noChangeArrowheads="1"/>
          </p:cNvSpPr>
          <p:nvPr/>
        </p:nvSpPr>
        <p:spPr bwMode="auto">
          <a:xfrm>
            <a:off x="6581775" y="1497014"/>
            <a:ext cx="11699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charset="0"/>
              </a:rPr>
              <a:t>D(x),p(x)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charset="0"/>
              </a:rPr>
              <a:t>1,u</a:t>
            </a:r>
          </a:p>
        </p:txBody>
      </p:sp>
      <p:sp>
        <p:nvSpPr>
          <p:cNvPr id="126986" name="Text Box 8"/>
          <p:cNvSpPr txBox="1">
            <a:spLocks noChangeArrowheads="1"/>
          </p:cNvSpPr>
          <p:nvPr/>
        </p:nvSpPr>
        <p:spPr bwMode="auto">
          <a:xfrm>
            <a:off x="7877175" y="1501776"/>
            <a:ext cx="11699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charset="0"/>
              </a:rPr>
              <a:t>D(y),p(y)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mic Sans MS" charset="0"/>
              </a:rPr>
              <a:t>∞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charset="0"/>
              </a:rPr>
              <a:t>2,x</a:t>
            </a:r>
          </a:p>
        </p:txBody>
      </p:sp>
      <p:sp>
        <p:nvSpPr>
          <p:cNvPr id="126987" name="Text Box 9"/>
          <p:cNvSpPr txBox="1">
            <a:spLocks noChangeArrowheads="1"/>
          </p:cNvSpPr>
          <p:nvPr/>
        </p:nvSpPr>
        <p:spPr bwMode="auto">
          <a:xfrm>
            <a:off x="9129714" y="1516063"/>
            <a:ext cx="1169987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charset="0"/>
              </a:rPr>
              <a:t>D(z),p(z)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charset="0"/>
              </a:rPr>
              <a:t>∞ </a:t>
            </a:r>
            <a:endParaRPr lang="en-US" altLang="en-US" sz="2000">
              <a:latin typeface="Arial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charset="0"/>
              </a:rPr>
              <a:t>∞ </a:t>
            </a:r>
            <a:endParaRPr lang="en-US" altLang="en-US" sz="2000">
              <a:latin typeface="Arial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charset="0"/>
              </a:rPr>
              <a:t>4,y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charset="0"/>
              </a:rPr>
              <a:t>4,y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charset="0"/>
              </a:rPr>
              <a:t>4,y</a:t>
            </a:r>
          </a:p>
        </p:txBody>
      </p:sp>
      <p:sp>
        <p:nvSpPr>
          <p:cNvPr id="126988" name="Line 10"/>
          <p:cNvSpPr>
            <a:spLocks noChangeShapeType="1"/>
          </p:cNvSpPr>
          <p:nvPr/>
        </p:nvSpPr>
        <p:spPr bwMode="auto">
          <a:xfrm>
            <a:off x="1885951" y="1857376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9" name="Line 11"/>
          <p:cNvSpPr>
            <a:spLocks noChangeShapeType="1"/>
          </p:cNvSpPr>
          <p:nvPr/>
        </p:nvSpPr>
        <p:spPr bwMode="auto">
          <a:xfrm>
            <a:off x="2043114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0" name="Line 12"/>
          <p:cNvSpPr>
            <a:spLocks noChangeShapeType="1"/>
          </p:cNvSpPr>
          <p:nvPr/>
        </p:nvSpPr>
        <p:spPr bwMode="auto">
          <a:xfrm>
            <a:off x="2062163" y="2457451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1" name="Line 13"/>
          <p:cNvSpPr>
            <a:spLocks noChangeShapeType="1"/>
          </p:cNvSpPr>
          <p:nvPr/>
        </p:nvSpPr>
        <p:spPr bwMode="auto">
          <a:xfrm>
            <a:off x="2071688" y="2767014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2" name="Line 14"/>
          <p:cNvSpPr>
            <a:spLocks noChangeShapeType="1"/>
          </p:cNvSpPr>
          <p:nvPr/>
        </p:nvSpPr>
        <p:spPr bwMode="auto">
          <a:xfrm>
            <a:off x="2081213" y="3071814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3" name="Line 15"/>
          <p:cNvSpPr>
            <a:spLocks noChangeShapeType="1"/>
          </p:cNvSpPr>
          <p:nvPr/>
        </p:nvSpPr>
        <p:spPr bwMode="auto">
          <a:xfrm>
            <a:off x="2095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6994" name="Group 16"/>
          <p:cNvGrpSpPr>
            <a:grpSpLocks/>
          </p:cNvGrpSpPr>
          <p:nvPr/>
        </p:nvGrpSpPr>
        <p:grpSpPr bwMode="auto">
          <a:xfrm>
            <a:off x="3748089" y="4043364"/>
            <a:ext cx="3571875" cy="2236787"/>
            <a:chOff x="3162" y="1071"/>
            <a:chExt cx="2250" cy="1409"/>
          </a:xfrm>
        </p:grpSpPr>
        <p:sp>
          <p:nvSpPr>
            <p:cNvPr id="127000" name="Freeform 17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01" name="Freeform 18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02" name="Oval 19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27003" name="Line 20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04" name="Line 21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05" name="Rectangle 22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charset="0"/>
              </a:endParaRPr>
            </a:p>
          </p:txBody>
        </p:sp>
        <p:sp>
          <p:nvSpPr>
            <p:cNvPr id="127006" name="Oval 23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27007" name="Oval 24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27008" name="Line 25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09" name="Line 26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10" name="Rectangle 27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charset="0"/>
              </a:endParaRPr>
            </a:p>
          </p:txBody>
        </p:sp>
        <p:sp>
          <p:nvSpPr>
            <p:cNvPr id="127011" name="Oval 28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27012" name="Oval 29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27013" name="Line 30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14" name="Line 31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15" name="Rectangle 32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charset="0"/>
              </a:endParaRPr>
            </a:p>
          </p:txBody>
        </p:sp>
        <p:sp>
          <p:nvSpPr>
            <p:cNvPr id="127016" name="Oval 33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27017" name="Oval 34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27018" name="Line 35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19" name="Line 36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20" name="Rectangle 37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charset="0"/>
              </a:endParaRPr>
            </a:p>
          </p:txBody>
        </p:sp>
        <p:sp>
          <p:nvSpPr>
            <p:cNvPr id="127021" name="Oval 38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27022" name="Oval 39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27023" name="Line 40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24" name="Line 41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25" name="Rectangle 42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charset="0"/>
              </a:endParaRPr>
            </a:p>
          </p:txBody>
        </p:sp>
        <p:sp>
          <p:nvSpPr>
            <p:cNvPr id="127026" name="Oval 43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27027" name="Oval 44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27028" name="Line 45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29" name="Line 46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30" name="Rectangle 47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charset="0"/>
              </a:endParaRPr>
            </a:p>
          </p:txBody>
        </p:sp>
        <p:sp>
          <p:nvSpPr>
            <p:cNvPr id="127031" name="Oval 48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27032" name="Freeform 49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33" name="Freeform 50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34" name="Freeform 51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41356969 h 174"/>
                <a:gd name="T2" fmla="*/ 6713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35" name="Freeform 52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36" name="Freeform 53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37" name="Freeform 54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38" name="Freeform 55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39" name="Freeform 56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0" name="Freeform 57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041" name="Group 58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27067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27068" name="Text Box 60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Arial" charset="0"/>
                  </a:rPr>
                  <a:t>u</a:t>
                </a:r>
                <a:endParaRPr lang="en-US" altLang="en-US" sz="2400">
                  <a:latin typeface="Arial" charset="0"/>
                </a:endParaRPr>
              </a:p>
            </p:txBody>
          </p:sp>
        </p:grpSp>
        <p:grpSp>
          <p:nvGrpSpPr>
            <p:cNvPr id="127042" name="Group 61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27065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27066" name="Text Box 63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Arial" charset="0"/>
                  </a:rPr>
                  <a:t>y</a:t>
                </a:r>
                <a:endParaRPr lang="en-US" altLang="en-US" sz="2400">
                  <a:latin typeface="Arial" charset="0"/>
                </a:endParaRPr>
              </a:p>
            </p:txBody>
          </p:sp>
        </p:grpSp>
        <p:grpSp>
          <p:nvGrpSpPr>
            <p:cNvPr id="127043" name="Group 64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27063" name="Rectangle 6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27064" name="Text Box 66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Arial" charset="0"/>
                  </a:rPr>
                  <a:t>x</a:t>
                </a:r>
              </a:p>
            </p:txBody>
          </p:sp>
        </p:grpSp>
        <p:grpSp>
          <p:nvGrpSpPr>
            <p:cNvPr id="127044" name="Group 67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27061" name="Rectangle 6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27062" name="Text Box 69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Arial" charset="0"/>
                  </a:rPr>
                  <a:t>w</a:t>
                </a:r>
                <a:endParaRPr lang="en-US" altLang="en-US" sz="2400">
                  <a:latin typeface="Arial" charset="0"/>
                </a:endParaRPr>
              </a:p>
            </p:txBody>
          </p:sp>
        </p:grpSp>
        <p:grpSp>
          <p:nvGrpSpPr>
            <p:cNvPr id="127045" name="Group 70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27059" name="Rectangle 7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27060" name="Text Box 72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Arial" charset="0"/>
                  </a:rPr>
                  <a:t>v</a:t>
                </a:r>
                <a:endParaRPr lang="en-US" altLang="en-US" sz="2400">
                  <a:latin typeface="Arial" charset="0"/>
                </a:endParaRPr>
              </a:p>
            </p:txBody>
          </p:sp>
        </p:grpSp>
        <p:grpSp>
          <p:nvGrpSpPr>
            <p:cNvPr id="127046" name="Group 73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27057" name="Rectangle 7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27058" name="Text Box 75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Arial" charset="0"/>
                  </a:rPr>
                  <a:t>z</a:t>
                </a:r>
              </a:p>
            </p:txBody>
          </p:sp>
        </p:grpSp>
        <p:sp>
          <p:nvSpPr>
            <p:cNvPr id="127047" name="Text Box 76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charset="0"/>
                </a:rPr>
                <a:t>2</a:t>
              </a:r>
              <a:endParaRPr lang="en-US" altLang="en-US" sz="2400">
                <a:latin typeface="Arial" charset="0"/>
              </a:endParaRPr>
            </a:p>
          </p:txBody>
        </p:sp>
        <p:sp>
          <p:nvSpPr>
            <p:cNvPr id="127048" name="Text Box 77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charset="0"/>
                </a:rPr>
                <a:t>2</a:t>
              </a:r>
              <a:endParaRPr lang="en-US" altLang="en-US" sz="2400">
                <a:latin typeface="Arial" charset="0"/>
              </a:endParaRPr>
            </a:p>
          </p:txBody>
        </p:sp>
        <p:sp>
          <p:nvSpPr>
            <p:cNvPr id="127049" name="Text Box 78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charset="0"/>
                </a:rPr>
                <a:t>1</a:t>
              </a:r>
              <a:endParaRPr lang="en-US" altLang="en-US" sz="2400">
                <a:latin typeface="Arial" charset="0"/>
              </a:endParaRPr>
            </a:p>
          </p:txBody>
        </p:sp>
        <p:sp>
          <p:nvSpPr>
            <p:cNvPr id="127050" name="Text Box 79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charset="0"/>
                </a:rPr>
                <a:t>3</a:t>
              </a:r>
              <a:endParaRPr lang="en-US" altLang="en-US" sz="2400">
                <a:latin typeface="Arial" charset="0"/>
              </a:endParaRPr>
            </a:p>
          </p:txBody>
        </p:sp>
        <p:sp>
          <p:nvSpPr>
            <p:cNvPr id="127051" name="Text Box 80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charset="0"/>
                </a:rPr>
                <a:t>1</a:t>
              </a:r>
              <a:endParaRPr lang="en-US" altLang="en-US" sz="2400">
                <a:latin typeface="Arial" charset="0"/>
              </a:endParaRPr>
            </a:p>
          </p:txBody>
        </p:sp>
        <p:sp>
          <p:nvSpPr>
            <p:cNvPr id="127052" name="Text Box 81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charset="0"/>
                </a:rPr>
                <a:t>1</a:t>
              </a:r>
              <a:endParaRPr lang="en-US" altLang="en-US" sz="2400">
                <a:latin typeface="Arial" charset="0"/>
              </a:endParaRPr>
            </a:p>
          </p:txBody>
        </p:sp>
        <p:sp>
          <p:nvSpPr>
            <p:cNvPr id="127053" name="Text Box 82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charset="0"/>
                </a:rPr>
                <a:t>2</a:t>
              </a:r>
              <a:endParaRPr lang="en-US" altLang="en-US" sz="2400">
                <a:latin typeface="Arial" charset="0"/>
              </a:endParaRPr>
            </a:p>
          </p:txBody>
        </p:sp>
        <p:sp>
          <p:nvSpPr>
            <p:cNvPr id="127054" name="Text Box 83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charset="0"/>
                </a:rPr>
                <a:t>5</a:t>
              </a:r>
              <a:endParaRPr lang="en-US" altLang="en-US" sz="2400">
                <a:latin typeface="Arial" charset="0"/>
              </a:endParaRPr>
            </a:p>
          </p:txBody>
        </p:sp>
        <p:sp>
          <p:nvSpPr>
            <p:cNvPr id="127055" name="Text Box 84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charset="0"/>
                </a:rPr>
                <a:t>3</a:t>
              </a:r>
              <a:endParaRPr lang="en-US" altLang="en-US" sz="2400">
                <a:latin typeface="Arial" charset="0"/>
              </a:endParaRPr>
            </a:p>
          </p:txBody>
        </p:sp>
        <p:sp>
          <p:nvSpPr>
            <p:cNvPr id="127056" name="Text Box 85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charset="0"/>
                </a:rPr>
                <a:t>5</a:t>
              </a:r>
              <a:endParaRPr lang="en-US" altLang="en-US" sz="2400">
                <a:latin typeface="Arial" charset="0"/>
              </a:endParaRPr>
            </a:p>
          </p:txBody>
        </p:sp>
      </p:grpSp>
      <p:sp>
        <p:nvSpPr>
          <p:cNvPr id="718934" name="Line 86"/>
          <p:cNvSpPr>
            <a:spLocks noChangeShapeType="1"/>
          </p:cNvSpPr>
          <p:nvPr/>
        </p:nvSpPr>
        <p:spPr bwMode="auto">
          <a:xfrm flipH="1">
            <a:off x="3765551" y="2035176"/>
            <a:ext cx="3514725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935" name="Line 87"/>
          <p:cNvSpPr>
            <a:spLocks noChangeShapeType="1"/>
          </p:cNvSpPr>
          <p:nvPr/>
        </p:nvSpPr>
        <p:spPr bwMode="auto">
          <a:xfrm flipH="1">
            <a:off x="3687763" y="2330451"/>
            <a:ext cx="4894262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936" name="Line 88"/>
          <p:cNvSpPr>
            <a:spLocks noChangeShapeType="1"/>
          </p:cNvSpPr>
          <p:nvPr/>
        </p:nvSpPr>
        <p:spPr bwMode="auto">
          <a:xfrm flipH="1">
            <a:off x="3751263" y="2692401"/>
            <a:ext cx="914400" cy="257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937" name="Line 89"/>
          <p:cNvSpPr>
            <a:spLocks noChangeShapeType="1"/>
          </p:cNvSpPr>
          <p:nvPr/>
        </p:nvSpPr>
        <p:spPr bwMode="auto">
          <a:xfrm flipH="1">
            <a:off x="3765551" y="2949576"/>
            <a:ext cx="2239963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938" name="Line 90"/>
          <p:cNvSpPr>
            <a:spLocks noChangeShapeType="1"/>
          </p:cNvSpPr>
          <p:nvPr/>
        </p:nvSpPr>
        <p:spPr bwMode="auto">
          <a:xfrm flipH="1">
            <a:off x="3778250" y="3206751"/>
            <a:ext cx="5975350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7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934" grpId="0" animBg="1"/>
      <p:bldP spid="718935" grpId="0" animBg="1"/>
      <p:bldP spid="718936" grpId="0" animBg="1"/>
      <p:bldP spid="718937" grpId="0" animBg="1"/>
      <p:bldP spid="7189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Macintosh PowerPoint</Application>
  <PresentationFormat>Widescreen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ＭＳ Ｐゴシック</vt:lpstr>
      <vt:lpstr>Arial</vt:lpstr>
      <vt:lpstr>Comic Sans MS</vt:lpstr>
      <vt:lpstr>Tahoma</vt:lpstr>
      <vt:lpstr>Office Theme</vt:lpstr>
      <vt:lpstr>Dijkstra’s algorithm: another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Dijkstra’s algorithm: another example</dc:title>
  <dc:creator>Microsoft Office User</dc:creator>
  <cp:lastModifiedBy>Microsoft Office User</cp:lastModifiedBy>
  <cp:revision>1</cp:revision>
  <dcterms:created xsi:type="dcterms:W3CDTF">2016-04-12T16:51:57Z</dcterms:created>
  <dcterms:modified xsi:type="dcterms:W3CDTF">2016-04-12T16:52:38Z</dcterms:modified>
</cp:coreProperties>
</file>