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7"/>
    <p:restoredTop sz="93692"/>
  </p:normalViewPr>
  <p:slideViewPr>
    <p:cSldViewPr snapToGrid="0" snapToObjects="1">
      <p:cViewPr varScale="1">
        <p:scale>
          <a:sx n="102" d="100"/>
          <a:sy n="102" d="100"/>
        </p:scale>
        <p:origin x="216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5E12-88D8-8045-954A-A6E17587F3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093-C9E8-7142-A038-91F62A3E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5E12-88D8-8045-954A-A6E17587F3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093-C9E8-7142-A038-91F62A3E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5E12-88D8-8045-954A-A6E17587F3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093-C9E8-7142-A038-91F62A3E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0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5E12-88D8-8045-954A-A6E17587F3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093-C9E8-7142-A038-91F62A3E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5E12-88D8-8045-954A-A6E17587F3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093-C9E8-7142-A038-91F62A3E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5E12-88D8-8045-954A-A6E17587F3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093-C9E8-7142-A038-91F62A3E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5E12-88D8-8045-954A-A6E17587F3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093-C9E8-7142-A038-91F62A3E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5E12-88D8-8045-954A-A6E17587F3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093-C9E8-7142-A038-91F62A3E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8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5E12-88D8-8045-954A-A6E17587F3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093-C9E8-7142-A038-91F62A3E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5E12-88D8-8045-954A-A6E17587F3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093-C9E8-7142-A038-91F62A3E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5E12-88D8-8045-954A-A6E17587F3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F093-C9E8-7142-A038-91F62A3E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5E12-88D8-8045-954A-A6E17587F3FB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F093-C9E8-7142-A038-91F62A3E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9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charset="0"/>
              </a:rPr>
              <a:t>Network Layer</a:t>
            </a:r>
          </a:p>
        </p:txBody>
      </p:sp>
      <p:sp>
        <p:nvSpPr>
          <p:cNvPr id="1259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charset="0"/>
              </a:rPr>
              <a:t>4-</a:t>
            </a:r>
            <a:fld id="{BFC1C4F3-E21E-1A44-88AE-96D50EA4D51F}" type="slidenum">
              <a:rPr lang="en-US" altLang="en-US" sz="1200">
                <a:latin typeface="Tahoma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Tahoma" charset="0"/>
            </a:endParaRPr>
          </a:p>
        </p:txBody>
      </p:sp>
      <p:pic>
        <p:nvPicPr>
          <p:cNvPr id="125955" name="Picture 1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787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956" name="Group 2"/>
          <p:cNvGrpSpPr>
            <a:grpSpLocks/>
          </p:cNvGrpSpPr>
          <p:nvPr/>
        </p:nvGrpSpPr>
        <p:grpSpPr bwMode="auto">
          <a:xfrm>
            <a:off x="6164264" y="3098800"/>
            <a:ext cx="4217987" cy="3759200"/>
            <a:chOff x="415" y="856"/>
            <a:chExt cx="2910" cy="2523"/>
          </a:xfrm>
        </p:grpSpPr>
        <p:grpSp>
          <p:nvGrpSpPr>
            <p:cNvPr id="126017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9"/>
              <a:chOff x="1613" y="2011"/>
              <a:chExt cx="316" cy="269"/>
            </a:xfrm>
          </p:grpSpPr>
          <p:sp>
            <p:nvSpPr>
              <p:cNvPr id="126079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80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81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82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charset="0"/>
                </a:endParaRPr>
              </a:p>
            </p:txBody>
          </p:sp>
          <p:sp>
            <p:nvSpPr>
              <p:cNvPr id="126083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84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85" name="Text Box 10"/>
              <p:cNvSpPr txBox="1">
                <a:spLocks noChangeArrowheads="1"/>
              </p:cNvSpPr>
              <p:nvPr/>
            </p:nvSpPr>
            <p:spPr bwMode="auto">
              <a:xfrm>
                <a:off x="1632" y="2011"/>
                <a:ext cx="2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w</a:t>
                </a:r>
                <a:endParaRPr lang="en-US" altLang="en-US" sz="2400">
                  <a:latin typeface="Arial" charset="0"/>
                </a:endParaRPr>
              </a:p>
            </p:txBody>
          </p:sp>
        </p:grpSp>
        <p:sp>
          <p:nvSpPr>
            <p:cNvPr id="126018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3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6019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4</a:t>
              </a:r>
              <a:endParaRPr lang="en-US" altLang="en-US" sz="2400">
                <a:latin typeface="Arial" charset="0"/>
              </a:endParaRPr>
            </a:p>
          </p:txBody>
        </p:sp>
        <p:grpSp>
          <p:nvGrpSpPr>
            <p:cNvPr id="126020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9"/>
              <a:chOff x="1613" y="2011"/>
              <a:chExt cx="316" cy="269"/>
            </a:xfrm>
          </p:grpSpPr>
          <p:sp>
            <p:nvSpPr>
              <p:cNvPr id="126072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73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74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75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charset="0"/>
                </a:endParaRPr>
              </a:p>
            </p:txBody>
          </p:sp>
          <p:sp>
            <p:nvSpPr>
              <p:cNvPr id="126076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77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78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v</a:t>
                </a:r>
                <a:endParaRPr lang="en-US" altLang="en-US" sz="2400">
                  <a:latin typeface="Arial" charset="0"/>
                </a:endParaRPr>
              </a:p>
            </p:txBody>
          </p:sp>
        </p:grpSp>
        <p:grpSp>
          <p:nvGrpSpPr>
            <p:cNvPr id="126021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126065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66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67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68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charset="0"/>
                </a:endParaRPr>
              </a:p>
            </p:txBody>
          </p:sp>
          <p:sp>
            <p:nvSpPr>
              <p:cNvPr id="126069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70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71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x</a:t>
                </a:r>
                <a:endParaRPr lang="en-US" altLang="en-US" sz="2400">
                  <a:latin typeface="Arial" charset="0"/>
                </a:endParaRPr>
              </a:p>
            </p:txBody>
          </p:sp>
        </p:grpSp>
        <p:grpSp>
          <p:nvGrpSpPr>
            <p:cNvPr id="126022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126058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59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60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61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charset="0"/>
                </a:endParaRPr>
              </a:p>
            </p:txBody>
          </p:sp>
          <p:sp>
            <p:nvSpPr>
              <p:cNvPr id="126062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63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64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u</a:t>
                </a:r>
                <a:endParaRPr lang="en-US" altLang="en-US" sz="2400">
                  <a:latin typeface="Arial" charset="0"/>
                </a:endParaRPr>
              </a:p>
            </p:txBody>
          </p:sp>
        </p:grpSp>
        <p:sp>
          <p:nvSpPr>
            <p:cNvPr id="126023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4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5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6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5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6027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28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3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6029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30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7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6031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32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4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6033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6034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126051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52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53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54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charset="0"/>
                </a:endParaRPr>
              </a:p>
            </p:txBody>
          </p:sp>
          <p:sp>
            <p:nvSpPr>
              <p:cNvPr id="126055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56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57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y</a:t>
                </a:r>
                <a:endParaRPr lang="en-US" altLang="en-US" sz="2400">
                  <a:latin typeface="Arial" charset="0"/>
                </a:endParaRPr>
              </a:p>
            </p:txBody>
          </p:sp>
        </p:grpSp>
        <p:sp>
          <p:nvSpPr>
            <p:cNvPr id="126035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8</a:t>
              </a:r>
              <a:endParaRPr lang="en-US" altLang="en-US" sz="2400">
                <a:latin typeface="Arial" charset="0"/>
              </a:endParaRPr>
            </a:p>
          </p:txBody>
        </p:sp>
        <p:grpSp>
          <p:nvGrpSpPr>
            <p:cNvPr id="126036" name="Group 57"/>
            <p:cNvGrpSpPr>
              <a:grpSpLocks/>
            </p:cNvGrpSpPr>
            <p:nvPr/>
          </p:nvGrpSpPr>
          <p:grpSpPr bwMode="auto">
            <a:xfrm>
              <a:off x="3007" y="2002"/>
              <a:ext cx="318" cy="269"/>
              <a:chOff x="1611" y="2011"/>
              <a:chExt cx="318" cy="269"/>
            </a:xfrm>
          </p:grpSpPr>
          <p:sp>
            <p:nvSpPr>
              <p:cNvPr id="126044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45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46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47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charset="0"/>
                </a:endParaRPr>
              </a:p>
            </p:txBody>
          </p:sp>
          <p:sp>
            <p:nvSpPr>
              <p:cNvPr id="126048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49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26050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z</a:t>
                </a:r>
                <a:endParaRPr lang="en-US" altLang="en-US" sz="2400">
                  <a:latin typeface="Arial" charset="0"/>
                </a:endParaRPr>
              </a:p>
            </p:txBody>
          </p:sp>
        </p:grpSp>
        <p:sp>
          <p:nvSpPr>
            <p:cNvPr id="126037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38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2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6039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40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7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126041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2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043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9</a:t>
              </a:r>
              <a:endParaRPr lang="en-US" altLang="en-US" sz="2400">
                <a:latin typeface="Arial" charset="0"/>
              </a:endParaRPr>
            </a:p>
          </p:txBody>
        </p:sp>
      </p:grpSp>
      <p:sp>
        <p:nvSpPr>
          <p:cNvPr id="125957" name="Rectangle 72"/>
          <p:cNvSpPr>
            <a:spLocks noChangeArrowheads="1"/>
          </p:cNvSpPr>
          <p:nvPr/>
        </p:nvSpPr>
        <p:spPr bwMode="auto">
          <a:xfrm>
            <a:off x="2011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</a:rPr>
              <a:t>Dijkstra</a:t>
            </a:r>
            <a:r>
              <a:rPr lang="ja-JP" altLang="en-US" sz="4000">
                <a:solidFill>
                  <a:srgbClr val="000099"/>
                </a:solidFill>
              </a:rPr>
              <a:t>’</a:t>
            </a:r>
            <a:r>
              <a:rPr lang="en-US" altLang="ja-JP" sz="4000">
                <a:solidFill>
                  <a:srgbClr val="000099"/>
                </a:solidFill>
              </a:rPr>
              <a:t>s algorithm: example</a:t>
            </a:r>
            <a:endParaRPr lang="en-US" altLang="en-US" sz="4400">
              <a:solidFill>
                <a:srgbClr val="000099"/>
              </a:solidFill>
            </a:endParaRPr>
          </a:p>
        </p:txBody>
      </p:sp>
      <p:sp>
        <p:nvSpPr>
          <p:cNvPr id="125958" name="Text Box 73"/>
          <p:cNvSpPr txBox="1">
            <a:spLocks noChangeArrowheads="1"/>
          </p:cNvSpPr>
          <p:nvPr/>
        </p:nvSpPr>
        <p:spPr bwMode="auto">
          <a:xfrm>
            <a:off x="1998664" y="1277939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Step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125959" name="Text Box 74"/>
          <p:cNvSpPr txBox="1">
            <a:spLocks noChangeArrowheads="1"/>
          </p:cNvSpPr>
          <p:nvPr/>
        </p:nvSpPr>
        <p:spPr bwMode="auto">
          <a:xfrm>
            <a:off x="2982913" y="1284289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N'</a:t>
            </a:r>
          </a:p>
        </p:txBody>
      </p:sp>
      <p:sp>
        <p:nvSpPr>
          <p:cNvPr id="125960" name="Text Box 75"/>
          <p:cNvSpPr txBox="1">
            <a:spLocks noChangeArrowheads="1"/>
          </p:cNvSpPr>
          <p:nvPr/>
        </p:nvSpPr>
        <p:spPr bwMode="auto">
          <a:xfrm>
            <a:off x="3567113" y="100965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D(</a:t>
            </a:r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altLang="en-US" sz="2000">
                <a:latin typeface="Arial" charset="0"/>
              </a:rPr>
              <a:t>)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p(v)</a:t>
            </a:r>
          </a:p>
        </p:txBody>
      </p:sp>
      <p:sp>
        <p:nvSpPr>
          <p:cNvPr id="125961" name="Text Box 76"/>
          <p:cNvSpPr txBox="1">
            <a:spLocks noChangeArrowheads="1"/>
          </p:cNvSpPr>
          <p:nvPr/>
        </p:nvSpPr>
        <p:spPr bwMode="auto">
          <a:xfrm>
            <a:off x="2035175" y="161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0</a:t>
            </a:r>
          </a:p>
        </p:txBody>
      </p:sp>
      <p:sp>
        <p:nvSpPr>
          <p:cNvPr id="125962" name="Text Box 77"/>
          <p:cNvSpPr txBox="1">
            <a:spLocks noChangeArrowheads="1"/>
          </p:cNvSpPr>
          <p:nvPr/>
        </p:nvSpPr>
        <p:spPr bwMode="auto">
          <a:xfrm>
            <a:off x="2039938" y="19145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1</a:t>
            </a:r>
          </a:p>
        </p:txBody>
      </p:sp>
      <p:sp>
        <p:nvSpPr>
          <p:cNvPr id="125963" name="Text Box 78"/>
          <p:cNvSpPr txBox="1">
            <a:spLocks noChangeArrowheads="1"/>
          </p:cNvSpPr>
          <p:nvPr/>
        </p:nvSpPr>
        <p:spPr bwMode="auto">
          <a:xfrm>
            <a:off x="2041525" y="2222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2</a:t>
            </a:r>
          </a:p>
        </p:txBody>
      </p:sp>
      <p:sp>
        <p:nvSpPr>
          <p:cNvPr id="125964" name="Text Box 79"/>
          <p:cNvSpPr txBox="1">
            <a:spLocks noChangeArrowheads="1"/>
          </p:cNvSpPr>
          <p:nvPr/>
        </p:nvSpPr>
        <p:spPr bwMode="auto">
          <a:xfrm>
            <a:off x="2035175" y="25241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3</a:t>
            </a:r>
          </a:p>
        </p:txBody>
      </p:sp>
      <p:sp>
        <p:nvSpPr>
          <p:cNvPr id="125965" name="Text Box 80"/>
          <p:cNvSpPr txBox="1">
            <a:spLocks noChangeArrowheads="1"/>
          </p:cNvSpPr>
          <p:nvPr/>
        </p:nvSpPr>
        <p:spPr bwMode="auto">
          <a:xfrm>
            <a:off x="2033588" y="2827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4</a:t>
            </a:r>
          </a:p>
        </p:txBody>
      </p:sp>
      <p:sp>
        <p:nvSpPr>
          <p:cNvPr id="125966" name="Text Box 81"/>
          <p:cNvSpPr txBox="1">
            <a:spLocks noChangeArrowheads="1"/>
          </p:cNvSpPr>
          <p:nvPr/>
        </p:nvSpPr>
        <p:spPr bwMode="auto">
          <a:xfrm>
            <a:off x="2038350" y="3132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5</a:t>
            </a:r>
          </a:p>
        </p:txBody>
      </p:sp>
      <p:sp>
        <p:nvSpPr>
          <p:cNvPr id="125967" name="Text Box 82"/>
          <p:cNvSpPr txBox="1">
            <a:spLocks noChangeArrowheads="1"/>
          </p:cNvSpPr>
          <p:nvPr/>
        </p:nvSpPr>
        <p:spPr bwMode="auto">
          <a:xfrm>
            <a:off x="4154489" y="101758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D(</a:t>
            </a:r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altLang="en-US" sz="2000">
                <a:latin typeface="Arial" charset="0"/>
              </a:rPr>
              <a:t>)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p(w)</a:t>
            </a:r>
          </a:p>
        </p:txBody>
      </p:sp>
      <p:sp>
        <p:nvSpPr>
          <p:cNvPr id="125968" name="Text Box 83"/>
          <p:cNvSpPr txBox="1">
            <a:spLocks noChangeArrowheads="1"/>
          </p:cNvSpPr>
          <p:nvPr/>
        </p:nvSpPr>
        <p:spPr bwMode="auto">
          <a:xfrm>
            <a:off x="4830763" y="101758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D(</a:t>
            </a:r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altLang="en-US" sz="2000">
                <a:latin typeface="Arial" charset="0"/>
              </a:rPr>
              <a:t>)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p(x)</a:t>
            </a:r>
          </a:p>
        </p:txBody>
      </p:sp>
      <p:sp>
        <p:nvSpPr>
          <p:cNvPr id="125969" name="Text Box 84"/>
          <p:cNvSpPr txBox="1">
            <a:spLocks noChangeArrowheads="1"/>
          </p:cNvSpPr>
          <p:nvPr/>
        </p:nvSpPr>
        <p:spPr bwMode="auto">
          <a:xfrm>
            <a:off x="5470526" y="101758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D(</a:t>
            </a:r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altLang="en-US" sz="2000">
                <a:latin typeface="Arial" charset="0"/>
              </a:rPr>
              <a:t>)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p(y)</a:t>
            </a:r>
          </a:p>
        </p:txBody>
      </p:sp>
      <p:sp>
        <p:nvSpPr>
          <p:cNvPr id="125970" name="Text Box 85"/>
          <p:cNvSpPr txBox="1">
            <a:spLocks noChangeArrowheads="1"/>
          </p:cNvSpPr>
          <p:nvPr/>
        </p:nvSpPr>
        <p:spPr bwMode="auto">
          <a:xfrm>
            <a:off x="6102351" y="102235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D(</a:t>
            </a:r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altLang="en-US" sz="2000">
                <a:latin typeface="Arial" charset="0"/>
              </a:rPr>
              <a:t>)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p(z)</a:t>
            </a:r>
          </a:p>
        </p:txBody>
      </p:sp>
      <p:sp>
        <p:nvSpPr>
          <p:cNvPr id="125971" name="Line 86"/>
          <p:cNvSpPr>
            <a:spLocks noChangeShapeType="1"/>
          </p:cNvSpPr>
          <p:nvPr/>
        </p:nvSpPr>
        <p:spPr bwMode="auto">
          <a:xfrm>
            <a:off x="2124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972" name="Line 87"/>
          <p:cNvSpPr>
            <a:spLocks noChangeShapeType="1"/>
          </p:cNvSpPr>
          <p:nvPr/>
        </p:nvSpPr>
        <p:spPr bwMode="auto">
          <a:xfrm>
            <a:off x="2105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973" name="Text Box 88"/>
          <p:cNvSpPr txBox="1">
            <a:spLocks noChangeArrowheads="1"/>
          </p:cNvSpPr>
          <p:nvPr/>
        </p:nvSpPr>
        <p:spPr bwMode="auto">
          <a:xfrm>
            <a:off x="3016250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u</a:t>
            </a:r>
          </a:p>
        </p:txBody>
      </p:sp>
      <p:sp>
        <p:nvSpPr>
          <p:cNvPr id="125974" name="Line 89"/>
          <p:cNvSpPr>
            <a:spLocks noChangeShapeType="1"/>
          </p:cNvSpPr>
          <p:nvPr/>
        </p:nvSpPr>
        <p:spPr bwMode="auto">
          <a:xfrm>
            <a:off x="2105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975" name="Line 90"/>
          <p:cNvSpPr>
            <a:spLocks noChangeShapeType="1"/>
          </p:cNvSpPr>
          <p:nvPr/>
        </p:nvSpPr>
        <p:spPr bwMode="auto">
          <a:xfrm>
            <a:off x="2105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976" name="Line 91"/>
          <p:cNvSpPr>
            <a:spLocks noChangeShapeType="1"/>
          </p:cNvSpPr>
          <p:nvPr/>
        </p:nvSpPr>
        <p:spPr bwMode="auto">
          <a:xfrm>
            <a:off x="2089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977" name="Line 92"/>
          <p:cNvSpPr>
            <a:spLocks noChangeShapeType="1"/>
          </p:cNvSpPr>
          <p:nvPr/>
        </p:nvSpPr>
        <p:spPr bwMode="auto">
          <a:xfrm>
            <a:off x="2100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978" name="Line 93"/>
          <p:cNvSpPr>
            <a:spLocks noChangeShapeType="1"/>
          </p:cNvSpPr>
          <p:nvPr/>
        </p:nvSpPr>
        <p:spPr bwMode="auto">
          <a:xfrm>
            <a:off x="2105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3714751" y="1609726"/>
            <a:ext cx="3084513" cy="371475"/>
            <a:chOff x="1380" y="1014"/>
            <a:chExt cx="1943" cy="234"/>
          </a:xfrm>
        </p:grpSpPr>
        <p:sp>
          <p:nvSpPr>
            <p:cNvPr id="126012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charset="0"/>
                </a:rPr>
                <a:t>∞ </a:t>
              </a:r>
              <a:endParaRPr lang="en-US" altLang="en-US" sz="2000">
                <a:latin typeface="Arial" charset="0"/>
              </a:endParaRPr>
            </a:p>
          </p:txBody>
        </p:sp>
        <p:sp>
          <p:nvSpPr>
            <p:cNvPr id="126013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charset="0"/>
                </a:rPr>
                <a:t>∞ </a:t>
              </a:r>
              <a:endParaRPr lang="en-US" altLang="en-US" sz="2000">
                <a:latin typeface="Arial" charset="0"/>
              </a:endParaRPr>
            </a:p>
          </p:txBody>
        </p:sp>
        <p:sp>
          <p:nvSpPr>
            <p:cNvPr id="126014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7,u</a:t>
              </a:r>
            </a:p>
          </p:txBody>
        </p:sp>
        <p:sp>
          <p:nvSpPr>
            <p:cNvPr id="126015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3,u</a:t>
              </a:r>
            </a:p>
          </p:txBody>
        </p:sp>
        <p:sp>
          <p:nvSpPr>
            <p:cNvPr id="126016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2870200" y="190500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3687763" y="1916114"/>
            <a:ext cx="3122612" cy="371475"/>
            <a:chOff x="1356" y="1014"/>
            <a:chExt cx="1967" cy="234"/>
          </a:xfrm>
        </p:grpSpPr>
        <p:sp>
          <p:nvSpPr>
            <p:cNvPr id="126007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charset="0"/>
                </a:rPr>
                <a:t>∞ </a:t>
              </a:r>
              <a:endParaRPr lang="en-US" altLang="en-US" sz="2000">
                <a:latin typeface="Arial" charset="0"/>
              </a:endParaRPr>
            </a:p>
          </p:txBody>
        </p:sp>
        <p:sp>
          <p:nvSpPr>
            <p:cNvPr id="126008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11</a:t>
              </a:r>
              <a:r>
                <a:rPr lang="en-US" altLang="en-US" sz="1800">
                  <a:latin typeface="Arial" charset="0"/>
                </a:rPr>
                <a:t>,w</a:t>
              </a:r>
              <a:r>
                <a:rPr lang="en-US" altLang="en-US" sz="1800">
                  <a:latin typeface="Comic Sans MS" charset="0"/>
                </a:rPr>
                <a:t> </a:t>
              </a:r>
              <a:endParaRPr lang="en-US" altLang="en-US" sz="2000">
                <a:latin typeface="Arial" charset="0"/>
              </a:endParaRPr>
            </a:p>
          </p:txBody>
        </p:sp>
        <p:sp>
          <p:nvSpPr>
            <p:cNvPr id="126009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6,w</a:t>
              </a:r>
            </a:p>
          </p:txBody>
        </p:sp>
        <p:sp>
          <p:nvSpPr>
            <p:cNvPr id="126010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6011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3686176" y="2214564"/>
            <a:ext cx="3122613" cy="376237"/>
            <a:chOff x="1356" y="1011"/>
            <a:chExt cx="1967" cy="237"/>
          </a:xfrm>
        </p:grpSpPr>
        <p:sp>
          <p:nvSpPr>
            <p:cNvPr id="126002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14</a:t>
              </a:r>
              <a:r>
                <a:rPr lang="en-US" altLang="en-US" sz="1800">
                  <a:latin typeface="Arial" charset="0"/>
                </a:rPr>
                <a:t>,x </a:t>
              </a:r>
            </a:p>
          </p:txBody>
        </p:sp>
        <p:sp>
          <p:nvSpPr>
            <p:cNvPr id="126003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11,</a:t>
              </a:r>
              <a:r>
                <a:rPr lang="en-US" altLang="en-US" sz="1800">
                  <a:latin typeface="Arial" charset="0"/>
                </a:rPr>
                <a:t>w </a:t>
              </a:r>
              <a:endParaRPr lang="en-US" altLang="en-US" sz="2000">
                <a:latin typeface="Arial" charset="0"/>
              </a:endParaRPr>
            </a:p>
          </p:txBody>
        </p:sp>
        <p:sp>
          <p:nvSpPr>
            <p:cNvPr id="126004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6,w</a:t>
              </a:r>
            </a:p>
          </p:txBody>
        </p:sp>
        <p:sp>
          <p:nvSpPr>
            <p:cNvPr id="126005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6006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4352925" y="166687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5006975" y="195262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2763838" y="22145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3698875" y="227171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2668588" y="25003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5532439" y="2511426"/>
            <a:ext cx="1273175" cy="366713"/>
            <a:chOff x="1492" y="2777"/>
            <a:chExt cx="802" cy="231"/>
          </a:xfrm>
        </p:grpSpPr>
        <p:sp>
          <p:nvSpPr>
            <p:cNvPr id="126000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14</a:t>
              </a:r>
              <a:r>
                <a:rPr lang="en-US" altLang="en-US" sz="1800">
                  <a:latin typeface="Arial" charset="0"/>
                </a:rPr>
                <a:t>,x </a:t>
              </a:r>
            </a:p>
          </p:txBody>
        </p:sp>
        <p:sp>
          <p:nvSpPr>
            <p:cNvPr id="126001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10,</a:t>
              </a:r>
              <a:r>
                <a:rPr lang="en-US" altLang="en-US" sz="1800">
                  <a:latin typeface="Arial" charset="0"/>
                </a:rPr>
                <a:t>v </a:t>
              </a:r>
              <a:endParaRPr lang="en-US" altLang="en-US" sz="2000">
                <a:latin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5535614" y="2570164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2584450" y="281940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6162676" y="2830513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12</a:t>
            </a:r>
            <a:r>
              <a:rPr lang="en-US" altLang="en-US" sz="1800">
                <a:latin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6200775" y="288766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2062163" y="3775076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notes:</a:t>
            </a:r>
          </a:p>
          <a:p>
            <a:r>
              <a:rPr lang="en-US" altLang="en-US" sz="2000"/>
              <a:t>construct shortest path tree by tracing predecessor nodes</a:t>
            </a:r>
          </a:p>
          <a:p>
            <a:r>
              <a:rPr lang="en-US" altLang="en-US" sz="2000"/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9398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7648576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7639051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6430964" y="325278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6532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2455863" y="3117851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uwxvyz</a:t>
            </a:r>
          </a:p>
        </p:txBody>
      </p:sp>
    </p:spTree>
    <p:extLst>
      <p:ext uri="{BB962C8B-B14F-4D97-AF65-F5344CB8AC3E}">
        <p14:creationId xmlns:p14="http://schemas.microsoft.com/office/powerpoint/2010/main" val="190201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Macintosh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Calibri</vt:lpstr>
      <vt:lpstr>Calibri Light</vt:lpstr>
      <vt:lpstr>ＭＳ Ｐゴシック</vt:lpstr>
      <vt:lpstr>Arial</vt:lpstr>
      <vt:lpstr>Comic Sans MS</vt:lpstr>
      <vt:lpstr>Gill Sans MT</vt:lpstr>
      <vt:lpstr>Tahoma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2016-04-12T16:09:46Z</dcterms:created>
  <dcterms:modified xsi:type="dcterms:W3CDTF">2016-04-12T16:11:00Z</dcterms:modified>
</cp:coreProperties>
</file>