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7" r:id="rId5"/>
    <p:sldId id="260" r:id="rId6"/>
    <p:sldId id="261" r:id="rId7"/>
    <p:sldId id="268" r:id="rId8"/>
    <p:sldId id="270" r:id="rId9"/>
    <p:sldId id="269" r:id="rId10"/>
    <p:sldId id="263" r:id="rId11"/>
    <p:sldId id="264" r:id="rId12"/>
    <p:sldId id="266" r:id="rId13"/>
    <p:sldId id="25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9691A54E-310F-4EF4-9B7D-3C6510C9F775}"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9691A54E-310F-4EF4-9B7D-3C6510C9F77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0DE8C6E-7A4C-4208-9FDD-A2E28AE44E51}" type="datetimeFigureOut">
              <a:rPr lang="en-US" smtClean="0"/>
              <a:pPr/>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91A54E-310F-4EF4-9B7D-3C6510C9F7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20DE8C6E-7A4C-4208-9FDD-A2E28AE44E51}" type="datetimeFigureOut">
              <a:rPr lang="en-US" smtClean="0"/>
              <a:pPr/>
              <a:t>10/12/2022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9691A54E-310F-4EF4-9B7D-3C6510C9F77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Google Drive\ekklesia\DEV\storm.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33400" y="-76200"/>
            <a:ext cx="10418608" cy="69342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ctrTitle"/>
          </p:nvPr>
        </p:nvSpPr>
        <p:spPr>
          <a:xfrm>
            <a:off x="422030" y="1676400"/>
            <a:ext cx="8229600" cy="1524000"/>
          </a:xfrm>
        </p:spPr>
        <p:txBody>
          <a:bodyPr>
            <a:normAutofit fontScale="90000"/>
          </a:bodyPr>
          <a:lstStyle/>
          <a:p>
            <a:r>
              <a:rPr lang="en-US" sz="7200" dirty="0" smtClean="0"/>
              <a:t>Into </a:t>
            </a:r>
            <a:r>
              <a:rPr lang="en-US" sz="7200" dirty="0" smtClean="0"/>
              <a:t>the storm</a:t>
            </a:r>
            <a:endParaRPr lang="en-US" sz="7200" dirty="0"/>
          </a:p>
        </p:txBody>
      </p:sp>
    </p:spTree>
    <p:extLst>
      <p:ext uri="{BB962C8B-B14F-4D97-AF65-F5344CB8AC3E}">
        <p14:creationId xmlns:p14="http://schemas.microsoft.com/office/powerpoint/2010/main" xmlns="" val="4029473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Google Drive\ekklesia\DEV\maxresdefault.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76200"/>
            <a:ext cx="9144000" cy="63246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txBox="1">
            <a:spLocks/>
          </p:cNvSpPr>
          <p:nvPr/>
        </p:nvSpPr>
        <p:spPr>
          <a:xfrm>
            <a:off x="0" y="-304800"/>
            <a:ext cx="91440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4800" dirty="0" smtClean="0"/>
              <a:t>Facing The Storm </a:t>
            </a:r>
            <a:endParaRPr lang="en-US" sz="4800" dirty="0"/>
          </a:p>
        </p:txBody>
      </p:sp>
    </p:spTree>
    <p:extLst>
      <p:ext uri="{BB962C8B-B14F-4D97-AF65-F5344CB8AC3E}">
        <p14:creationId xmlns:p14="http://schemas.microsoft.com/office/powerpoint/2010/main" xmlns="" val="16579376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Facing the storm like an eagle</a:t>
            </a:r>
            <a:endParaRPr lang="en-US" dirty="0"/>
          </a:p>
        </p:txBody>
      </p:sp>
      <p:sp>
        <p:nvSpPr>
          <p:cNvPr id="5" name="TextBox 4"/>
          <p:cNvSpPr txBox="1"/>
          <p:nvPr/>
        </p:nvSpPr>
        <p:spPr>
          <a:xfrm>
            <a:off x="381000" y="1676400"/>
            <a:ext cx="8382000" cy="3970318"/>
          </a:xfrm>
          <a:prstGeom prst="rect">
            <a:avLst/>
          </a:prstGeom>
          <a:noFill/>
        </p:spPr>
        <p:txBody>
          <a:bodyPr wrap="square" rtlCol="0">
            <a:spAutoFit/>
          </a:bodyPr>
          <a:lstStyle/>
          <a:p>
            <a:pPr marL="571500" indent="-571500">
              <a:buFont typeface="Arial" pitchFamily="34" charset="0"/>
              <a:buChar char="•"/>
            </a:pPr>
            <a:r>
              <a:rPr lang="en-US" sz="3600" b="1" dirty="0" smtClean="0"/>
              <a:t>Understand the storm</a:t>
            </a:r>
          </a:p>
          <a:p>
            <a:pPr marL="571500" indent="-571500">
              <a:buFont typeface="Arial" pitchFamily="34" charset="0"/>
              <a:buChar char="•"/>
            </a:pPr>
            <a:r>
              <a:rPr lang="en-US" sz="3600" b="1" dirty="0" smtClean="0"/>
              <a:t>is the only bird that looks for storm</a:t>
            </a:r>
          </a:p>
          <a:p>
            <a:pPr marL="571500" indent="-571500">
              <a:buFont typeface="Arial" pitchFamily="34" charset="0"/>
              <a:buChar char="•"/>
            </a:pPr>
            <a:r>
              <a:rPr lang="en-US" sz="3600" b="1" dirty="0" smtClean="0"/>
              <a:t>the eagle gladly welcome the storms</a:t>
            </a:r>
          </a:p>
          <a:p>
            <a:pPr marL="571500" indent="-571500">
              <a:buFont typeface="Arial" pitchFamily="34" charset="0"/>
              <a:buChar char="•"/>
            </a:pPr>
            <a:r>
              <a:rPr lang="en-US" sz="3600" b="1" dirty="0" smtClean="0"/>
              <a:t>the eagle uses the storm to increase their height</a:t>
            </a:r>
          </a:p>
          <a:p>
            <a:pPr marL="571500" indent="-571500">
              <a:buFont typeface="Arial" pitchFamily="34" charset="0"/>
              <a:buChar char="•"/>
            </a:pPr>
            <a:r>
              <a:rPr lang="en-US" sz="3600" b="1" dirty="0" smtClean="0"/>
              <a:t>the eagle flies towards the storm</a:t>
            </a:r>
          </a:p>
          <a:p>
            <a:pPr marL="571500" indent="-571500">
              <a:buFont typeface="Arial" pitchFamily="34" charset="0"/>
              <a:buChar char="•"/>
            </a:pPr>
            <a:endParaRPr lang="en-US" sz="3600" b="1" dirty="0"/>
          </a:p>
        </p:txBody>
      </p:sp>
    </p:spTree>
    <p:extLst>
      <p:ext uri="{BB962C8B-B14F-4D97-AF65-F5344CB8AC3E}">
        <p14:creationId xmlns:p14="http://schemas.microsoft.com/office/powerpoint/2010/main" xmlns="" val="3778602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Facing the storm like an eagle</a:t>
            </a:r>
            <a:endParaRPr lang="en-US" dirty="0"/>
          </a:p>
        </p:txBody>
      </p:sp>
      <p:sp>
        <p:nvSpPr>
          <p:cNvPr id="5" name="TextBox 4"/>
          <p:cNvSpPr txBox="1"/>
          <p:nvPr/>
        </p:nvSpPr>
        <p:spPr>
          <a:xfrm>
            <a:off x="381000" y="1676400"/>
            <a:ext cx="8382000" cy="5078313"/>
          </a:xfrm>
          <a:prstGeom prst="rect">
            <a:avLst/>
          </a:prstGeom>
          <a:noFill/>
        </p:spPr>
        <p:txBody>
          <a:bodyPr wrap="square" rtlCol="0">
            <a:spAutoFit/>
          </a:bodyPr>
          <a:lstStyle/>
          <a:p>
            <a:pPr marL="571500" indent="-571500">
              <a:buFont typeface="Arial" pitchFamily="34" charset="0"/>
              <a:buChar char="•"/>
            </a:pPr>
            <a:r>
              <a:rPr lang="en-US" sz="3600" b="1" dirty="0" smtClean="0"/>
              <a:t>the eagle uses the storm to cleans his feather</a:t>
            </a:r>
          </a:p>
          <a:p>
            <a:pPr marL="571500" indent="-571500">
              <a:buFont typeface="Arial" pitchFamily="34" charset="0"/>
              <a:buChar char="•"/>
            </a:pPr>
            <a:r>
              <a:rPr lang="en-US" sz="3600" b="1" dirty="0" smtClean="0"/>
              <a:t>the eagle uses the storm to test its pinions and bones</a:t>
            </a:r>
          </a:p>
          <a:p>
            <a:pPr marL="571500" indent="-571500">
              <a:buFont typeface="Arial" pitchFamily="34" charset="0"/>
              <a:buChar char="•"/>
            </a:pPr>
            <a:r>
              <a:rPr lang="en-US" sz="3600" b="1" dirty="0" smtClean="0"/>
              <a:t>the eagle uses the storm to renew his strength</a:t>
            </a:r>
          </a:p>
          <a:p>
            <a:pPr marL="571500" indent="-571500">
              <a:buFont typeface="Arial" pitchFamily="34" charset="0"/>
              <a:buChar char="•"/>
            </a:pPr>
            <a:r>
              <a:rPr lang="en-US" sz="3600" b="1" dirty="0" smtClean="0"/>
              <a:t>the eagle will leave the storm after using the storm</a:t>
            </a:r>
          </a:p>
          <a:p>
            <a:pPr marL="571500" indent="-571500">
              <a:buFont typeface="Arial" pitchFamily="34" charset="0"/>
              <a:buChar char="•"/>
            </a:pPr>
            <a:endParaRPr lang="en-US" sz="3600" b="1" dirty="0"/>
          </a:p>
        </p:txBody>
      </p:sp>
    </p:spTree>
    <p:extLst>
      <p:ext uri="{BB962C8B-B14F-4D97-AF65-F5344CB8AC3E}">
        <p14:creationId xmlns:p14="http://schemas.microsoft.com/office/powerpoint/2010/main" xmlns="" val="592737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6000" dirty="0" smtClean="0"/>
              <a:t>The storm reveals:</a:t>
            </a:r>
            <a:endParaRPr lang="en-US" sz="6000" dirty="0"/>
          </a:p>
        </p:txBody>
      </p:sp>
      <p:sp>
        <p:nvSpPr>
          <p:cNvPr id="6" name="TextBox 5"/>
          <p:cNvSpPr txBox="1"/>
          <p:nvPr/>
        </p:nvSpPr>
        <p:spPr>
          <a:xfrm>
            <a:off x="381000" y="2100122"/>
            <a:ext cx="8382000" cy="2862322"/>
          </a:xfrm>
          <a:prstGeom prst="rect">
            <a:avLst/>
          </a:prstGeom>
          <a:noFill/>
        </p:spPr>
        <p:txBody>
          <a:bodyPr wrap="square" rtlCol="0">
            <a:spAutoFit/>
          </a:bodyPr>
          <a:lstStyle/>
          <a:p>
            <a:pPr marL="571500" indent="-571500">
              <a:buFont typeface="Arial" pitchFamily="34" charset="0"/>
              <a:buChar char="•"/>
            </a:pPr>
            <a:r>
              <a:rPr lang="en-US" sz="3600" b="1" dirty="0" smtClean="0"/>
              <a:t>reveal the nature of faith</a:t>
            </a:r>
          </a:p>
          <a:p>
            <a:pPr marL="571500" indent="-571500">
              <a:buFont typeface="Arial" pitchFamily="34" charset="0"/>
              <a:buChar char="•"/>
            </a:pPr>
            <a:r>
              <a:rPr lang="en-US" sz="3600" b="1" dirty="0" smtClean="0"/>
              <a:t>reveal the strength of commitment</a:t>
            </a:r>
          </a:p>
          <a:p>
            <a:pPr marL="571500" indent="-571500">
              <a:buFont typeface="Arial" pitchFamily="34" charset="0"/>
              <a:buChar char="•"/>
            </a:pPr>
            <a:r>
              <a:rPr lang="en-US" sz="3600" b="1" dirty="0" smtClean="0"/>
              <a:t>reveal the level of maturity</a:t>
            </a:r>
          </a:p>
          <a:p>
            <a:pPr marL="571500" indent="-571500">
              <a:buFont typeface="Arial" pitchFamily="34" charset="0"/>
              <a:buChar char="•"/>
            </a:pPr>
            <a:r>
              <a:rPr lang="en-US" sz="3600" b="1" dirty="0" smtClean="0"/>
              <a:t>reveal the health of attitude</a:t>
            </a:r>
          </a:p>
          <a:p>
            <a:pPr marL="571500" indent="-571500">
              <a:buFont typeface="Arial" pitchFamily="34" charset="0"/>
              <a:buChar char="•"/>
            </a:pPr>
            <a:r>
              <a:rPr lang="en-US" sz="3600" b="1" dirty="0" smtClean="0"/>
              <a:t>reveal the measure of </a:t>
            </a:r>
            <a:r>
              <a:rPr lang="en-US" sz="3600" b="1" dirty="0" err="1" smtClean="0"/>
              <a:t>teachability</a:t>
            </a:r>
            <a:endParaRPr lang="en-US" sz="3600" b="1" dirty="0"/>
          </a:p>
        </p:txBody>
      </p:sp>
    </p:spTree>
    <p:extLst>
      <p:ext uri="{BB962C8B-B14F-4D97-AF65-F5344CB8AC3E}">
        <p14:creationId xmlns:p14="http://schemas.microsoft.com/office/powerpoint/2010/main" xmlns="" val="3846625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9600"/>
            <a:ext cx="91440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6000" dirty="0" smtClean="0"/>
              <a:t>The </a:t>
            </a:r>
            <a:r>
              <a:rPr lang="en-US" sz="6000" dirty="0" smtClean="0"/>
              <a:t>Truth </a:t>
            </a:r>
            <a:r>
              <a:rPr lang="en-US" sz="6000" dirty="0" smtClean="0"/>
              <a:t>about storms</a:t>
            </a:r>
            <a:endParaRPr lang="en-US" sz="6000" dirty="0"/>
          </a:p>
        </p:txBody>
      </p:sp>
      <p:sp>
        <p:nvSpPr>
          <p:cNvPr id="6" name="TextBox 5"/>
          <p:cNvSpPr txBox="1"/>
          <p:nvPr/>
        </p:nvSpPr>
        <p:spPr>
          <a:xfrm>
            <a:off x="1219200" y="2430959"/>
            <a:ext cx="6248400" cy="769441"/>
          </a:xfrm>
          <a:prstGeom prst="rect">
            <a:avLst/>
          </a:prstGeom>
          <a:noFill/>
        </p:spPr>
        <p:txBody>
          <a:bodyPr wrap="square" rtlCol="0">
            <a:spAutoFit/>
          </a:bodyPr>
          <a:lstStyle/>
          <a:p>
            <a:r>
              <a:rPr lang="en-US" sz="4400" b="1" dirty="0" smtClean="0"/>
              <a:t>No body is exempted</a:t>
            </a:r>
            <a:endParaRPr lang="en-US" sz="4400" b="1" dirty="0"/>
          </a:p>
        </p:txBody>
      </p:sp>
      <p:sp>
        <p:nvSpPr>
          <p:cNvPr id="7" name="TextBox 6"/>
          <p:cNvSpPr txBox="1"/>
          <p:nvPr/>
        </p:nvSpPr>
        <p:spPr>
          <a:xfrm>
            <a:off x="1219200" y="3269159"/>
            <a:ext cx="6248400" cy="769441"/>
          </a:xfrm>
          <a:prstGeom prst="rect">
            <a:avLst/>
          </a:prstGeom>
          <a:noFill/>
        </p:spPr>
        <p:txBody>
          <a:bodyPr wrap="square" rtlCol="0">
            <a:spAutoFit/>
          </a:bodyPr>
          <a:lstStyle/>
          <a:p>
            <a:r>
              <a:rPr lang="en-US" sz="4400" b="1" dirty="0" smtClean="0"/>
              <a:t>It will always come</a:t>
            </a:r>
            <a:endParaRPr lang="en-US" sz="4400" b="1" dirty="0"/>
          </a:p>
        </p:txBody>
      </p:sp>
      <p:sp>
        <p:nvSpPr>
          <p:cNvPr id="8" name="TextBox 7"/>
          <p:cNvSpPr txBox="1"/>
          <p:nvPr/>
        </p:nvSpPr>
        <p:spPr>
          <a:xfrm>
            <a:off x="1219200" y="4031159"/>
            <a:ext cx="6553200" cy="1446550"/>
          </a:xfrm>
          <a:prstGeom prst="rect">
            <a:avLst/>
          </a:prstGeom>
          <a:noFill/>
        </p:spPr>
        <p:txBody>
          <a:bodyPr wrap="square" rtlCol="0">
            <a:spAutoFit/>
          </a:bodyPr>
          <a:lstStyle/>
          <a:p>
            <a:r>
              <a:rPr lang="en-US" sz="4400" b="1" dirty="0" smtClean="0"/>
              <a:t>It </a:t>
            </a:r>
            <a:r>
              <a:rPr lang="en-US" sz="4400" b="1" dirty="0" smtClean="0"/>
              <a:t>reveals </a:t>
            </a:r>
            <a:r>
              <a:rPr lang="en-US" sz="4400" b="1" dirty="0" smtClean="0"/>
              <a:t>something in us</a:t>
            </a:r>
            <a:endParaRPr lang="en-US" sz="4400" b="1" dirty="0"/>
          </a:p>
        </p:txBody>
      </p:sp>
    </p:spTree>
    <p:extLst>
      <p:ext uri="{BB962C8B-B14F-4D97-AF65-F5344CB8AC3E}">
        <p14:creationId xmlns:p14="http://schemas.microsoft.com/office/powerpoint/2010/main" xmlns="" val="1944061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Google Drive\ekklesia\DEV\960x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 y="-6927"/>
            <a:ext cx="10113178"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6000" dirty="0" smtClean="0"/>
              <a:t>3 Types of Storm </a:t>
            </a:r>
            <a:r>
              <a:rPr lang="en-US" sz="6000" dirty="0" smtClean="0"/>
              <a:t>that we </a:t>
            </a:r>
            <a:r>
              <a:rPr lang="en-US" sz="6000" dirty="0" smtClean="0"/>
              <a:t>Could Experience</a:t>
            </a:r>
            <a:endParaRPr lang="en-US" sz="6000" dirty="0"/>
          </a:p>
        </p:txBody>
      </p:sp>
    </p:spTree>
    <p:extLst>
      <p:ext uri="{BB962C8B-B14F-4D97-AF65-F5344CB8AC3E}">
        <p14:creationId xmlns:p14="http://schemas.microsoft.com/office/powerpoint/2010/main" xmlns="" val="913881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Google Drive\ekklesia\DEV\960x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056" y="0"/>
            <a:ext cx="9144000" cy="1933575"/>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r>
              <a:rPr lang="en-US" sz="6000" dirty="0" smtClean="0"/>
              <a:t>1. The storm of Testing</a:t>
            </a:r>
          </a:p>
          <a:p>
            <a:endParaRPr lang="en-US" sz="6000" dirty="0"/>
          </a:p>
        </p:txBody>
      </p:sp>
      <p:sp>
        <p:nvSpPr>
          <p:cNvPr id="4" name="TextBox 3"/>
          <p:cNvSpPr txBox="1"/>
          <p:nvPr/>
        </p:nvSpPr>
        <p:spPr>
          <a:xfrm>
            <a:off x="124690" y="2209800"/>
            <a:ext cx="8714509" cy="3416320"/>
          </a:xfrm>
          <a:prstGeom prst="rect">
            <a:avLst/>
          </a:prstGeom>
          <a:noFill/>
        </p:spPr>
        <p:txBody>
          <a:bodyPr wrap="square" rtlCol="0">
            <a:spAutoFit/>
          </a:bodyPr>
          <a:lstStyle/>
          <a:p>
            <a:r>
              <a:rPr lang="en-US" sz="3600" b="1" dirty="0" smtClean="0"/>
              <a:t>James 1:2-3 </a:t>
            </a:r>
            <a:r>
              <a:rPr lang="en-US" sz="3600" b="1" dirty="0"/>
              <a:t>NIV</a:t>
            </a:r>
            <a:br>
              <a:rPr lang="en-US" sz="3600" b="1" dirty="0"/>
            </a:br>
            <a:r>
              <a:rPr lang="en-US" sz="3600" b="1" dirty="0"/>
              <a:t/>
            </a:r>
            <a:br>
              <a:rPr lang="en-US" sz="3600" b="1" dirty="0"/>
            </a:br>
            <a:r>
              <a:rPr lang="en-US" sz="3600" b="1" dirty="0"/>
              <a:t>Consider it pure joy, my brothers and sisters, whenever you face trials of many kinds, because you know that the testing of your faith produces perseverance.</a:t>
            </a:r>
          </a:p>
        </p:txBody>
      </p:sp>
    </p:spTree>
    <p:extLst>
      <p:ext uri="{BB962C8B-B14F-4D97-AF65-F5344CB8AC3E}">
        <p14:creationId xmlns:p14="http://schemas.microsoft.com/office/powerpoint/2010/main" xmlns="" val="2859836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pPr algn="l"/>
            <a:r>
              <a:rPr lang="en-US" dirty="0" smtClean="0"/>
              <a:t>2. </a:t>
            </a:r>
            <a:r>
              <a:rPr lang="en-US" dirty="0"/>
              <a:t>Storm of Disobedient</a:t>
            </a:r>
          </a:p>
        </p:txBody>
      </p:sp>
      <p:sp>
        <p:nvSpPr>
          <p:cNvPr id="5" name="TextBox 4"/>
          <p:cNvSpPr txBox="1"/>
          <p:nvPr/>
        </p:nvSpPr>
        <p:spPr>
          <a:xfrm>
            <a:off x="152400" y="2057400"/>
            <a:ext cx="8714509" cy="5262979"/>
          </a:xfrm>
          <a:prstGeom prst="rect">
            <a:avLst/>
          </a:prstGeom>
          <a:noFill/>
        </p:spPr>
        <p:txBody>
          <a:bodyPr wrap="square" rtlCol="0">
            <a:spAutoFit/>
          </a:bodyPr>
          <a:lstStyle/>
          <a:p>
            <a:r>
              <a:rPr lang="en-US" sz="3600" dirty="0" smtClean="0"/>
              <a:t>Jonah </a:t>
            </a:r>
            <a:r>
              <a:rPr lang="en-US" sz="3600" dirty="0" smtClean="0"/>
              <a:t>1:4-5 </a:t>
            </a:r>
            <a:r>
              <a:rPr lang="en-US" sz="3600" dirty="0" smtClean="0"/>
              <a:t>NIV</a:t>
            </a:r>
            <a:br>
              <a:rPr lang="en-US" sz="3600" dirty="0" smtClean="0"/>
            </a:br>
            <a:r>
              <a:rPr lang="en-US" sz="3600" dirty="0" smtClean="0"/>
              <a:t/>
            </a:r>
            <a:br>
              <a:rPr lang="en-US" sz="3600" dirty="0" smtClean="0"/>
            </a:br>
            <a:r>
              <a:rPr lang="en-US" sz="3200" dirty="0" smtClean="0"/>
              <a:t>Then the Lord sent a great wind on the sea, and such a violent storm arose that the ship threatened to break up. All the sailors were afraid and each cried out to his own god. And they threw the cargo into the sea to lighten the ship. But Jonah had gone below deck, where he lay down and fell into a deep sleep</a:t>
            </a:r>
            <a:r>
              <a:rPr lang="en-US" sz="3600" dirty="0" smtClean="0"/>
              <a:t>.</a:t>
            </a:r>
            <a:br>
              <a:rPr lang="en-US" sz="3600" dirty="0" smtClean="0"/>
            </a:br>
            <a:endParaRPr lang="en-US" sz="3600" b="1" dirty="0"/>
          </a:p>
        </p:txBody>
      </p:sp>
    </p:spTree>
    <p:extLst>
      <p:ext uri="{BB962C8B-B14F-4D97-AF65-F5344CB8AC3E}">
        <p14:creationId xmlns:p14="http://schemas.microsoft.com/office/powerpoint/2010/main" xmlns="" val="946158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pPr algn="l"/>
            <a:r>
              <a:rPr lang="en-US" dirty="0" smtClean="0"/>
              <a:t>3. </a:t>
            </a:r>
            <a:r>
              <a:rPr lang="en-US" dirty="0"/>
              <a:t>Storm of Obedient</a:t>
            </a:r>
          </a:p>
        </p:txBody>
      </p:sp>
      <p:sp>
        <p:nvSpPr>
          <p:cNvPr id="5" name="TextBox 4"/>
          <p:cNvSpPr txBox="1"/>
          <p:nvPr/>
        </p:nvSpPr>
        <p:spPr>
          <a:xfrm>
            <a:off x="152400" y="2057400"/>
            <a:ext cx="8714509" cy="2862322"/>
          </a:xfrm>
          <a:prstGeom prst="rect">
            <a:avLst/>
          </a:prstGeom>
          <a:noFill/>
        </p:spPr>
        <p:txBody>
          <a:bodyPr wrap="square" rtlCol="0">
            <a:spAutoFit/>
          </a:bodyPr>
          <a:lstStyle/>
          <a:p>
            <a:r>
              <a:rPr lang="en-US" sz="3600" dirty="0" smtClean="0"/>
              <a:t>Mark 4:35 </a:t>
            </a:r>
            <a:r>
              <a:rPr lang="en-US" sz="3600" dirty="0" smtClean="0"/>
              <a:t>NIV</a:t>
            </a:r>
          </a:p>
          <a:p>
            <a:endParaRPr lang="en-US" sz="3600" dirty="0" smtClean="0"/>
          </a:p>
          <a:p>
            <a:r>
              <a:rPr lang="en-US" sz="3600" dirty="0" smtClean="0"/>
              <a:t>That day when evening came, he said to his disciples, “Let us go over to the other side.”</a:t>
            </a:r>
            <a:endParaRPr lang="en-US" sz="3600" b="1" dirty="0"/>
          </a:p>
        </p:txBody>
      </p:sp>
    </p:spTree>
    <p:extLst>
      <p:ext uri="{BB962C8B-B14F-4D97-AF65-F5344CB8AC3E}">
        <p14:creationId xmlns:p14="http://schemas.microsoft.com/office/powerpoint/2010/main" xmlns="" val="844597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Google Drive\ekklesia\DEV\960x01.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1933575"/>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pPr algn="l"/>
            <a:r>
              <a:rPr lang="en-US" dirty="0" smtClean="0"/>
              <a:t>3. </a:t>
            </a:r>
            <a:r>
              <a:rPr lang="en-US" dirty="0"/>
              <a:t>Storm of Obedient</a:t>
            </a:r>
          </a:p>
        </p:txBody>
      </p:sp>
      <p:sp>
        <p:nvSpPr>
          <p:cNvPr id="5" name="TextBox 4"/>
          <p:cNvSpPr txBox="1"/>
          <p:nvPr/>
        </p:nvSpPr>
        <p:spPr>
          <a:xfrm>
            <a:off x="152400" y="2057400"/>
            <a:ext cx="8714509" cy="3416320"/>
          </a:xfrm>
          <a:prstGeom prst="rect">
            <a:avLst/>
          </a:prstGeom>
          <a:noFill/>
        </p:spPr>
        <p:txBody>
          <a:bodyPr wrap="square" rtlCol="0">
            <a:spAutoFit/>
          </a:bodyPr>
          <a:lstStyle/>
          <a:p>
            <a:r>
              <a:rPr lang="en-US" sz="3600" dirty="0" smtClean="0"/>
              <a:t>Matthew </a:t>
            </a:r>
            <a:r>
              <a:rPr lang="en-US" sz="3600" dirty="0" smtClean="0"/>
              <a:t>14:22 </a:t>
            </a:r>
            <a:r>
              <a:rPr lang="en-US" sz="3600" dirty="0" smtClean="0"/>
              <a:t>NIV</a:t>
            </a:r>
          </a:p>
          <a:p>
            <a:endParaRPr lang="en-US" sz="3600" dirty="0" smtClean="0"/>
          </a:p>
          <a:p>
            <a:r>
              <a:rPr lang="en-US" sz="3600" dirty="0" smtClean="0"/>
              <a:t>Immediately Jesus made the disciples get into the boat and go on ahead of him to the other side, while he dismissed the crowd.</a:t>
            </a:r>
            <a:endParaRPr lang="en-US" sz="3600" b="1" dirty="0"/>
          </a:p>
        </p:txBody>
      </p:sp>
    </p:spTree>
    <p:extLst>
      <p:ext uri="{BB962C8B-B14F-4D97-AF65-F5344CB8AC3E}">
        <p14:creationId xmlns:p14="http://schemas.microsoft.com/office/powerpoint/2010/main" xmlns="" val="844597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609600"/>
            <a:ext cx="8534400" cy="1828800"/>
          </a:xfrm>
          <a:prstGeom prst="rect">
            <a:avLst/>
          </a:prstGeom>
        </p:spPr>
        <p:txBody>
          <a:bodyPr vert="horz" anchor="ctr">
            <a:noAutofit/>
            <a:scene3d>
              <a:camera prst="orthographicFront"/>
              <a:lightRig rig="soft" dir="t">
                <a:rot lat="0" lon="0" rev="16800000"/>
              </a:lightRig>
            </a:scene3d>
            <a:sp3d prstMaterial="softEdge">
              <a:bevelT w="38100" h="38100"/>
            </a:sp3d>
          </a:bodyPr>
          <a:lst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stStyle>
          <a:p>
            <a:pPr algn="l"/>
            <a:r>
              <a:rPr lang="en-US" sz="6000" dirty="0" smtClean="0"/>
              <a:t>The storm reveals:</a:t>
            </a:r>
            <a:endParaRPr lang="en-US" sz="6000" dirty="0"/>
          </a:p>
        </p:txBody>
      </p:sp>
      <p:sp>
        <p:nvSpPr>
          <p:cNvPr id="6" name="TextBox 5"/>
          <p:cNvSpPr txBox="1"/>
          <p:nvPr/>
        </p:nvSpPr>
        <p:spPr>
          <a:xfrm>
            <a:off x="381000" y="2100122"/>
            <a:ext cx="8382000" cy="2862322"/>
          </a:xfrm>
          <a:prstGeom prst="rect">
            <a:avLst/>
          </a:prstGeom>
          <a:noFill/>
        </p:spPr>
        <p:txBody>
          <a:bodyPr wrap="square" rtlCol="0">
            <a:spAutoFit/>
          </a:bodyPr>
          <a:lstStyle/>
          <a:p>
            <a:pPr marL="571500" indent="-571500">
              <a:buFont typeface="Arial" pitchFamily="34" charset="0"/>
              <a:buChar char="•"/>
            </a:pPr>
            <a:r>
              <a:rPr lang="en-US" sz="3600" b="1" dirty="0" smtClean="0"/>
              <a:t>reveal the nature of faith</a:t>
            </a:r>
          </a:p>
          <a:p>
            <a:pPr marL="571500" indent="-571500">
              <a:buFont typeface="Arial" pitchFamily="34" charset="0"/>
              <a:buChar char="•"/>
            </a:pPr>
            <a:r>
              <a:rPr lang="en-US" sz="3600" b="1" dirty="0" smtClean="0"/>
              <a:t>reveal the strength of commitment</a:t>
            </a:r>
          </a:p>
          <a:p>
            <a:pPr marL="571500" indent="-571500">
              <a:buFont typeface="Arial" pitchFamily="34" charset="0"/>
              <a:buChar char="•"/>
            </a:pPr>
            <a:r>
              <a:rPr lang="en-US" sz="3600" b="1" dirty="0" smtClean="0"/>
              <a:t>reveal the level of maturity</a:t>
            </a:r>
          </a:p>
          <a:p>
            <a:pPr marL="571500" indent="-571500">
              <a:buFont typeface="Arial" pitchFamily="34" charset="0"/>
              <a:buChar char="•"/>
            </a:pPr>
            <a:r>
              <a:rPr lang="en-US" sz="3600" b="1" dirty="0" smtClean="0"/>
              <a:t>reveal the health of attitude</a:t>
            </a:r>
          </a:p>
          <a:p>
            <a:pPr marL="571500" indent="-571500">
              <a:buFont typeface="Arial" pitchFamily="34" charset="0"/>
              <a:buChar char="•"/>
            </a:pPr>
            <a:r>
              <a:rPr lang="en-US" sz="3600" b="1" dirty="0" smtClean="0"/>
              <a:t>reveal the measure of </a:t>
            </a:r>
            <a:r>
              <a:rPr lang="en-US" sz="3600" b="1" dirty="0" err="1" smtClean="0"/>
              <a:t>teachability</a:t>
            </a:r>
            <a:endParaRPr lang="en-US" sz="3600" b="1" dirty="0"/>
          </a:p>
        </p:txBody>
      </p:sp>
    </p:spTree>
    <p:extLst>
      <p:ext uri="{BB962C8B-B14F-4D97-AF65-F5344CB8AC3E}">
        <p14:creationId xmlns:p14="http://schemas.microsoft.com/office/powerpoint/2010/main" xmlns="" val="38466259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184</TotalTime>
  <Words>253</Words>
  <Application>Microsoft Office PowerPoint</Application>
  <PresentationFormat>On-screen Show (4:3)</PresentationFormat>
  <Paragraphs>42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Into the storm</vt:lpstr>
      <vt:lpstr>Slide 2</vt:lpstr>
      <vt:lpstr>Slide 3</vt:lpstr>
      <vt:lpstr>Slide 4</vt:lpstr>
      <vt:lpstr>2. Storm of Disobedient</vt:lpstr>
      <vt:lpstr>3. Storm of Obedient</vt:lpstr>
      <vt:lpstr>3. Storm of Obedient</vt:lpstr>
      <vt:lpstr>Slide 8</vt:lpstr>
      <vt:lpstr>Slide 9</vt:lpstr>
      <vt:lpstr>Slide 10</vt:lpstr>
      <vt:lpstr>Facing the storm like an eagle</vt:lpstr>
      <vt:lpstr>Facing the storm like an eagle</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to the storm</dc:title>
  <dc:creator>alkaloid</dc:creator>
  <cp:lastModifiedBy>RSM</cp:lastModifiedBy>
  <cp:revision>28</cp:revision>
  <dcterms:created xsi:type="dcterms:W3CDTF">2022-10-07T07:07:25Z</dcterms:created>
  <dcterms:modified xsi:type="dcterms:W3CDTF">2022-10-12T13:19:36Z</dcterms:modified>
</cp:coreProperties>
</file>