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SansPr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bbd6827a2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8bbd6827a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8bbd6827a2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bbd6827a2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8bbd6827a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8bbd6827a2_0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dcc3ef1e7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dcc3ef1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8dcc3ef1e7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dcc3ef1e7_2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dcc3ef1e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8dcc3ef1e7_2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dcc3ef1e7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dcc3ef1e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8dcc3ef1e7_2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dcc3ef1e7_2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dcc3ef1e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8dcc3ef1e7_2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dcc3ef1e7_2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dcc3ef1e7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8dcc3ef1e7_2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dcc3ef1e7_2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dcc3ef1e7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8dcc3ef1e7_2_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dcc3ef1e7_2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dcc3ef1e7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8dcc3ef1e7_2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8dcc3ef1e7_2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8dcc3ef1e7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8dcc3ef1e7_2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dcc3ef1e7_2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dcc3ef1e7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8dcc3ef1e7_2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dcc3ef1e7_2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dcc3ef1e7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8dcc3ef1e7_2_1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bbd6827a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8bbd6827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8bbd6827a2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bbd6827a2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8bbd6827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8bbd6827a2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bbd6827a2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8bbd6827a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8bbd6827a2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bbd6827a2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8bbd6827a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8bbd6827a2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bbd6827a2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8bbd6827a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8bbd6827a2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bbd6827a2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8bbd6827a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8bbd6827a2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bbd6827a2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8bbd6827a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8bbd6827a2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395288" y="692150"/>
            <a:ext cx="828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2"/>
          <p:cNvSpPr txBox="1"/>
          <p:nvPr/>
        </p:nvSpPr>
        <p:spPr>
          <a:xfrm>
            <a:off x="6553200" y="6121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Calibri"/>
              <a:buNone/>
            </a:pPr>
            <a:r>
              <a:rPr b="0" i="0" lang="es-ES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fld id="{00000000-1234-1234-1234-123412341234}" type="slidenum">
              <a:rPr b="0" i="0" lang="es-ES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4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2"/>
          <p:cNvCxnSpPr/>
          <p:nvPr/>
        </p:nvCxnSpPr>
        <p:spPr>
          <a:xfrm>
            <a:off x="395288" y="6408738"/>
            <a:ext cx="828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2"/>
          <p:cNvCxnSpPr/>
          <p:nvPr/>
        </p:nvCxnSpPr>
        <p:spPr>
          <a:xfrm>
            <a:off x="395288" y="6165850"/>
            <a:ext cx="8280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flash" id="25" name="Google Shape;2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98726" y="-142900"/>
            <a:ext cx="345042" cy="71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6710" y="163041"/>
            <a:ext cx="857256" cy="40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5206" y="111087"/>
            <a:ext cx="519190" cy="46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9286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2214554"/>
            <a:ext cx="8229600" cy="391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4" name="Google Shape;34;p3"/>
          <p:cNvCxnSpPr/>
          <p:nvPr/>
        </p:nvCxnSpPr>
        <p:spPr>
          <a:xfrm>
            <a:off x="395288" y="692150"/>
            <a:ext cx="828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3"/>
          <p:cNvSpPr txBox="1"/>
          <p:nvPr/>
        </p:nvSpPr>
        <p:spPr>
          <a:xfrm>
            <a:off x="6553200" y="6121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Font typeface="Calibri"/>
              <a:buNone/>
            </a:pPr>
            <a:r>
              <a:rPr b="0" i="0" lang="es-ES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fld id="{00000000-1234-1234-1234-123412341234}" type="slidenum">
              <a:rPr b="0" i="0" lang="es-ES" sz="4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4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3"/>
          <p:cNvCxnSpPr/>
          <p:nvPr/>
        </p:nvCxnSpPr>
        <p:spPr>
          <a:xfrm>
            <a:off x="395288" y="6408738"/>
            <a:ext cx="828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3"/>
          <p:cNvCxnSpPr/>
          <p:nvPr/>
        </p:nvCxnSpPr>
        <p:spPr>
          <a:xfrm>
            <a:off x="395288" y="6165850"/>
            <a:ext cx="8280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flash" id="38" name="Google Shape;3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98726" y="-142900"/>
            <a:ext cx="345042" cy="71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6710" y="163041"/>
            <a:ext cx="857256" cy="40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5206" y="111087"/>
            <a:ext cx="519190" cy="46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8726" y="2786058"/>
            <a:ext cx="3328995" cy="33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323850" y="5280044"/>
            <a:ext cx="8391554" cy="1006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ES" sz="5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Tema 12: Efectos Visuales: Fusiones y niebla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Animación digital – Ingeniería Informática. </a:t>
            </a:r>
            <a:endParaRPr/>
          </a:p>
          <a:p>
            <a:pPr indent="0" lvl="0" marL="0" rtl="0" algn="r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Raúl Melgosa	Manuel Santa Isabel</a:t>
            </a:r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>
            <a:off x="395288" y="5176856"/>
            <a:ext cx="82804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538" y="3357562"/>
            <a:ext cx="3598519" cy="171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414366" y="642918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Segundo</a:t>
            </a: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 ejemplo de fusión</a:t>
            </a:r>
            <a:endParaRPr sz="436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57200" y="1714500"/>
            <a:ext cx="33903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Colocar una esfera opaca delante de un cubo translúcido</a:t>
            </a:r>
            <a:endParaRPr/>
          </a:p>
          <a:p>
            <a:pPr indent="0" lvl="0" marL="74295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2"/>
          <p:cNvCxnSpPr/>
          <p:nvPr/>
        </p:nvCxnSpPr>
        <p:spPr>
          <a:xfrm>
            <a:off x="395288" y="1341438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800" y="1557225"/>
            <a:ext cx="4132182" cy="44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414366" y="642918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Segundo ejemplo de fusión</a:t>
            </a:r>
            <a:endParaRPr sz="4360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457200" y="1714500"/>
            <a:ext cx="33903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Colocar un cubo translúcido delante de una esfera opaca</a:t>
            </a:r>
            <a:endParaRPr/>
          </a:p>
          <a:p>
            <a:pPr indent="0" lvl="0" marL="74295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395288" y="1341438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509" y="1577425"/>
            <a:ext cx="4111466" cy="44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57200" y="2214554"/>
            <a:ext cx="8229600" cy="3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El efecto de niebla en OpenGL funciona como una </a:t>
            </a:r>
            <a:r>
              <a:rPr lang="es-ES"/>
              <a:t>máscara</a:t>
            </a:r>
            <a:r>
              <a:rPr lang="es-ES"/>
              <a:t> de un color sobre el resto de </a:t>
            </a:r>
            <a:r>
              <a:rPr lang="es-ES"/>
              <a:t>píxeles</a:t>
            </a:r>
            <a:r>
              <a:rPr lang="es-ES"/>
              <a:t> de la pantalla.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s-ES"/>
            </a:br>
            <a:r>
              <a:rPr lang="es-ES"/>
              <a:t>Opengl nos permite customizar de muchas formas nuestra niebla, como por ejemplo en su color, densidad, distancia…</a:t>
            </a:r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NIEBLA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2" name="Google Shape;212;p24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457200" y="2214554"/>
            <a:ext cx="8229600" cy="3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La niebla que nos ofrece opengl tiene 3 modos de funcionamiento: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Exponencial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s-ES"/>
              <a:t>Exponencial al cuadrado</a:t>
            </a:r>
            <a:endParaRPr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Funciones de niebla en OpenGl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0" y="2941675"/>
            <a:ext cx="366712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75" y="4970500"/>
            <a:ext cx="2286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75" y="5503150"/>
            <a:ext cx="20193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3675" y="5546013"/>
            <a:ext cx="223837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6179300" y="5465008"/>
            <a:ext cx="22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C= fCi+(1-f)Cf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457200" y="1913104"/>
            <a:ext cx="8229600" cy="3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Usaremos el siguiente código para declara la niebla en OpenGL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glEnable(GL_FOG);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{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GLfloat fogColor[</a:t>
            </a:r>
            <a:r>
              <a:rPr b="1" lang="es-ES" sz="1100">
                <a:solidFill>
                  <a:srgbClr val="0000D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= {</a:t>
            </a:r>
            <a:r>
              <a:rPr b="1" lang="es-ES" sz="1100">
                <a:solidFill>
                  <a:srgbClr val="6600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0.5</a:t>
            </a: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s-ES" sz="1100">
                <a:solidFill>
                  <a:srgbClr val="6600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0.5</a:t>
            </a: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s-ES" sz="1100">
                <a:solidFill>
                  <a:srgbClr val="6600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0.5</a:t>
            </a: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s-ES" sz="1100">
                <a:solidFill>
                  <a:srgbClr val="6600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1.0</a:t>
            </a: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};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fogMode = GL_EXP;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glFogi (GL_FOG_MODE, fogMode);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glFogfv (GL_FOG_COLOR, fogColor);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glFogf (GL_FOG_DENSITY, </a:t>
            </a:r>
            <a:r>
              <a:rPr b="1" lang="es-ES" sz="1100">
                <a:solidFill>
                  <a:srgbClr val="6600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0.35</a:t>
            </a: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);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glHint (GL_FOG_HINT, GL_DONT_CARE);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glFogf (GL_FOG_START, </a:t>
            </a:r>
            <a:r>
              <a:rPr b="1" lang="es-ES" sz="1100">
                <a:solidFill>
                  <a:srgbClr val="6600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1.0</a:t>
            </a: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);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glFogf (GL_FOG_END, </a:t>
            </a:r>
            <a:r>
              <a:rPr b="1" lang="es-ES" sz="1100">
                <a:solidFill>
                  <a:srgbClr val="6600E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5.0</a:t>
            </a: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);</a:t>
            </a:r>
            <a:endParaRPr sz="11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}</a:t>
            </a:r>
            <a:endParaRPr/>
          </a:p>
        </p:txBody>
      </p:sp>
      <p:sp>
        <p:nvSpPr>
          <p:cNvPr id="232" name="Google Shape;232;p26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Declarar niebla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33" name="Google Shape;233;p26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52400"/>
            <a:ext cx="3672275" cy="8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3826325"/>
            <a:ext cx="3672274" cy="8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941800"/>
            <a:ext cx="3672275" cy="8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457200" y="2214554"/>
            <a:ext cx="8229600" cy="3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Usar reflejos en OpenGL consta de dos conceptos</a:t>
            </a:r>
            <a:endParaRPr/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Alpha Blending (ya explicado)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Stencil Test Stencil Buffering</a:t>
            </a:r>
            <a:endParaRPr/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REFLEJOS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44" name="Google Shape;244;p27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175" y="3298800"/>
            <a:ext cx="30480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457200" y="2063829"/>
            <a:ext cx="8229600" cy="3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Herramienta de Opengl que nos permite poner filtros en un espacio que nosotros </a:t>
            </a:r>
            <a:r>
              <a:rPr lang="es-ES"/>
              <a:t>queramos</a:t>
            </a:r>
            <a:r>
              <a:rPr lang="es-ES"/>
              <a:t> (el cual está declarado en el buffering)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Stencil Test y Buffering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53" name="Google Shape;253;p28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575" y="4249825"/>
            <a:ext cx="50577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0" y="1851050"/>
            <a:ext cx="3216600" cy="383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A la hora de declarar el test y el buffering, opengl nos da las siguientes opciones: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Posibilidades del test y del buffer I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2" name="Google Shape;262;p29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b="-5720" l="-1050" r="1049" t="5720"/>
          <a:stretch/>
        </p:blipFill>
        <p:spPr>
          <a:xfrm>
            <a:off x="3216600" y="2731750"/>
            <a:ext cx="5863476" cy="26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3379038" y="2071200"/>
            <a:ext cx="553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glStencilFunc(GLenum func, GLint ref, GLuint mask)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idx="1" type="body"/>
          </p:nvPr>
        </p:nvSpPr>
        <p:spPr>
          <a:xfrm>
            <a:off x="0" y="1851050"/>
            <a:ext cx="3216600" cy="383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Posibilidades del test y del buffer II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72" name="Google Shape;272;p30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0"/>
          <p:cNvSpPr txBox="1"/>
          <p:nvPr/>
        </p:nvSpPr>
        <p:spPr>
          <a:xfrm>
            <a:off x="556076" y="1936325"/>
            <a:ext cx="60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1397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s-ES">
                <a:solidFill>
                  <a:schemeClr val="dk1"/>
                </a:solidFill>
              </a:rPr>
              <a:t>glStencilOp(GLenum sfail, GLenum dpfail, GLenum dppass)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25" y="2382724"/>
            <a:ext cx="5622600" cy="36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457200" y="2063829"/>
            <a:ext cx="8229600" cy="3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Existen </a:t>
            </a:r>
            <a:r>
              <a:rPr lang="es-ES"/>
              <a:t>múltiples</a:t>
            </a:r>
            <a:r>
              <a:rPr lang="es-ES"/>
              <a:t> formas de crear un sistema de </a:t>
            </a:r>
            <a:r>
              <a:rPr lang="es-ES"/>
              <a:t>partículas</a:t>
            </a:r>
            <a:r>
              <a:rPr lang="es-ES"/>
              <a:t> en OpenGL, nosotros usaremos el Alpha Channel para crear lo 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PARTÍCULAS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2" name="Google Shape;282;p31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88" y="3603800"/>
            <a:ext cx="40100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414366" y="64291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es-ES" sz="3600">
                <a:latin typeface="Georgia"/>
                <a:ea typeface="Georgia"/>
                <a:cs typeface="Georgia"/>
                <a:sym typeface="Georgia"/>
              </a:rPr>
              <a:t>Cambio, Adaptación y Pasión 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457200" y="1714488"/>
            <a:ext cx="8229600" cy="44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Capacidad de Adaptación: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ES"/>
              <a:t>Demuestra Fuerza e Inteligencia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Análisis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s-ES" sz="2400"/>
              <a:t>Pueblos acomodados / Pueblo con ganas de ir a más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s-ES" sz="2400"/>
              <a:t>Hegemonía: conformidad y decadencia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La suerte se la inventó un perezoso</a:t>
            </a:r>
            <a:endParaRPr/>
          </a:p>
        </p:txBody>
      </p:sp>
      <p:cxnSp>
        <p:nvCxnSpPr>
          <p:cNvPr id="114" name="Google Shape;114;p14"/>
          <p:cNvCxnSpPr/>
          <p:nvPr/>
        </p:nvCxnSpPr>
        <p:spPr>
          <a:xfrm>
            <a:off x="395288" y="1341438"/>
            <a:ext cx="82804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363566" y="3071810"/>
            <a:ext cx="82804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6" name="Google Shape;116;p14"/>
          <p:cNvCxnSpPr/>
          <p:nvPr/>
        </p:nvCxnSpPr>
        <p:spPr>
          <a:xfrm>
            <a:off x="435004" y="5000636"/>
            <a:ext cx="82804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389025" y="2063829"/>
            <a:ext cx="8229600" cy="3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Nos centraremos en crear unas nuevas funciones LoadImage y LoadTexture para </a:t>
            </a:r>
            <a:r>
              <a:rPr lang="es-ES"/>
              <a:t>añadir el</a:t>
            </a:r>
            <a:r>
              <a:rPr lang="es-ES"/>
              <a:t> canal alpha dentro de nuestra imagen y asignarle así el valor alpha a cada pixel. 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Alpha Channel 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91" name="Google Shape;291;p32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2"/>
          <p:cNvSpPr txBox="1"/>
          <p:nvPr/>
        </p:nvSpPr>
        <p:spPr>
          <a:xfrm>
            <a:off x="2609025" y="4121400"/>
            <a:ext cx="6060300" cy="2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100">
                <a:solidFill>
                  <a:srgbClr val="3333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char</a:t>
            </a:r>
            <a:r>
              <a:rPr lang="es-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* </a:t>
            </a:r>
            <a:r>
              <a:rPr lang="es-ES" sz="1100">
                <a:solidFill>
                  <a:srgbClr val="9966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addAlphaChannel</a:t>
            </a:r>
            <a:r>
              <a:rPr lang="es-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s-ES" sz="1100">
                <a:solidFill>
                  <a:srgbClr val="00702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r>
              <a:rPr lang="es-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* </a:t>
            </a:r>
            <a:r>
              <a:rPr lang="es-ES" sz="1100">
                <a:solidFill>
                  <a:srgbClr val="00702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r>
              <a:rPr lang="es-ES" sz="1100">
                <a:solidFill>
                  <a:srgbClr val="9966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s-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ES" sz="1100">
                <a:solidFill>
                  <a:srgbClr val="007020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r>
              <a:rPr lang="es-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* </a:t>
            </a:r>
            <a:r>
              <a:rPr lang="es-ES" sz="1100">
                <a:solidFill>
                  <a:srgbClr val="9966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alphaChannel</a:t>
            </a:r>
            <a:r>
              <a:rPr lang="es-ES" sz="1100">
                <a:solidFill>
                  <a:srgbClr val="33333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char* pixels = new char[image-&gt;width * image-&gt;height * 4];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for(int y = 0; y &lt; image-&gt;height; y++) {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for(int x = 0; x &lt; image-&gt;width; x++) {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for(int j = 0; j &lt; 3; j++) {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    pixels[4 * (y * image-&gt;width + x) + j] =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        image-&gt;pixels[3 * (y * image-&gt;width + x) + j];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}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pixels[4 * (y * image-&gt;width + x) + 3] =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    alphaChannel-&gt;pixels[3 * (y * image-&gt;width + x)];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55779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214925" y="1587279"/>
            <a:ext cx="8229600" cy="39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s-ES"/>
              <a:t>Para el movimiento de cada </a:t>
            </a:r>
            <a:r>
              <a:rPr lang="es-ES"/>
              <a:t>partícula</a:t>
            </a:r>
            <a:r>
              <a:rPr lang="es-ES"/>
              <a:t> usaremos un frame (llamado step) el cual calcula en el movimiento que </a:t>
            </a:r>
            <a:r>
              <a:rPr lang="es-ES"/>
              <a:t>tendrá</a:t>
            </a:r>
            <a:r>
              <a:rPr lang="es-ES"/>
              <a:t> la </a:t>
            </a:r>
            <a:r>
              <a:rPr lang="es-ES"/>
              <a:t>partícula</a:t>
            </a:r>
            <a:r>
              <a:rPr lang="es-ES"/>
              <a:t> en cada momento de su vida</a:t>
            </a:r>
            <a:endParaRPr/>
          </a:p>
        </p:txBody>
      </p:sp>
      <p:sp>
        <p:nvSpPr>
          <p:cNvPr id="299" name="Google Shape;299;p33"/>
          <p:cNvSpPr txBox="1"/>
          <p:nvPr>
            <p:ph type="title"/>
          </p:nvPr>
        </p:nvSpPr>
        <p:spPr>
          <a:xfrm>
            <a:off x="414366" y="812493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Sistema de físicas</a:t>
            </a:r>
            <a:endParaRPr b="1" sz="436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00" name="Google Shape;300;p33"/>
          <p:cNvCxnSpPr/>
          <p:nvPr/>
        </p:nvCxnSpPr>
        <p:spPr>
          <a:xfrm>
            <a:off x="389013" y="1587263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75" y="4017600"/>
            <a:ext cx="2007150" cy="19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100" y="4020787"/>
            <a:ext cx="2007149" cy="19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34"/>
          <p:cNvCxnSpPr/>
          <p:nvPr/>
        </p:nvCxnSpPr>
        <p:spPr>
          <a:xfrm>
            <a:off x="395288" y="4725988"/>
            <a:ext cx="82804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4"/>
          <p:cNvSpPr txBox="1"/>
          <p:nvPr/>
        </p:nvSpPr>
        <p:spPr>
          <a:xfrm>
            <a:off x="395288" y="5300663"/>
            <a:ext cx="2665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Facultad de Ciencias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Universidad de Salamanca</a:t>
            </a:r>
            <a:endParaRPr sz="1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37007 Salamanca. Spain </a:t>
            </a:r>
            <a:endParaRPr/>
          </a:p>
        </p:txBody>
      </p:sp>
      <p:cxnSp>
        <p:nvCxnSpPr>
          <p:cNvPr id="310" name="Google Shape;310;p34"/>
          <p:cNvCxnSpPr/>
          <p:nvPr/>
        </p:nvCxnSpPr>
        <p:spPr>
          <a:xfrm>
            <a:off x="357158" y="714356"/>
            <a:ext cx="82804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585626"/>
            <a:ext cx="4572032" cy="2178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E_4" id="312" name="Google Shape;312;p3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16" y="1557449"/>
            <a:ext cx="1828784" cy="230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414366" y="642918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es-ES" sz="3600">
                <a:latin typeface="Georgia"/>
                <a:ea typeface="Georgia"/>
                <a:cs typeface="Georgia"/>
                <a:sym typeface="Georgia"/>
              </a:rPr>
              <a:t>Modelo RGBA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457200" y="1714488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Pantallas: Uso del modelo RGB</a:t>
            </a:r>
            <a:endParaRPr/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Evolución del modelo RGB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s-ES" sz="2400"/>
              <a:t>El modelo RGBA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395288" y="1341438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314216" y="2578410"/>
            <a:ext cx="8280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26" name="Google Shape;126;p15"/>
          <p:cNvCxnSpPr/>
          <p:nvPr/>
        </p:nvCxnSpPr>
        <p:spPr>
          <a:xfrm>
            <a:off x="389029" y="4122436"/>
            <a:ext cx="8280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03" y="4241050"/>
            <a:ext cx="3898307" cy="18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14366" y="642918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Utilización del valor alfa en las mezclas</a:t>
            </a:r>
            <a:endParaRPr sz="4360"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457200" y="1714488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Valor A del modelo RGBA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Si el estado de mezcla está activado:</a:t>
            </a:r>
            <a:endParaRPr/>
          </a:p>
          <a:p>
            <a:pPr indent="-25145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s-ES" sz="2400"/>
              <a:t>Se utiliza el valor alfa para combinar el color del objeto que ya está en la pantalla con el color del objeto que va a dibujar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Si el estado de mezcla está desactivado:</a:t>
            </a:r>
            <a:endParaRPr/>
          </a:p>
          <a:p>
            <a:pPr indent="-289560" lvl="1" marL="742950" rtl="0" algn="l"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s-ES" sz="2400"/>
              <a:t>No existe ningún tipo de mezcla, se sustituye el color del objeto que ya está en la pantalla por el color del objeto que se va a dibujar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Valor A: Proporción de color del objeto ya existente que se combina con el color del objeto que se va dibujar</a:t>
            </a:r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395288" y="1341438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395291" y="2282410"/>
            <a:ext cx="8280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37" name="Google Shape;137;p16"/>
          <p:cNvCxnSpPr/>
          <p:nvPr/>
        </p:nvCxnSpPr>
        <p:spPr>
          <a:xfrm>
            <a:off x="389029" y="5000636"/>
            <a:ext cx="8280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38" name="Google Shape;138;p16"/>
          <p:cNvCxnSpPr/>
          <p:nvPr/>
        </p:nvCxnSpPr>
        <p:spPr>
          <a:xfrm>
            <a:off x="389016" y="3697885"/>
            <a:ext cx="8280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414366" y="642918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Factores de origen y destino</a:t>
            </a:r>
            <a:endParaRPr sz="4360"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457200" y="1714488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Origen -&gt; Objeto que está representado en la pantalla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SzPct val="133333"/>
              <a:buChar char="•"/>
            </a:pPr>
            <a:r>
              <a:rPr lang="es-ES"/>
              <a:t>Destino</a:t>
            </a:r>
            <a:r>
              <a:rPr lang="es-ES"/>
              <a:t> -&gt; Objeto que se va a representar en la pantalla</a:t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Para realizar el efecto de fusión</a:t>
            </a:r>
            <a:endParaRPr/>
          </a:p>
          <a:p>
            <a:pPr indent="-312419" lvl="1" marL="742950" rtl="0" algn="l"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s-ES" sz="2400"/>
              <a:t>Se calculan los factores de origen y destino (cuadrupla de valores RGBA)</a:t>
            </a:r>
            <a:endParaRPr sz="2400"/>
          </a:p>
          <a:p>
            <a:pPr indent="-312419" lvl="1" marL="742950" rtl="0" algn="l"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es-ES" sz="2400"/>
              <a:t>Se calcula el valor RGBA de la mezcla a través de los factores de origen y destino y los valores RGBA de ambos objetos.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395288" y="1341438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389016" y="2677110"/>
            <a:ext cx="8280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48" name="Google Shape;148;p17"/>
          <p:cNvCxnSpPr/>
          <p:nvPr/>
        </p:nvCxnSpPr>
        <p:spPr>
          <a:xfrm>
            <a:off x="389029" y="3855986"/>
            <a:ext cx="8280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414366" y="642918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es-ES" sz="3600">
                <a:latin typeface="Georgia"/>
                <a:ea typeface="Georgia"/>
                <a:cs typeface="Georgia"/>
                <a:sym typeface="Georgia"/>
              </a:rPr>
              <a:t>Factores de origen y destino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457200" y="1714500"/>
            <a:ext cx="4338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¿Cómo determinar los factores de origen y destino?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395288" y="1341438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00" y="1520350"/>
            <a:ext cx="3917376" cy="44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414366" y="642918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Georgia"/>
              <a:buNone/>
            </a:pPr>
            <a:r>
              <a:rPr lang="es-ES" sz="3640">
                <a:latin typeface="Georgia"/>
                <a:ea typeface="Georgia"/>
                <a:cs typeface="Georgia"/>
                <a:sym typeface="Georgia"/>
              </a:rPr>
              <a:t>Primer ejemplo de fusión</a:t>
            </a:r>
            <a:endParaRPr sz="4360"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457200" y="1714488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Mezclar el color de 2 triángulos</a:t>
            </a:r>
            <a:endParaRPr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s-ES" sz="2400"/>
              <a:t>Valores alfa de 0.75 para los triángulos</a:t>
            </a:r>
            <a:endParaRPr sz="2400"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s-ES" sz="2400"/>
              <a:t>GL_SRC_ALPHA y GL_ONE_MINUS_SRC_ALPHA para especificar el cálculo de los factores de fusión de origen y destino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9"/>
          <p:cNvCxnSpPr/>
          <p:nvPr/>
        </p:nvCxnSpPr>
        <p:spPr>
          <a:xfrm>
            <a:off x="395288" y="1341438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450" y="3654075"/>
            <a:ext cx="2174825" cy="233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175" y="3645314"/>
            <a:ext cx="2174836" cy="23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14366" y="642918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es-ES" sz="3600">
                <a:latin typeface="Georgia"/>
                <a:ea typeface="Georgia"/>
                <a:cs typeface="Georgia"/>
                <a:sym typeface="Georgia"/>
              </a:rPr>
              <a:t>Primer ejemplo de fusión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57200" y="1714488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s-ES"/>
              <a:t>Mezclar el color de 2 triángulos</a:t>
            </a:r>
            <a:endParaRPr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s-ES" sz="2400"/>
              <a:t>Valores alfa de 0.5 para los triángulos</a:t>
            </a:r>
            <a:endParaRPr sz="2400"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s-ES" sz="2400"/>
              <a:t>El color de la mezcla siempre va a estar afectado por el triángulo que se dibuja por delante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>
            <a:off x="395288" y="1341438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1565" l="0" r="0" t="0"/>
          <a:stretch/>
        </p:blipFill>
        <p:spPr>
          <a:xfrm>
            <a:off x="1470300" y="3581575"/>
            <a:ext cx="2300500" cy="24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35" y="3581575"/>
            <a:ext cx="2275365" cy="24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414366" y="642918"/>
            <a:ext cx="8229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lang="es-ES" sz="3600">
                <a:latin typeface="Georgia"/>
                <a:ea typeface="Georgia"/>
                <a:cs typeface="Georgia"/>
                <a:sym typeface="Georgia"/>
              </a:rPr>
              <a:t>Fusión tridimensional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57200" y="1714488"/>
            <a:ext cx="82296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Uso del buffer de profundidad: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ES"/>
              <a:t>Calcula la distancia entre un objeto y el punto de vista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ES"/>
              <a:t>Utilidades: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s-ES" sz="2400"/>
              <a:t>Se puede utilizar para evitar dibujar un objeto cuando hay un objeto opaco delante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s-ES" sz="2400"/>
              <a:t>Se puede utilizar para mezclar los colores de un objeto translúcido y uno opaco cuando el objeto translúcido está por delante del opaco</a:t>
            </a:r>
            <a:endParaRPr/>
          </a:p>
        </p:txBody>
      </p:sp>
      <p:cxnSp>
        <p:nvCxnSpPr>
          <p:cNvPr id="185" name="Google Shape;185;p21"/>
          <p:cNvCxnSpPr/>
          <p:nvPr/>
        </p:nvCxnSpPr>
        <p:spPr>
          <a:xfrm>
            <a:off x="395288" y="1341438"/>
            <a:ext cx="8280300" cy="0"/>
          </a:xfrm>
          <a:prstGeom prst="straightConnector1">
            <a:avLst/>
          </a:prstGeom>
          <a:noFill/>
          <a:ln cap="flat" cmpd="sng" w="1270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/>
          <p:nvPr/>
        </p:nvCxnSpPr>
        <p:spPr>
          <a:xfrm>
            <a:off x="389016" y="3348110"/>
            <a:ext cx="8280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ormática gráfic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