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74" r:id="rId6"/>
    <p:sldId id="259" r:id="rId7"/>
    <p:sldId id="261" r:id="rId8"/>
    <p:sldId id="266" r:id="rId9"/>
    <p:sldId id="263" r:id="rId10"/>
    <p:sldId id="264" r:id="rId11"/>
    <p:sldId id="265" r:id="rId12"/>
    <p:sldId id="269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8"/>
    <p:restoredTop sz="89192"/>
  </p:normalViewPr>
  <p:slideViewPr>
    <p:cSldViewPr snapToGrid="0" snapToObjects="1">
      <p:cViewPr varScale="1">
        <p:scale>
          <a:sx n="72" d="100"/>
          <a:sy n="72" d="100"/>
        </p:scale>
        <p:origin x="232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6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BEFD-3DD6-D546-B901-375C8605198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C8B2E-92F9-3648-AB5A-02FA53F5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5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C8B2E-92F9-3648-AB5A-02FA53F53F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9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Ashish Vaswani =&gt; Attention (who, did what, to whom) attention headers =&gt; Transformers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C8B2E-92F9-3648-AB5A-02FA53F53F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8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 focus shifts to </a:t>
            </a:r>
            <a:r>
              <a:rPr lang="en-US" b="1" dirty="0"/>
              <a:t>fine-tuning, retrieval-augmented generation (RAG), and smaller, local models</a:t>
            </a:r>
            <a:r>
              <a:rPr lang="en-US" dirty="0"/>
              <a:t> (e.g., </a:t>
            </a:r>
            <a:r>
              <a:rPr lang="en-US" b="1" dirty="0"/>
              <a:t>Mistral, Phi-2, </a:t>
            </a:r>
            <a:r>
              <a:rPr lang="en-US" b="1" dirty="0" err="1"/>
              <a:t>LLaMA</a:t>
            </a:r>
            <a:r>
              <a:rPr lang="en-US" b="1" dirty="0"/>
              <a:t> 3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Businesses move toward </a:t>
            </a:r>
            <a:r>
              <a:rPr lang="en-US" b="1" dirty="0"/>
              <a:t>on-premise AI</a:t>
            </a:r>
            <a:r>
              <a:rPr lang="en-US" dirty="0"/>
              <a:t>, ensuring </a:t>
            </a:r>
            <a:r>
              <a:rPr lang="en-US" b="1" dirty="0"/>
              <a:t>privacy and control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C8B2E-92F9-3648-AB5A-02FA53F53F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02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is all your need (context matter)</a:t>
            </a:r>
          </a:p>
          <a:p>
            <a:r>
              <a:rPr lang="en-US" dirty="0"/>
              <a:t>Transformers =&gt; by </a:t>
            </a:r>
            <a:r>
              <a:rPr lang="en-US" dirty="0" err="1"/>
              <a:t>tokenizen</a:t>
            </a:r>
            <a:r>
              <a:rPr lang="en-US" dirty="0"/>
              <a:t> (words,  images) multiple times in parallel/matrix/algebra + Computational GPUS + massive data =&gt; unsupervised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C8B2E-92F9-3648-AB5A-02FA53F53F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F886-9C19-8E45-BEEA-385BE35CA4D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F19D-0E98-5741-B7BB-715C0D5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F886-9C19-8E45-BEEA-385BE35CA4D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F19D-0E98-5741-B7BB-715C0D5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F886-9C19-8E45-BEEA-385BE35CA4D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F19D-0E98-5741-B7BB-715C0D5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3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F886-9C19-8E45-BEEA-385BE35CA4D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F19D-0E98-5741-B7BB-715C0D5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9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F886-9C19-8E45-BEEA-385BE35CA4D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F19D-0E98-5741-B7BB-715C0D5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F886-9C19-8E45-BEEA-385BE35CA4D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F19D-0E98-5741-B7BB-715C0D5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1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F886-9C19-8E45-BEEA-385BE35CA4D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F19D-0E98-5741-B7BB-715C0D5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7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F886-9C19-8E45-BEEA-385BE35CA4D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F19D-0E98-5741-B7BB-715C0D5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F886-9C19-8E45-BEEA-385BE35CA4D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F19D-0E98-5741-B7BB-715C0D5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9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F886-9C19-8E45-BEEA-385BE35CA4D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F19D-0E98-5741-B7BB-715C0D5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F886-9C19-8E45-BEEA-385BE35CA4D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F19D-0E98-5741-B7BB-715C0D5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2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F886-9C19-8E45-BEEA-385BE35CA4D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F19D-0E98-5741-B7BB-715C0D5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97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6E24-CFB8-F347-B10D-D4E54CA97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and 4D</a:t>
            </a:r>
          </a:p>
        </p:txBody>
      </p:sp>
    </p:spTree>
    <p:extLst>
      <p:ext uri="{BB962C8B-B14F-4D97-AF65-F5344CB8AC3E}">
        <p14:creationId xmlns:p14="http://schemas.microsoft.com/office/powerpoint/2010/main" val="280161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3212-D197-074B-AC57-446BB56C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9C41-C4E8-B647-A70B-21DC4D24C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517" y="1903447"/>
            <a:ext cx="7906966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LLMs understand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LLMs can be taught </a:t>
            </a:r>
          </a:p>
          <a:p>
            <a:pPr>
              <a:lnSpc>
                <a:spcPct val="200000"/>
              </a:lnSpc>
            </a:pPr>
            <a:r>
              <a:rPr lang="en-US" dirty="0"/>
              <a:t>LLMs work with context</a:t>
            </a:r>
          </a:p>
          <a:p>
            <a:pPr>
              <a:lnSpc>
                <a:spcPct val="200000"/>
              </a:lnSpc>
            </a:pPr>
            <a:r>
              <a:rPr lang="en-US" dirty="0"/>
              <a:t>LLMs can be reasonably obedient if well guided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0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27F7-F4FA-9644-94F0-641394F8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MsL</a:t>
            </a:r>
            <a:r>
              <a:rPr lang="en-US" dirty="0"/>
              <a:t> (Microservice LLMs):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6A61-0E34-4543-AD76-A4D77116B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879" y="1845504"/>
            <a:ext cx="10515600" cy="2289174"/>
          </a:xfrm>
        </p:spPr>
        <p:txBody>
          <a:bodyPr>
            <a:normAutofit/>
          </a:bodyPr>
          <a:lstStyle/>
          <a:p>
            <a:r>
              <a:rPr lang="en-US" dirty="0"/>
              <a:t>Use the LLM as a system component (not out but in)</a:t>
            </a:r>
          </a:p>
          <a:p>
            <a:r>
              <a:rPr lang="en-US" dirty="0"/>
              <a:t>Define communication layer (JSON)</a:t>
            </a:r>
          </a:p>
          <a:p>
            <a:r>
              <a:rPr lang="en-US" dirty="0"/>
              <a:t>Prompt the LLM communication and </a:t>
            </a:r>
            <a:r>
              <a:rPr lang="en-US" dirty="0" err="1"/>
              <a:t>bizz</a:t>
            </a:r>
            <a:r>
              <a:rPr lang="en-US" dirty="0"/>
              <a:t> rules</a:t>
            </a:r>
          </a:p>
          <a:p>
            <a:r>
              <a:rPr lang="en-US" dirty="0"/>
              <a:t>Receive JSON answers to be codified by 4D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E4A5E-2665-F14C-865B-9B79D7B5399E}"/>
              </a:ext>
            </a:extLst>
          </p:cNvPr>
          <p:cNvSpPr txBox="1"/>
          <p:nvPr/>
        </p:nvSpPr>
        <p:spPr>
          <a:xfrm>
            <a:off x="1543879" y="4363279"/>
            <a:ext cx="879022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Important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Minimize (sensitive) data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a 3</a:t>
            </a:r>
            <a:r>
              <a:rPr lang="en-US" sz="2400" baseline="30000" dirty="0"/>
              <a:t>rd</a:t>
            </a:r>
            <a:r>
              <a:rPr lang="en-US" sz="2400" dirty="0"/>
              <a:t> party (</a:t>
            </a:r>
            <a:r>
              <a:rPr lang="en-US" sz="2400" dirty="0" err="1"/>
              <a:t>Groq</a:t>
            </a:r>
            <a:r>
              <a:rPr lang="en-US" sz="2400" dirty="0"/>
              <a:t>, </a:t>
            </a:r>
            <a:r>
              <a:rPr lang="en-US" sz="2400" dirty="0" err="1"/>
              <a:t>Chatgtp</a:t>
            </a:r>
            <a:r>
              <a:rPr lang="en-US" sz="2400" dirty="0"/>
              <a:t>, Grok, Anthropic…) for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Actionable for the 4D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Adaptable to your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2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AAC4-7136-664A-B9C7-A8E9B410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Demo: 4D Invoicing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373F-D4CE-B345-86FD-34B2965F2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304" y="1848969"/>
            <a:ext cx="7878417" cy="1871732"/>
          </a:xfrm>
        </p:spPr>
        <p:txBody>
          <a:bodyPr>
            <a:normAutofit/>
          </a:bodyPr>
          <a:lstStyle/>
          <a:p>
            <a:r>
              <a:rPr lang="en-US" dirty="0"/>
              <a:t>4D US internal invoice system</a:t>
            </a:r>
          </a:p>
          <a:p>
            <a:r>
              <a:rPr lang="en-US" dirty="0"/>
              <a:t>Customers, Invoices, Reports … </a:t>
            </a:r>
          </a:p>
          <a:p>
            <a:r>
              <a:rPr lang="en-US" dirty="0"/>
              <a:t>This is a mature system running for +10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E45370-B193-1F47-8B56-FE76C1106A76}"/>
              </a:ext>
            </a:extLst>
          </p:cNvPr>
          <p:cNvSpPr txBox="1">
            <a:spLocks/>
          </p:cNvSpPr>
          <p:nvPr/>
        </p:nvSpPr>
        <p:spPr>
          <a:xfrm>
            <a:off x="838200" y="3977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Demo 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FC61FB-04FC-B74E-9DA4-AE6D46CE3D7B}"/>
              </a:ext>
            </a:extLst>
          </p:cNvPr>
          <p:cNvSpPr txBox="1">
            <a:spLocks/>
          </p:cNvSpPr>
          <p:nvPr/>
        </p:nvSpPr>
        <p:spPr>
          <a:xfrm>
            <a:off x="1474304" y="5082477"/>
            <a:ext cx="3783496" cy="95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Qodly</a:t>
            </a:r>
            <a:r>
              <a:rPr lang="en-US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9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D4BF-4A8F-A347-B5E6-001A89A4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Talk 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22699E-714A-F142-9F7B-9F54DC4B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547" y="1489089"/>
            <a:ext cx="10515600" cy="4866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Privacy:</a:t>
            </a:r>
            <a:r>
              <a:rPr lang="en-US" dirty="0"/>
              <a:t> No External calls to 3</a:t>
            </a:r>
            <a:r>
              <a:rPr lang="en-US" baseline="30000" dirty="0"/>
              <a:t>rd</a:t>
            </a:r>
            <a:r>
              <a:rPr lang="en-US" dirty="0"/>
              <a:t> party companies</a:t>
            </a:r>
          </a:p>
          <a:p>
            <a:pPr marL="0" indent="0">
              <a:buNone/>
            </a:pPr>
            <a:r>
              <a:rPr lang="en-US" b="1" dirty="0"/>
              <a:t>Open sourced LLM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Base LLM =&gt; New Training Data =&gt; Load Transformers/</a:t>
            </a:r>
            <a:r>
              <a:rPr lang="en-US" b="1" dirty="0" err="1"/>
              <a:t>Pytorch</a:t>
            </a:r>
            <a:r>
              <a:rPr lang="en-US" b="1" dirty="0"/>
              <a:t> =&gt; Retrain Data =&gt; </a:t>
            </a:r>
            <a:r>
              <a:rPr lang="en-US" b="1" dirty="0" err="1"/>
              <a:t>Quantitize</a:t>
            </a:r>
            <a:r>
              <a:rPr lang="en-US" b="1" dirty="0"/>
              <a:t> </a:t>
            </a:r>
            <a:r>
              <a:rPr lang="en-US" b="1" dirty="0" err="1"/>
              <a:t>Qlora</a:t>
            </a:r>
            <a:r>
              <a:rPr lang="en-US" b="1" dirty="0"/>
              <a:t> =&gt; New LLM with your data embedded.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Cost intensive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4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E90D-7F85-4046-883F-4580E86D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the 4D 21 product (current efforts)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92EC-4101-8C47-917C-7C68422E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Product AI embedded</a:t>
            </a:r>
          </a:p>
          <a:p>
            <a:pPr lvl="1"/>
            <a:r>
              <a:rPr lang="en-US" dirty="0"/>
              <a:t>4D Write Pro AI </a:t>
            </a:r>
          </a:p>
          <a:p>
            <a:pPr lvl="1"/>
            <a:r>
              <a:rPr lang="en-US" dirty="0" err="1"/>
              <a:t>Qodly</a:t>
            </a:r>
            <a:r>
              <a:rPr lang="en-US" dirty="0"/>
              <a:t> AI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AI configurations for LLMs integration</a:t>
            </a:r>
          </a:p>
          <a:p>
            <a:r>
              <a:rPr lang="en-US" dirty="0"/>
              <a:t>A 4D vector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 (video) By David </a:t>
            </a:r>
            <a:r>
              <a:rPr lang="en-US" dirty="0" err="1"/>
              <a:t>Azancot</a:t>
            </a:r>
            <a:r>
              <a:rPr lang="en-US" dirty="0"/>
              <a:t> : </a:t>
            </a:r>
          </a:p>
          <a:p>
            <a:pPr marL="457200" lvl="1" indent="0">
              <a:buNone/>
            </a:pPr>
            <a:r>
              <a:rPr lang="en-US" dirty="0"/>
              <a:t>The main objective of this demo is to simplify image organization and retrieval by enabling users to add and tag images in just a few clicks. 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4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8F33-C304-1E4F-ACAE-005BAD59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86861-7A20-E448-AF5C-8A9BD6FE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122" y="1690688"/>
            <a:ext cx="6268278" cy="2994852"/>
          </a:xfrm>
        </p:spPr>
        <p:txBody>
          <a:bodyPr/>
          <a:lstStyle/>
          <a:p>
            <a:r>
              <a:rPr lang="en-US" dirty="0"/>
              <a:t>Intro/Disclaimer</a:t>
            </a:r>
          </a:p>
          <a:p>
            <a:r>
              <a:rPr lang="en-US" dirty="0"/>
              <a:t>Million dollar question</a:t>
            </a:r>
          </a:p>
          <a:p>
            <a:r>
              <a:rPr lang="en-US" dirty="0"/>
              <a:t>LLMs</a:t>
            </a:r>
          </a:p>
          <a:p>
            <a:r>
              <a:rPr lang="en-US" dirty="0"/>
              <a:t>Demos </a:t>
            </a:r>
          </a:p>
          <a:p>
            <a:r>
              <a:rPr lang="en-US" dirty="0"/>
              <a:t>4D product AI initiatives </a:t>
            </a:r>
          </a:p>
        </p:txBody>
      </p:sp>
    </p:spTree>
    <p:extLst>
      <p:ext uri="{BB962C8B-B14F-4D97-AF65-F5344CB8AC3E}">
        <p14:creationId xmlns:p14="http://schemas.microsoft.com/office/powerpoint/2010/main" val="394431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9A06-ECF2-1740-9C1B-48D914EF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Ricardo Mello (4D Sales – Vancouver Canada)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14DA-0670-E249-B87B-E02594FFE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Bachelor's Degree in Computer Science in 1988-1992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Developer (12 years) – IT Manager (11 years)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Vax-VMS/RDB, dbase-clipper, Java-Oracle, Perl-Oracle, Perl-Multi, </a:t>
            </a:r>
            <a:r>
              <a:rPr lang="en-US" dirty="0" err="1"/>
              <a:t>Javascript</a:t>
            </a:r>
            <a:r>
              <a:rPr lang="en-US" dirty="0"/>
              <a:t>-multi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b="1" dirty="0"/>
              <a:t>Sales (11 years)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AB InBev (Brazil) and currently at 4D (North America).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6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821F-8D6F-A642-A974-B23343FF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CB8F-CDC7-6E48-8232-A79F4EA07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427" y="1805004"/>
            <a:ext cx="10515600" cy="4351338"/>
          </a:xfrm>
        </p:spPr>
        <p:txBody>
          <a:bodyPr/>
          <a:lstStyle/>
          <a:p>
            <a:r>
              <a:rPr lang="en-US" b="1" dirty="0"/>
              <a:t>No prior experience in building systems with 4D</a:t>
            </a:r>
          </a:p>
          <a:p>
            <a:r>
              <a:rPr lang="en-US" b="1" dirty="0"/>
              <a:t>How do I stay relevant in programming? </a:t>
            </a:r>
            <a:r>
              <a:rPr lang="en-US" dirty="0"/>
              <a:t>a serverless BI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9FFB3-6081-3D48-A6C8-04E736CF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166" y="2983986"/>
            <a:ext cx="5153374" cy="33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8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B14EE1-8768-E541-81BD-A269B6E9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How can LLMs be helpful to 4D systems?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That for me is 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The million-dollar question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1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2DA0-BA78-6F46-8E24-FA079B44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A31A-9522-C341-A0D8-E455ECFE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65" y="1690688"/>
            <a:ext cx="650350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2023 </a:t>
            </a:r>
            <a:r>
              <a:rPr lang="en-US" dirty="0"/>
              <a:t>Open source (llama)</a:t>
            </a:r>
          </a:p>
          <a:p>
            <a:r>
              <a:rPr lang="en-US" dirty="0" err="1"/>
              <a:t>HuggingFace</a:t>
            </a:r>
            <a:endParaRPr lang="en-US" dirty="0"/>
          </a:p>
          <a:p>
            <a:r>
              <a:rPr lang="en-US" b="1" dirty="0"/>
              <a:t>Attention is all you need</a:t>
            </a:r>
          </a:p>
          <a:p>
            <a:r>
              <a:rPr lang="en-US" b="1" dirty="0"/>
              <a:t>Hands on: RAGs, Vector Databases, post training..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Focus: </a:t>
            </a:r>
            <a:r>
              <a:rPr lang="en-US" b="1" dirty="0"/>
              <a:t>Integrating LLMs into existing systems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8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CCCB-FFFB-6C48-B036-5C57DED1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 </a:t>
            </a:r>
            <a:r>
              <a:rPr lang="en-US" sz="2000" dirty="0"/>
              <a:t>(great topics for the happy hour with Kirk)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EFA0-CE68-454E-81A7-0A37BF69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817" y="1483906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2017 – Transformers Revolutionize AI</a:t>
            </a:r>
            <a:endParaRPr lang="en-US" dirty="0"/>
          </a:p>
          <a:p>
            <a:r>
              <a:rPr lang="en-US" b="1" dirty="0"/>
              <a:t>2018-2019 – Large-Scale LLMs Emerge</a:t>
            </a:r>
            <a:endParaRPr lang="en-US" dirty="0"/>
          </a:p>
          <a:p>
            <a:r>
              <a:rPr lang="en-US" b="1" dirty="0"/>
              <a:t>2020-2021 – LLM Explosion &amp; Private Models Dominate</a:t>
            </a:r>
            <a:endParaRPr lang="en-US" dirty="0"/>
          </a:p>
          <a:p>
            <a:r>
              <a:rPr lang="en-US" b="1" dirty="0"/>
              <a:t>2022 – </a:t>
            </a:r>
            <a:r>
              <a:rPr lang="en-US" b="1" dirty="0" err="1"/>
              <a:t>ChatGPT</a:t>
            </a:r>
            <a:r>
              <a:rPr lang="en-US" b="1" dirty="0"/>
              <a:t> &amp; Public AI Adoption</a:t>
            </a:r>
            <a:endParaRPr lang="en-US" dirty="0"/>
          </a:p>
          <a:p>
            <a:r>
              <a:rPr lang="en-US" b="1" dirty="0"/>
              <a:t>2023 – Open Source AI Gains Momentum (llama, BERT=&gt;</a:t>
            </a:r>
            <a:r>
              <a:rPr lang="en-US" b="1" dirty="0" err="1"/>
              <a:t>HuggingFace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2024 – Specialization, Agents &amp; Local LLMs/SLMs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8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CCCB-FFFB-6C48-B036-5C57DED1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EFA0-CE68-454E-81A7-0A37BF69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358"/>
            <a:ext cx="10515600" cy="4351338"/>
          </a:xfrm>
        </p:spPr>
        <p:txBody>
          <a:bodyPr/>
          <a:lstStyle/>
          <a:p>
            <a:r>
              <a:rPr lang="en-US" dirty="0"/>
              <a:t>Neural Networks + Transformers + Computational GPUS + Massive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1385C-3E47-2747-9D9C-BF278AC73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01" y="2898921"/>
            <a:ext cx="11605398" cy="26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7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49AA0D-47C0-8F4E-8BCE-A0177AB0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146" y="1330036"/>
            <a:ext cx="5389381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7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12309</TotalTime>
  <Words>496</Words>
  <Application>Microsoft Macintosh PowerPoint</Application>
  <PresentationFormat>Widescreen</PresentationFormat>
  <Paragraphs>92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AI and 4D</vt:lpstr>
      <vt:lpstr>Agenda</vt:lpstr>
      <vt:lpstr>Ricardo Mello (4D Sales – Vancouver Canada)</vt:lpstr>
      <vt:lpstr>Disclaimer</vt:lpstr>
      <vt:lpstr>PowerPoint Presentation</vt:lpstr>
      <vt:lpstr>AI ?</vt:lpstr>
      <vt:lpstr>LLM  (great topics for the happy hour with Kirk) </vt:lpstr>
      <vt:lpstr>LLM</vt:lpstr>
      <vt:lpstr>PowerPoint Presentation</vt:lpstr>
      <vt:lpstr>First Principles</vt:lpstr>
      <vt:lpstr>MsL (Microservice LLMs):</vt:lpstr>
      <vt:lpstr>1st Demo: 4D Invoicing system</vt:lpstr>
      <vt:lpstr>Next Talk  </vt:lpstr>
      <vt:lpstr>AI and the 4D 21 product (current efforts)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4D</dc:title>
  <dc:creator>Ricardo Mello</dc:creator>
  <cp:lastModifiedBy>Ricardo Mello</cp:lastModifiedBy>
  <cp:revision>47</cp:revision>
  <dcterms:created xsi:type="dcterms:W3CDTF">2025-02-25T11:42:51Z</dcterms:created>
  <dcterms:modified xsi:type="dcterms:W3CDTF">2025-03-06T00:52:18Z</dcterms:modified>
</cp:coreProperties>
</file>