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29" name="PlaceHolder 2"/>
          <p:cNvSpPr>
            <a:spLocks noGrp="1"/>
          </p:cNvSpPr>
          <p:nvPr>
            <p:ph type="body"/>
          </p:nvPr>
        </p:nvSpPr>
        <p:spPr>
          <a:xfrm>
            <a:off x="504000" y="1656000"/>
            <a:ext cx="9071640" cy="141120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32"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37" name="PlaceHolder 2"/>
          <p:cNvSpPr>
            <a:spLocks noGrp="1"/>
          </p:cNvSpPr>
          <p:nvPr>
            <p:ph type="body"/>
          </p:nvPr>
        </p:nvSpPr>
        <p:spPr>
          <a:xfrm>
            <a:off x="504000" y="1656000"/>
            <a:ext cx="2920680" cy="141120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3571200" y="1656000"/>
            <a:ext cx="2920680" cy="141120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638040" y="1656000"/>
            <a:ext cx="2920680" cy="141120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504000" y="3201480"/>
            <a:ext cx="2920680" cy="141120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3571200" y="3201480"/>
            <a:ext cx="2920680" cy="141120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6638040" y="3201480"/>
            <a:ext cx="292068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52" name="PlaceHolder 2"/>
          <p:cNvSpPr>
            <a:spLocks noGrp="1"/>
          </p:cNvSpPr>
          <p:nvPr>
            <p:ph type="subTitle"/>
          </p:nvPr>
        </p:nvSpPr>
        <p:spPr>
          <a:xfrm>
            <a:off x="504000" y="1656000"/>
            <a:ext cx="9071640" cy="2958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54" name="PlaceHolder 2"/>
          <p:cNvSpPr>
            <a:spLocks noGrp="1"/>
          </p:cNvSpPr>
          <p:nvPr>
            <p:ph type="body"/>
          </p:nvPr>
        </p:nvSpPr>
        <p:spPr>
          <a:xfrm>
            <a:off x="504000" y="1656000"/>
            <a:ext cx="907164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56"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56556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61"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8" name="PlaceHolder 2"/>
          <p:cNvSpPr>
            <a:spLocks noGrp="1"/>
          </p:cNvSpPr>
          <p:nvPr>
            <p:ph type="subTitle"/>
          </p:nvPr>
        </p:nvSpPr>
        <p:spPr>
          <a:xfrm>
            <a:off x="504000" y="1656000"/>
            <a:ext cx="9071640" cy="2958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65"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69"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73" name="PlaceHolder 2"/>
          <p:cNvSpPr>
            <a:spLocks noGrp="1"/>
          </p:cNvSpPr>
          <p:nvPr>
            <p:ph type="body"/>
          </p:nvPr>
        </p:nvSpPr>
        <p:spPr>
          <a:xfrm>
            <a:off x="504000" y="1656000"/>
            <a:ext cx="9071640" cy="141120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76"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81" name="PlaceHolder 2"/>
          <p:cNvSpPr>
            <a:spLocks noGrp="1"/>
          </p:cNvSpPr>
          <p:nvPr>
            <p:ph type="body"/>
          </p:nvPr>
        </p:nvSpPr>
        <p:spPr>
          <a:xfrm>
            <a:off x="504000" y="1656000"/>
            <a:ext cx="2920680" cy="141120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3571200" y="1656000"/>
            <a:ext cx="2920680" cy="141120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638040" y="1656000"/>
            <a:ext cx="2920680" cy="141120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504000" y="3201480"/>
            <a:ext cx="2920680" cy="1411200"/>
          </a:xfrm>
          <a:prstGeom prst="rect">
            <a:avLst/>
          </a:prstGeom>
        </p:spPr>
        <p:txBody>
          <a:bodyPr lIns="0" rIns="0" tIns="0" bIns="0">
            <a:normAutofit/>
          </a:bodyPr>
          <a:p>
            <a:endParaRPr b="0" lang="en-US" sz="3200" spc="-1" strike="noStrike">
              <a:latin typeface="Arial"/>
            </a:endParaRPr>
          </a:p>
        </p:txBody>
      </p:sp>
      <p:sp>
        <p:nvSpPr>
          <p:cNvPr id="85" name="PlaceHolder 6"/>
          <p:cNvSpPr>
            <a:spLocks noGrp="1"/>
          </p:cNvSpPr>
          <p:nvPr>
            <p:ph type="body"/>
          </p:nvPr>
        </p:nvSpPr>
        <p:spPr>
          <a:xfrm>
            <a:off x="3571200" y="3201480"/>
            <a:ext cx="2920680" cy="1411200"/>
          </a:xfrm>
          <a:prstGeom prst="rect">
            <a:avLst/>
          </a:prstGeom>
        </p:spPr>
        <p:txBody>
          <a:bodyPr lIns="0" rIns="0" tIns="0" bIns="0">
            <a:normAutofit/>
          </a:bodyPr>
          <a:p>
            <a:endParaRPr b="0" lang="en-US" sz="3200" spc="-1" strike="noStrike">
              <a:latin typeface="Arial"/>
            </a:endParaRPr>
          </a:p>
        </p:txBody>
      </p:sp>
      <p:sp>
        <p:nvSpPr>
          <p:cNvPr id="86" name="PlaceHolder 7"/>
          <p:cNvSpPr>
            <a:spLocks noGrp="1"/>
          </p:cNvSpPr>
          <p:nvPr>
            <p:ph type="body"/>
          </p:nvPr>
        </p:nvSpPr>
        <p:spPr>
          <a:xfrm>
            <a:off x="6638040" y="3201480"/>
            <a:ext cx="292068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10" name="PlaceHolder 2"/>
          <p:cNvSpPr>
            <a:spLocks noGrp="1"/>
          </p:cNvSpPr>
          <p:nvPr>
            <p:ph type="body"/>
          </p:nvPr>
        </p:nvSpPr>
        <p:spPr>
          <a:xfrm>
            <a:off x="504000" y="1656000"/>
            <a:ext cx="907164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12"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56556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17"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21"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65560"/>
            <a:ext cx="9071640" cy="946440"/>
          </a:xfrm>
          <a:prstGeom prst="rect">
            <a:avLst/>
          </a:prstGeom>
        </p:spPr>
        <p:txBody>
          <a:bodyPr lIns="0" rIns="0" tIns="0" bIns="0" anchor="ctr"/>
          <a:p>
            <a:endParaRPr b="0" lang="en-US" sz="4400" spc="-1" strike="noStrike">
              <a:solidFill>
                <a:srgbClr val="c7243a"/>
              </a:solidFill>
              <a:latin typeface="Arial"/>
            </a:endParaRPr>
          </a:p>
        </p:txBody>
      </p:sp>
      <p:sp>
        <p:nvSpPr>
          <p:cNvPr id="25"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80000" cy="581040"/>
          </a:xfrm>
          <a:prstGeom prst="rect">
            <a:avLst/>
          </a:prstGeom>
          <a:ln>
            <a:noFill/>
          </a:ln>
        </p:spPr>
      </p:pic>
      <p:sp>
        <p:nvSpPr>
          <p:cNvPr id="1" name="PlaceHolder 1"/>
          <p:cNvSpPr>
            <a:spLocks noGrp="1"/>
          </p:cNvSpPr>
          <p:nvPr>
            <p:ph type="title"/>
          </p:nvPr>
        </p:nvSpPr>
        <p:spPr>
          <a:xfrm>
            <a:off x="0" y="648000"/>
            <a:ext cx="9071640" cy="2736000"/>
          </a:xfrm>
          <a:prstGeom prst="rect">
            <a:avLst/>
          </a:prstGeom>
        </p:spPr>
        <p:txBody>
          <a:bodyPr lIns="72000" rIns="0" tIns="0" bIns="0" anchor="ctr"/>
          <a:p>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2" name="PlaceHolder 2"/>
          <p:cNvSpPr>
            <a:spLocks noGrp="1"/>
          </p:cNvSpPr>
          <p:nvPr>
            <p:ph type="body"/>
          </p:nvPr>
        </p:nvSpPr>
        <p:spPr>
          <a:xfrm>
            <a:off x="3816000" y="3600000"/>
            <a:ext cx="5255640" cy="1296000"/>
          </a:xfrm>
          <a:prstGeom prst="rect">
            <a:avLst/>
          </a:prstGeom>
        </p:spPr>
        <p:txBody>
          <a:bodyPr lIns="0" rIns="0" tIns="0" bIns="0">
            <a:normAutofit/>
          </a:bodyPr>
          <a:p>
            <a:pPr marL="432000" indent="-324000">
              <a:spcAft>
                <a:spcPts val="1063"/>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48"/>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3" name="PlaceHolder 3"/>
          <p:cNvSpPr>
            <a:spLocks noGrp="1"/>
          </p:cNvSpPr>
          <p:nvPr>
            <p:ph type="dt"/>
          </p:nvPr>
        </p:nvSpPr>
        <p:spPr>
          <a:xfrm>
            <a:off x="1728000" y="5284080"/>
            <a:ext cx="2348280" cy="390960"/>
          </a:xfrm>
          <a:prstGeom prst="rect">
            <a:avLst/>
          </a:prstGeom>
        </p:spPr>
        <p:txBody>
          <a:bodyPr lIns="0" rIns="0" tIns="0" bIns="0"/>
          <a:p>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4" name="PlaceHolder 4"/>
          <p:cNvSpPr>
            <a:spLocks noGrp="1"/>
          </p:cNvSpPr>
          <p:nvPr>
            <p:ph type="ftr"/>
          </p:nvPr>
        </p:nvSpPr>
        <p:spPr>
          <a:xfrm>
            <a:off x="4221000" y="5271840"/>
            <a:ext cx="3195000" cy="390960"/>
          </a:xfrm>
          <a:prstGeom prst="rect">
            <a:avLst/>
          </a:prstGeom>
        </p:spPr>
        <p:txBody>
          <a:bodyPr lIns="0" rIns="0" tIns="0" bIns="0"/>
          <a:p>
            <a:pPr algn="ct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5" name="PlaceHolder 5"/>
          <p:cNvSpPr>
            <a:spLocks noGrp="1"/>
          </p:cNvSpPr>
          <p:nvPr>
            <p:ph type="sldNum"/>
          </p:nvPr>
        </p:nvSpPr>
        <p:spPr>
          <a:xfrm>
            <a:off x="7632000" y="5271840"/>
            <a:ext cx="2348280" cy="390960"/>
          </a:xfrm>
          <a:prstGeom prst="rect">
            <a:avLst/>
          </a:prstGeom>
        </p:spPr>
        <p:txBody>
          <a:bodyPr lIns="0" rIns="0" tIns="0" bIns="0"/>
          <a:p>
            <a:pPr algn="r"/>
            <a:fld id="{4966C76D-4393-4B72-A1A7-C0599994DCD6}"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pic>
        <p:nvPicPr>
          <p:cNvPr id="6" name="" descr=""/>
          <p:cNvPicPr/>
          <p:nvPr/>
        </p:nvPicPr>
        <p:blipFill>
          <a:blip r:embed="rId3"/>
          <a:stretch/>
        </p:blipFill>
        <p:spPr>
          <a:xfrm>
            <a:off x="0" y="0"/>
            <a:ext cx="10080000" cy="324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6120" y="0"/>
            <a:ext cx="10080000" cy="324000"/>
          </a:xfrm>
          <a:prstGeom prst="rect">
            <a:avLst/>
          </a:prstGeom>
          <a:ln>
            <a:noFill/>
          </a:ln>
        </p:spPr>
      </p:pic>
      <p:pic>
        <p:nvPicPr>
          <p:cNvPr id="44" name="" descr=""/>
          <p:cNvPicPr/>
          <p:nvPr/>
        </p:nvPicPr>
        <p:blipFill>
          <a:blip r:embed="rId3"/>
          <a:stretch/>
        </p:blipFill>
        <p:spPr>
          <a:xfrm>
            <a:off x="6120" y="5357160"/>
            <a:ext cx="10080000" cy="324000"/>
          </a:xfrm>
          <a:prstGeom prst="rect">
            <a:avLst/>
          </a:prstGeom>
          <a:ln>
            <a:noFill/>
          </a:ln>
        </p:spPr>
      </p:pic>
      <p:sp>
        <p:nvSpPr>
          <p:cNvPr id="45" name="PlaceHolder 1"/>
          <p:cNvSpPr>
            <a:spLocks noGrp="1"/>
          </p:cNvSpPr>
          <p:nvPr>
            <p:ph type="title"/>
          </p:nvPr>
        </p:nvSpPr>
        <p:spPr>
          <a:xfrm>
            <a:off x="504000" y="565560"/>
            <a:ext cx="9071640" cy="946440"/>
          </a:xfrm>
          <a:prstGeom prst="rect">
            <a:avLst/>
          </a:prstGeom>
        </p:spPr>
        <p:txBody>
          <a:bodyPr lIns="0" rIns="0" tIns="0" bIns="0" anchor="ctr"/>
          <a:p>
            <a:r>
              <a:rPr b="0" lang="en-US" sz="4400" spc="-1" strike="noStrike">
                <a:solidFill>
                  <a:srgbClr val="c7243a"/>
                </a:solidFill>
                <a:latin typeface="Arial"/>
              </a:rPr>
              <a:t>Click to edit the title text format</a:t>
            </a:r>
            <a:endParaRPr b="0" lang="en-US" sz="4400" spc="-1" strike="noStrike">
              <a:solidFill>
                <a:srgbClr val="c7243a"/>
              </a:solidFill>
              <a:latin typeface="Arial"/>
            </a:endParaRPr>
          </a:p>
        </p:txBody>
      </p:sp>
      <p:sp>
        <p:nvSpPr>
          <p:cNvPr id="46" name="PlaceHolder 2"/>
          <p:cNvSpPr>
            <a:spLocks noGrp="1"/>
          </p:cNvSpPr>
          <p:nvPr>
            <p:ph type="body"/>
          </p:nvPr>
        </p:nvSpPr>
        <p:spPr>
          <a:xfrm>
            <a:off x="504000" y="1656000"/>
            <a:ext cx="9071640" cy="2958840"/>
          </a:xfrm>
          <a:prstGeom prst="rect">
            <a:avLst/>
          </a:prstGeom>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7" name="PlaceHolder 3"/>
          <p:cNvSpPr>
            <a:spLocks noGrp="1"/>
          </p:cNvSpPr>
          <p:nvPr>
            <p:ph type="dt"/>
          </p:nvPr>
        </p:nvSpPr>
        <p:spPr>
          <a:xfrm>
            <a:off x="1008000" y="5400720"/>
            <a:ext cx="2240280" cy="39060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8" name="TextShape 4"/>
          <p:cNvSpPr txBox="1"/>
          <p:nvPr/>
        </p:nvSpPr>
        <p:spPr>
          <a:xfrm>
            <a:off x="1728360" y="5400360"/>
            <a:ext cx="2348280" cy="390960"/>
          </a:xfrm>
          <a:prstGeom prst="rect">
            <a:avLst/>
          </a:prstGeom>
          <a:noFill/>
          <a:ln>
            <a:noFill/>
          </a:ln>
        </p:spPr>
        <p:txBody>
          <a:bodyPr lIns="0" rIns="0" tIns="0" bIns="0"/>
          <a:p>
            <a:r>
              <a:rPr b="0" lang="en-US" sz="1400" spc="-1" strike="noStrike">
                <a:solidFill>
                  <a:srgbClr val="ffffff"/>
                </a:solidFill>
                <a:latin typeface="Times New Roman"/>
              </a:rPr>
              <a:t> </a:t>
            </a:r>
            <a:endParaRPr b="0" lang="en-US" sz="1400" spc="-1" strike="noStrike">
              <a:latin typeface="Times New Roman"/>
            </a:endParaRPr>
          </a:p>
        </p:txBody>
      </p:sp>
      <p:sp>
        <p:nvSpPr>
          <p:cNvPr id="49" name="TextShape 5"/>
          <p:cNvSpPr txBox="1"/>
          <p:nvPr/>
        </p:nvSpPr>
        <p:spPr>
          <a:xfrm>
            <a:off x="4221360" y="5400360"/>
            <a:ext cx="3195000" cy="390960"/>
          </a:xfrm>
          <a:prstGeom prst="rect">
            <a:avLst/>
          </a:prstGeom>
          <a:noFill/>
          <a:ln>
            <a:noFill/>
          </a:ln>
        </p:spPr>
        <p:txBody>
          <a:bodyPr lIns="0" rIns="0" tIns="0" bIns="0"/>
          <a:p>
            <a:pPr algn="ctr"/>
            <a:r>
              <a:rPr b="0" lang="en-US" sz="1400" spc="-1" strike="noStrike">
                <a:solidFill>
                  <a:srgbClr val="ffffff"/>
                </a:solidFill>
                <a:latin typeface="Times New Roman"/>
              </a:rPr>
              <a:t> </a:t>
            </a:r>
            <a:endParaRPr b="0" lang="en-US" sz="1400" spc="-1" strike="noStrike">
              <a:latin typeface="Times New Roman"/>
            </a:endParaRPr>
          </a:p>
        </p:txBody>
      </p:sp>
      <p:sp>
        <p:nvSpPr>
          <p:cNvPr id="50" name="TextShape 6"/>
          <p:cNvSpPr txBox="1"/>
          <p:nvPr/>
        </p:nvSpPr>
        <p:spPr>
          <a:xfrm>
            <a:off x="7659720" y="5400360"/>
            <a:ext cx="2348280" cy="390960"/>
          </a:xfrm>
          <a:prstGeom prst="rect">
            <a:avLst/>
          </a:prstGeom>
          <a:noFill/>
          <a:ln>
            <a:noFill/>
          </a:ln>
        </p:spPr>
        <p:txBody>
          <a:bodyPr lIns="0" rIns="0" tIns="0" bIns="0"/>
          <a:p>
            <a:pPr algn="r"/>
            <a:fld id="{13A60A4C-9D99-4268-8148-941EF5557667}" type="slidenum">
              <a:rPr b="0" lang="en-US" sz="1400" spc="-1" strike="noStrike">
                <a:solidFill>
                  <a:srgbClr val="ffffff"/>
                </a:solidFill>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hyperlink" Target="http://some-website.com/css/main.css" TargetMode="External"/><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hyperlink" Target="https://code.jquery.com/jquery-$" TargetMode="External"/><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hyperlink" Target="mailto:node@8a6e058ac77b" TargetMode="External"/><Relationship Id="rId2"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7920" y="648000"/>
            <a:ext cx="9071640" cy="2736000"/>
          </a:xfrm>
          <a:prstGeom prst="rect">
            <a:avLst/>
          </a:prstGeom>
          <a:solidFill>
            <a:srgbClr val="c7243a"/>
          </a:solidFill>
          <a:ln>
            <a:noFill/>
          </a:ln>
        </p:spPr>
        <p:txBody>
          <a:bodyPr lIns="72000" rIns="0" tIns="0" bIns="0" anchor="ctr"/>
          <a:p>
            <a:r>
              <a:rPr b="0" lang="en-US" sz="4400" spc="-1" strike="noStrike">
                <a:solidFill>
                  <a:srgbClr val="ffffff"/>
                </a:solidFill>
                <a:latin typeface="Arial"/>
              </a:rPr>
              <a:t>Docker and Microservces</a:t>
            </a:r>
            <a:endParaRPr b="0" lang="en-US" sz="4400" spc="-1" strike="noStrike">
              <a:solidFill>
                <a:srgbClr val="ffffff"/>
              </a:solid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Image (command line)</a:t>
            </a:r>
            <a:endParaRPr b="0" lang="en-US" sz="4400" spc="-1" strike="noStrike">
              <a:solidFill>
                <a:srgbClr val="c7243a"/>
              </a:solidFill>
              <a:latin typeface="Arial"/>
            </a:endParaRPr>
          </a:p>
        </p:txBody>
      </p:sp>
      <p:sp>
        <p:nvSpPr>
          <p:cNvPr id="105"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To obtain a Docker Image, use the “docker pull” command.</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This just provides the Image, without creating a container</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Supply the image name and tag separated by a colon</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pull node:10.15.1</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It first checks the local Docker repo. If the image is not found locally, it checks the Docker Hub, or whatever repo you have logged into using “docker login”.</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word “tag” is often synonymous with version.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You may omit the tag, but that provides the default image and it is very rare for you to really want the “default”. Note that default does not mean latest, and it might mean something you really don’t want.</a:t>
            </a:r>
            <a:endParaRPr b="0" lang="en-US" sz="2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A note about Docker Image Layers</a:t>
            </a:r>
            <a:endParaRPr b="0" lang="en-US" sz="4400" spc="-1" strike="noStrike">
              <a:solidFill>
                <a:srgbClr val="c7243a"/>
              </a:solidFill>
              <a:latin typeface="Arial"/>
            </a:endParaRPr>
          </a:p>
        </p:txBody>
      </p:sp>
      <p:sp>
        <p:nvSpPr>
          <p:cNvPr id="107"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Each Docker Image usually consist of several layers.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These can be seen when downloading an image.</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Each layer has its own ID</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Each layer is defined by a line of text in the Dockerfile for the Image (which isn’t seen when pulling an image with “docker pull”)</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The layers are cached by Docker and shared layers are not re-downloaded or when the Dockerfile is parsed .. unless the step changes (this knowledge can be helpful when debugging Dockerfiles)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Layers for each image can be listed using “docker history &lt;image name:tag&gt;”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You can think of layers as “temporary containers”, which will become more clear when we look at Dockerfiles</a:t>
            </a:r>
            <a:endParaRPr b="0" lang="en-US" sz="32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Dockerfiles</a:t>
            </a:r>
            <a:endParaRPr b="0" lang="en-US" sz="4400" spc="-1" strike="noStrike">
              <a:solidFill>
                <a:srgbClr val="c7243a"/>
              </a:solidFill>
              <a:latin typeface="Arial"/>
            </a:endParaRPr>
          </a:p>
        </p:txBody>
      </p:sp>
      <p:sp>
        <p:nvSpPr>
          <p:cNvPr id="109"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Stated simply: A Dockerfile describes how an Image should be built.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Although Docker images can be created via the command line, it is more common to create an image using a Dockerfile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(or docker-compose which we haven’t seen yet)</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 Dockerfile is a text file with a set of instructions on describing what the image is and how it should be built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 Dockerfile can be thought of as a recipe for the Image; including both ingredients and steps. The sequence of steps is important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It should always named “Dockerfile”.</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It is probably best to not equate a Dockerfile with a common script (in my opinion)</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Dockerfile also might contain other meta information about the Image such as environment vars and configuration information.</a:t>
            </a:r>
            <a:endParaRPr b="0" lang="en-US" sz="28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Dockerfiles (cont)</a:t>
            </a:r>
            <a:endParaRPr b="0" lang="en-US" sz="4400" spc="-1" strike="noStrike">
              <a:solidFill>
                <a:srgbClr val="c7243a"/>
              </a:solidFill>
              <a:latin typeface="Arial"/>
            </a:endParaRPr>
          </a:p>
        </p:txBody>
      </p:sp>
      <p:sp>
        <p:nvSpPr>
          <p:cNvPr id="111"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 Dockerfile often supplies the following information:</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An Image it is extending or based on using the FROM statement</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Example: FROM ubuntu:16.10</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This tells Docker we are creating our own custom image and FROM tells it which base image we are extending from.</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FROM statements create a single layer in the Image</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LABEL statements which are useful in identifying it.</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Example: LABEL maintainer “Richard Memory”</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Labels use key, value pairs (like maintainer=Richard Memory)</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Labels can go anywhere in the Dockerfile</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Each LABEL creates a single “meta data” layer in the image</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RUN statements</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Example: RUN apt-get update &amp;&amp; apt-get upgrade -y (this creates a single layer, which is composed of two commands separated by &amp;&amp;)</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Another example: RUN apt-get install -y vim (another layer)</a:t>
            </a:r>
            <a:endParaRPr b="0" lang="en-US" sz="24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In the above example, the Image will have 4 layers. Arguably, the RUN statements should be combined into a single run statement</a:t>
            </a:r>
            <a:endParaRPr b="0" lang="en-US" sz="32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Dockerfiles (cont)</a:t>
            </a:r>
            <a:endParaRPr b="0" lang="en-US" sz="4400" spc="-1" strike="noStrike">
              <a:solidFill>
                <a:srgbClr val="c7243a"/>
              </a:solidFill>
              <a:latin typeface="Arial"/>
            </a:endParaRPr>
          </a:p>
        </p:txBody>
      </p:sp>
      <p:sp>
        <p:nvSpPr>
          <p:cNvPr id="113"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Comments in Dockerfiles start with a “#” character (comments don’t create a layer)</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Only the final layer in an Image is writable.</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All other layers are read only</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To build an Image from a Dockerfile, use “docker build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Dockerfile must be in the same directory where the “docker build” command is run</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t>
            </a:r>
            <a:r>
              <a:rPr b="0" lang="en-US" sz="2800" spc="-1" strike="noStrike">
                <a:latin typeface="Arial"/>
              </a:rPr>
              <a:t>docker build somedirectory/Dockerfile” won’t work</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To see the Image history (ie. to see the layers) use “docker history &lt;image&gt;”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Details about the Image can be viewed using “docker inspect”</a:t>
            </a:r>
            <a:endParaRPr b="0" lang="en-US" sz="32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Dockerfiles (cont)</a:t>
            </a:r>
            <a:endParaRPr b="0" lang="en-US" sz="4400" spc="-1" strike="noStrike">
              <a:solidFill>
                <a:srgbClr val="c7243a"/>
              </a:solidFill>
              <a:latin typeface="Arial"/>
            </a:endParaRPr>
          </a:p>
        </p:txBody>
      </p:sp>
      <p:sp>
        <p:nvSpPr>
          <p:cNvPr id="115"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 A custom Ubuntu Image which includes vim, nginx, and php7.0</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FROM ubuntu:16.10</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LABEL maintainer “Paladin and Archer”</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RUN apt-get update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3200" spc="-1" strike="noStrike">
                <a:latin typeface="Arial"/>
              </a:rPr>
              <a:t>&amp;&amp; apt-get upgrade -y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3200" spc="-1" strike="noStrike">
                <a:latin typeface="Arial"/>
              </a:rPr>
              <a:t>&amp;&amp; </a:t>
            </a:r>
            <a:r>
              <a:rPr b="0" lang="en-US" sz="2800" spc="-1" strike="noStrike">
                <a:latin typeface="Arial"/>
              </a:rPr>
              <a:t>apt-get install -y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nginx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php7.0  </a:t>
            </a:r>
            <a:endParaRPr b="0" lang="en-US" sz="28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Dockerfiles (cont; COPY)</a:t>
            </a:r>
            <a:endParaRPr b="0" lang="en-US" sz="4400" spc="-1" strike="noStrike">
              <a:solidFill>
                <a:srgbClr val="c7243a"/>
              </a:solidFill>
              <a:latin typeface="Arial"/>
            </a:endParaRPr>
          </a:p>
        </p:txBody>
      </p:sp>
      <p:sp>
        <p:nvSpPr>
          <p:cNvPr id="117"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COPY and ADD are instructions in a Dockerfile which can be used to copy files from the host to image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Copy files and directories from the host into the Docker image’s filesystem</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COPY &lt;source&gt; &lt;dest&gt;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COPY /host/path /image/path</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aarc /usr/aarc</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Note the dest path can be absolute or relative. If relative, it will be relative to the path specified in the WORKDIR Dockerfile instruction</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source path must be relative to the build directory on the host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Note that COPY supports wildcards such as /code/my* which will copy everything the /code directory which starts with “my”</a:t>
            </a:r>
            <a:endParaRPr b="0" lang="en-US" sz="28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Dockerfiles (cont; ADD)</a:t>
            </a:r>
            <a:endParaRPr b="0" lang="en-US" sz="4400" spc="-1" strike="noStrike">
              <a:solidFill>
                <a:srgbClr val="c7243a"/>
              </a:solidFill>
              <a:latin typeface="Arial"/>
            </a:endParaRPr>
          </a:p>
        </p:txBody>
      </p:sp>
      <p:sp>
        <p:nvSpPr>
          <p:cNvPr id="119"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ADD can do everything COPY can do and more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The source of the ADD instructions can be a URL</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ADD </a:t>
            </a:r>
            <a:r>
              <a:rPr b="0" lang="en-US" sz="2800" spc="-1" strike="noStrike">
                <a:latin typeface="Arial"/>
                <a:hlinkClick r:id="rId1"/>
              </a:rPr>
              <a:t>http://some-website.com/css/main.css</a:t>
            </a:r>
            <a:r>
              <a:rPr b="0" lang="en-US" sz="2800" spc="-1" strike="noStrike">
                <a:latin typeface="Arial"/>
              </a:rPr>
              <a:t> </a:t>
            </a:r>
            <a:r>
              <a:rPr b="0" lang="en-US" sz="2800" spc="-1" strike="noStrike">
                <a:latin typeface="Arial"/>
              </a:rPr>
              <a:t>/var/www.mysite/temp.css</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The ADD instruction can also extract compressed files (tar.gz) on the fly</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Note: it does not uncompress .zip files</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Both ADD and COPY instructions require the source path to be withing the context of the build directory</a:t>
            </a:r>
            <a:endParaRPr b="0" lang="en-US" sz="32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Dockerfiles (cont; ENV)</a:t>
            </a:r>
            <a:endParaRPr b="0" lang="en-US" sz="4400" spc="-1" strike="noStrike">
              <a:solidFill>
                <a:srgbClr val="c7243a"/>
              </a:solidFill>
              <a:latin typeface="Arial"/>
            </a:endParaRPr>
          </a:p>
        </p:txBody>
      </p:sp>
      <p:sp>
        <p:nvSpPr>
          <p:cNvPr id="121"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The ENV Dockerfile instruction can be used to pass key-value information to a Docker Image</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ENV DOC_ROOT /var/www/mysite</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ENV JQUERY_VERSION 3.2.1</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Environment variables can be used with the ADD instruction</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ADD code/sites/mysite ${DOC_ROOT}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ADD </a:t>
            </a:r>
            <a:r>
              <a:rPr b="0" lang="en-US" sz="2800" spc="-1" strike="noStrike">
                <a:latin typeface="Arial"/>
                <a:hlinkClick r:id="rId1"/>
              </a:rPr>
              <a:t>https://code.jquery.com/jquery-$</a:t>
            </a:r>
            <a:r>
              <a:rPr b="0" lang="en-US" sz="2800" spc="-1" strike="noStrike">
                <a:latin typeface="Arial"/>
              </a:rPr>
              <a:t>{JQUERY_VERSION}.min.js ${DOC_ROOT}/js/</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Values for environment variables can be injected using docker-compose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Note that environment variable values are set in stone in the image when the image is built.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Use the –build-arg argument to pass in values during “docker build”</a:t>
            </a:r>
            <a:endParaRPr b="0" lang="en-US" sz="28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Dockerfiles (cont; --build-arg)</a:t>
            </a:r>
            <a:endParaRPr b="0" lang="en-US" sz="4400" spc="-1" strike="noStrike">
              <a:solidFill>
                <a:srgbClr val="c7243a"/>
              </a:solidFill>
              <a:latin typeface="Arial"/>
            </a:endParaRPr>
          </a:p>
        </p:txBody>
      </p:sp>
      <p:sp>
        <p:nvSpPr>
          <p:cNvPr id="123"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To pass an argument into the build, you must define the variable’s name using the ARG Dockerfile instruction</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ARG var_name</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with default value: ARG var_name=default_value</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Values for the ARGs can be passed into the build</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build –build-arg VAR_NAME1=value1 VAR_NAME2=value2</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Using ARG and –build-arg, we can pass values from the build into the Dockerfile which can be used in ENV vars.</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In the Dockerfile, one line says: “ARG JQUERY_VERSION=3.2.1”. Note the usage of a default value in case the build doesn’t override JQUERY_VERSION.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In the next line in the Dockerfile, “ENV JQUERY_VERSION=${JQUERY_VERSION}”.</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Typically ARG and ENV instructions are listed just after the FROM statement in a Dockerfile. Changes to ARG or ENV values for force all build steps to be rebuilt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Note!! build arguments and environment variables will be displayed in clear text in the Docker history. Thus, take care with credentials such passwords, SSH keys, etc</a:t>
            </a:r>
            <a:endParaRPr b="0" lang="en-US" sz="32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a:t>
            </a:r>
            <a:r>
              <a:rPr b="0" lang="en-US" sz="4400" spc="-1" strike="noStrike">
                <a:solidFill>
                  <a:srgbClr val="c7243a"/>
                </a:solidFill>
                <a:latin typeface="Arial"/>
              </a:rPr>
              <a:t>It works on my machine”</a:t>
            </a:r>
            <a:endParaRPr b="0" lang="en-US" sz="4400" spc="-1" strike="noStrike">
              <a:solidFill>
                <a:srgbClr val="c7243a"/>
              </a:solidFill>
              <a:latin typeface="Arial"/>
            </a:endParaRPr>
          </a:p>
        </p:txBody>
      </p:sp>
      <p:sp>
        <p:nvSpPr>
          <p:cNvPr id="89" name="TextShape 2"/>
          <p:cNvSpPr txBox="1"/>
          <p:nvPr/>
        </p:nvSpPr>
        <p:spPr>
          <a:xfrm>
            <a:off x="504000" y="1656000"/>
            <a:ext cx="9071640" cy="3528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Docker eliminates “Works on my machine” problem</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It also solves the following multi-project situation</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Project A: MySQL 9.0, Node.js 10.15, React 16.8</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Project B: MySQL 5.7, Node.js 8.15, React 16.4</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Project C: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Project D: ….</a:t>
            </a:r>
            <a:endParaRPr b="0" lang="en-US" sz="28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Tagging Docker Images</a:t>
            </a:r>
            <a:endParaRPr b="0" lang="en-US" sz="4400" spc="-1" strike="noStrike">
              <a:solidFill>
                <a:srgbClr val="c7243a"/>
              </a:solidFill>
              <a:latin typeface="Arial"/>
            </a:endParaRPr>
          </a:p>
        </p:txBody>
      </p:sp>
      <p:sp>
        <p:nvSpPr>
          <p:cNvPr id="125"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It is often helpful to tag our images so we can reference them using something other than the Image ID.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Tags are human readable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To tag (or re-tag) an image previously built, you can use the “docker tag” command.</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tag SOURCE_IMAGE[:TAG] TARGET_IMAGE[:TAG]</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tag &lt;image_id&gt; myrepo/mywebserver:1.0</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To tag when building from a Dockerfile using the “-t” argument to docker build.</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build -t &lt;REPOSITORY_NAME&gt;/&lt;IMAGE_NAME&gt;:&lt;TAG&gt;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build -t my_company/webserver:1.0 .</a:t>
            </a:r>
            <a:endParaRPr b="0" lang="en-US" sz="28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Removing Docker Images</a:t>
            </a:r>
            <a:endParaRPr b="0" lang="en-US" sz="4400" spc="-1" strike="noStrike">
              <a:solidFill>
                <a:srgbClr val="c7243a"/>
              </a:solidFill>
              <a:latin typeface="Arial"/>
            </a:endParaRPr>
          </a:p>
        </p:txBody>
      </p:sp>
      <p:sp>
        <p:nvSpPr>
          <p:cNvPr id="127"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To remove an image, use the “docker rmi &lt;image&gt;” command</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t>
            </a:r>
            <a:r>
              <a:rPr b="0" lang="en-US" sz="2800" spc="-1" strike="noStrike">
                <a:latin typeface="Arial"/>
              </a:rPr>
              <a:t>&lt;image&gt;” can be specified using the image name and tag separated by a colon (ie. “nginx:1.15.10”)</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Or it can be the Image ID (eg. 8fc2110c6978)</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Note, images with running containers cannot be removed without first stopped the containers or using the “-f” option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Using -f isn’t recommended unless you have to use it.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Using -f will forceably stop and remove any running containers</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Another useful command is “docker image prune -a”, which will remove all unused images, even “dangling” ones.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 dangling image is an intermediate image which is no longer used or referenced by another image.</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Remember: when an image is being constructed, it is built from image layers. There is a possibility that these layers become unused due to upgrades, and if so, they are classed as dangling.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“--force” option can be useful here because otherwise docker will prompt you for confirmation (which itself might be safer)</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To delete all images that don't have active containers, use this command:</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docker rmi $(docker images -a -q)</a:t>
            </a:r>
            <a:endParaRPr b="0" lang="en-US" sz="2800" spc="-1" strike="noStrike">
              <a:latin typeface="Arial"/>
            </a:endParaRPr>
          </a:p>
          <a:p>
            <a:pPr lvl="1" marL="864000" indent="-324000">
              <a:spcAft>
                <a:spcPts val="1134"/>
              </a:spcAft>
              <a:buClr>
                <a:srgbClr val="000000"/>
              </a:buClr>
              <a:buSzPct val="75000"/>
              <a:buFont typeface="Symbol" charset="2"/>
              <a:buChar char=""/>
            </a:pPr>
            <a:endParaRPr b="0" lang="en-US" sz="2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Container</a:t>
            </a:r>
            <a:endParaRPr b="0" lang="en-US" sz="4400" spc="-1" strike="noStrike">
              <a:solidFill>
                <a:srgbClr val="c7243a"/>
              </a:solidFill>
              <a:latin typeface="Arial"/>
            </a:endParaRPr>
          </a:p>
        </p:txBody>
      </p:sp>
      <p:sp>
        <p:nvSpPr>
          <p:cNvPr id="129" name="TextShape 2"/>
          <p:cNvSpPr txBox="1"/>
          <p:nvPr/>
        </p:nvSpPr>
        <p:spPr>
          <a:xfrm>
            <a:off x="504000" y="1728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 container is an instance of an image. You cannot have a container without an Image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 container houses all of the required libraries and dependencies for the process.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 container isolates its contents (including its OS, data, ports, and file system) from the host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Containers share the host OS (as opposed to VMs which each have their own copy of an OS)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The Unix and Linux standard output and standard error streams from a container can be accessed via the docker log command</a:t>
            </a:r>
            <a:endParaRPr b="0" lang="en-US" sz="32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Containers (cont)</a:t>
            </a:r>
            <a:endParaRPr b="0" lang="en-US" sz="4400" spc="-1" strike="noStrike">
              <a:solidFill>
                <a:srgbClr val="c7243a"/>
              </a:solidFill>
              <a:latin typeface="Arial"/>
            </a:endParaRPr>
          </a:p>
        </p:txBody>
      </p:sp>
      <p:sp>
        <p:nvSpPr>
          <p:cNvPr id="131"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Docker containers can be created (and started) using the “docker run” command</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run [OPTIONS] &lt;IMAGE&gt; [ARGs]</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run ubuntu:16.10 (this command doesn’t actually get the container running)</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Most often you’ll want to add either the “-i” and “-t” options (for interactive and tty respectively), or “-d” which runs the container in detached or background mode. </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800" spc="-1" strike="noStrike">
                <a:latin typeface="Arial"/>
              </a:rPr>
              <a:t>“</a:t>
            </a:r>
            <a:r>
              <a:rPr b="0" lang="en-US" sz="2800" spc="-1" strike="noStrike">
                <a:latin typeface="Arial"/>
              </a:rPr>
              <a:t>docker run -it ubuntu:16.10 or </a:t>
            </a:r>
            <a:r>
              <a:rPr b="0" lang="en-US" sz="2400" spc="-1" strike="noStrike">
                <a:latin typeface="Arial"/>
              </a:rPr>
              <a:t>docker run -d ubuntu:16.10”</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The “-d” option usually is accompanied by a command instruction.</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When running in interactive mode, the container provides a command prompt which is running inside the container OS (great for debugging)</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docker</a:t>
            </a:r>
            <a:r>
              <a:rPr b="0" lang="en-US" sz="2800" spc="-1" strike="noStrike">
                <a:latin typeface="Arial"/>
              </a:rPr>
              <a:t> run -it –rm ubuntu:16.10 bash</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Docker containers can be seen using “docker ps” or “docker ps -a”, where “-a” will show all containers, including stopped containers.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Note that “docker run” will automatically perform the “docker pull” to pull the image if that is required.</a:t>
            </a:r>
            <a:endParaRPr b="0" lang="en-US" sz="32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Containers (cont)</a:t>
            </a:r>
            <a:endParaRPr b="0" lang="en-US" sz="4400" spc="-1" strike="noStrike">
              <a:solidFill>
                <a:srgbClr val="c7243a"/>
              </a:solidFill>
              <a:latin typeface="Arial"/>
            </a:endParaRPr>
          </a:p>
        </p:txBody>
      </p:sp>
      <p:sp>
        <p:nvSpPr>
          <p:cNvPr id="133"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Docker Containers can be named</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If names aren’t supplied, random Container names are chosen</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You can rename existing containers using “docker rename”</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Example: docker container rename &lt;container ID or existing name&gt; some_new_name</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You can always refer to a Container via its ID</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Container name can be supplied via “docker run”</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Example: docker</a:t>
            </a:r>
            <a:r>
              <a:rPr b="0" lang="en-US" sz="2400" spc="-1" strike="noStrike">
                <a:latin typeface="Arial"/>
              </a:rPr>
              <a:t> run –name my_container_name -it myubuntu:16.10 bash</a:t>
            </a:r>
            <a:endParaRPr b="0" lang="en-US" sz="24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To remove all containers that are not running, you can use this command: “docker rm $(docker ps -q -a)”</a:t>
            </a:r>
            <a:endParaRPr b="0" lang="en-US" sz="32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Containers (cont)</a:t>
            </a:r>
            <a:endParaRPr b="0" lang="en-US" sz="4400" spc="-1" strike="noStrike">
              <a:solidFill>
                <a:srgbClr val="c7243a"/>
              </a:solidFill>
              <a:latin typeface="Arial"/>
            </a:endParaRPr>
          </a:p>
        </p:txBody>
      </p:sp>
      <p:sp>
        <p:nvSpPr>
          <p:cNvPr id="135"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To stop a container, use “docker stop”</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docker container stop [OPTIONS] &lt;container&gt; [&lt;container&gt;…]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a:t>
            </a:r>
            <a:r>
              <a:rPr b="0" lang="en-US" sz="2800" spc="-1" strike="noStrike">
                <a:latin typeface="Arial"/>
              </a:rPr>
              <a:t>container stop -t 20 my_container_name</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To start a container, use “docker start”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docker container start [OPTIONS] &lt;container&gt;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docker </a:t>
            </a:r>
            <a:r>
              <a:rPr b="0" lang="en-US" sz="2800" spc="-1" strike="noStrike">
                <a:latin typeface="Arial"/>
              </a:rPr>
              <a:t>container start -i -a &lt;container&gt; [&lt;container&gt;…]]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t>
            </a:r>
            <a:r>
              <a:rPr b="0" lang="en-US" sz="2800" spc="-1" strike="noStrike">
                <a:latin typeface="Arial"/>
              </a:rPr>
              <a:t>-i” is for “interactive” or connecting to the container’s STDIN. “-a” is for attaching to the container’s STDOUT and any signals.</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container start -i -a my_container_name</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Containers can also be restarted using “docker container restart”</a:t>
            </a:r>
            <a:endParaRPr b="0" lang="en-US" sz="32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Containers (cont)</a:t>
            </a:r>
            <a:endParaRPr b="0" lang="en-US" sz="4400" spc="-1" strike="noStrike">
              <a:solidFill>
                <a:srgbClr val="c7243a"/>
              </a:solidFill>
              <a:latin typeface="Arial"/>
            </a:endParaRPr>
          </a:p>
        </p:txBody>
      </p:sp>
      <p:sp>
        <p:nvSpPr>
          <p:cNvPr id="137"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When using “docker run” you can supply any command for the Container to run on startup which is on the Container user’s path . Here are few examples:</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(ie. this command is ran inside the container)</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docker run -it myubuntu:16.10 bash</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docker run -it myubuntu:16.10 /bin/bash</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docker run -it myubuntu:16.10 echo “hello world”</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More complicated startup commands are typically performed by using a COPY command in the Dockerfile to copy a bash script from the host into the Image and using the CMD Dockerfile command to run the script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Note, the script is written from the perspective of running within the Container not the host</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We can use the “docker exec” command to execute commands against an already running Container (most often this would be a container running in detached mode)</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Example: docker exec -u some_user -e an_env_var=foobar -i -t  my_running_container /bin/bash</a:t>
            </a:r>
            <a:endParaRPr b="0" lang="en-US" sz="28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Compose</a:t>
            </a:r>
            <a:endParaRPr b="0" lang="en-US" sz="4400" spc="-1" strike="noStrike">
              <a:solidFill>
                <a:srgbClr val="c7243a"/>
              </a:solidFill>
              <a:latin typeface="Arial"/>
            </a:endParaRPr>
          </a:p>
        </p:txBody>
      </p:sp>
      <p:sp>
        <p:nvSpPr>
          <p:cNvPr id="139"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Although Docker containers can be created and started via the command line, typically docker-compose files are used, either instead of or in addition to</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This is a file which configures multiple Docker services such as images, data volumes, networks, etc</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It uses YAML syntax</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Note: Docker will create a network between running containers.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This network is configured to behave like a bridge between the host and the containers.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New containers are automatically connected to this default bridge when they are ran.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default bridge supports port mapping to allow communication between Docker containers.</a:t>
            </a:r>
            <a:endParaRPr b="0" lang="en-US" sz="28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457200"/>
            <a:ext cx="9071640" cy="475488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version: '3'</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services: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aarc_api:</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container_name: aarc_api</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build: api</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ports: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 "8888:${API_INTERNAL_PORT}"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links: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 aarc_database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environment: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 DATABASE=mongodb://aarc_database:${DATABASE_INTERNAL_PORT}/auth</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 PORT=${API_INTERNAL_PORT}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aarc_frontend: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container_name: aarc_frontend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build: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context: frontend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ports: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 "8000:${FRONTEND_INTERNAL_PORT}"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links: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 aarc_api</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environment: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 PORT=${FRONTEND_INTERNAL_PORT}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aarc_database: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container_name: aarc_db</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image: mongo:3.4.1</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restart: always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ports: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 "27217:${DATABASE_INTERNAL_PORT}"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volumes: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 "/home/ec2-user/aarc/default_db:/data/db"</a:t>
            </a:r>
            <a:endParaRPr b="0" lang="en-US" sz="32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Example: Node.js</a:t>
            </a:r>
            <a:endParaRPr b="0" lang="en-US" sz="4400" spc="-1" strike="noStrike">
              <a:solidFill>
                <a:srgbClr val="c7243a"/>
              </a:solidFill>
              <a:latin typeface="Arial"/>
            </a:endParaRPr>
          </a:p>
        </p:txBody>
      </p:sp>
      <p:sp>
        <p:nvSpPr>
          <p:cNvPr id="142"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You don’t need Node installed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On your filesystem, create a directory node-docker (the name of the directory isn’t important)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mkdir node-docker</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In this directory, create a file to create a simple Node.js web server and name it server.js.</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See the next slide for the contents of the file</a:t>
            </a:r>
            <a:endParaRPr b="0" lang="en-US" sz="2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Contrast with full virtual machines</a:t>
            </a:r>
            <a:endParaRPr b="0" lang="en-US" sz="4400" spc="-1" strike="noStrike">
              <a:solidFill>
                <a:srgbClr val="c7243a"/>
              </a:solidFill>
              <a:latin typeface="Arial"/>
            </a:endParaRPr>
          </a:p>
        </p:txBody>
      </p:sp>
      <p:sp>
        <p:nvSpPr>
          <p:cNvPr id="91"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Virtual machines cannot easily be ran in parallel</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They are very resource hungry (ie. ram, disk space).</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Virtual machines are software environment simulating a hardware environment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Each virtual machine requires its own instance of the OS. Docker containers share the host OS.</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Difficult to share virtual machines among team members, even for small changes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Several virtual machines === one very expensive host machine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Using virtual machines vs docker containers is comparable to using an M1 tank vs a Toyota Prius.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You will likely get there in the tank, but there are large costs involved and resources that may or may not be needed</a:t>
            </a:r>
            <a:endParaRPr b="0" lang="en-US" sz="2800" spc="-1" strike="noStrike">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04000" y="365760"/>
            <a:ext cx="9071640" cy="493776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 server.js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const express = require("express");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const app = express();</a:t>
            </a:r>
            <a:endParaRPr b="0" lang="en-US" sz="3200" spc="-1" strike="noStrike">
              <a:latin typeface="Arial"/>
            </a:endParaRPr>
          </a:p>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const PORT = process.env.PORT || 8080;</a:t>
            </a:r>
            <a:endParaRPr b="0" lang="en-US" sz="3200" spc="-1" strike="noStrike">
              <a:latin typeface="Arial"/>
            </a:endParaRPr>
          </a:p>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app.get("/", (req, res) =&gt;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res.send(`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&lt;h1&gt;Docker + Node&lt;/h1&gt;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&lt;span&gt;A match made in the cloud&lt;/span&gt;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t>
            </a:r>
            <a:endParaRPr b="0" lang="en-US" sz="3200" spc="-1" strike="noStrike">
              <a:latin typeface="Arial"/>
            </a:endParaRPr>
          </a:p>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app.listen(PORT, () =&gt;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console.log(`Server listening on port ${PORT}...`);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t>
            </a:r>
            <a:endParaRPr b="0" lang="en-US" sz="3200" spc="-1" strike="noStrike">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package.json and node_modules?</a:t>
            </a:r>
            <a:endParaRPr b="0" lang="en-US" sz="4400" spc="-1" strike="noStrike">
              <a:solidFill>
                <a:srgbClr val="c7243a"/>
              </a:solidFill>
              <a:latin typeface="Arial"/>
            </a:endParaRPr>
          </a:p>
        </p:txBody>
      </p:sp>
      <p:sp>
        <p:nvSpPr>
          <p:cNvPr id="145"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 Node project needs a package.json file and a node_modules folder.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In this example, we will be sharing the directory with the container, so we could choose to create them using Docker or using the native OS (but this assumes Node is installed).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We will look at two examples:</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Using the “docker run” command</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Using a Dockerfile with docker-compose</a:t>
            </a:r>
            <a:endParaRPr b="0" lang="en-US" sz="28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Using docker run command</a:t>
            </a:r>
            <a:endParaRPr b="0" lang="en-US" sz="4400" spc="-1" strike="noStrike">
              <a:solidFill>
                <a:srgbClr val="c7243a"/>
              </a:solidFill>
              <a:latin typeface="Arial"/>
            </a:endParaRPr>
          </a:p>
        </p:txBody>
      </p:sp>
      <p:sp>
        <p:nvSpPr>
          <p:cNvPr id="147"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Here is the command. We will explain it in the following pages: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docker run --rm -it --name node-docker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-v $PWD:/home/app -w /home/app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 PORT=3000 -p 8080:3000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-u node node:10.15.1 /bin/bash</a:t>
            </a:r>
            <a:endParaRPr b="0" lang="en-US" sz="32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Explanation of docker run command</a:t>
            </a:r>
            <a:endParaRPr b="0" lang="en-US" sz="4400" spc="-1" strike="noStrike">
              <a:solidFill>
                <a:srgbClr val="c7243a"/>
              </a:solidFill>
              <a:latin typeface="Arial"/>
            </a:endParaRPr>
          </a:p>
        </p:txBody>
      </p:sp>
      <p:sp>
        <p:nvSpPr>
          <p:cNvPr id="149"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t>
            </a:r>
            <a:r>
              <a:rPr b="0" lang="en-US" sz="3200" spc="-1" strike="noStrike">
                <a:latin typeface="Arial"/>
              </a:rPr>
              <a:t>docker run --rm -it”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docker run creates a new container instance. </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--rm flag automatically stops and removes the container once the container exits.</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Think of --rm as "out of sight, out of mind".</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combined -i and -t flags run interactive processes such as a shell. </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The -i flag keeps the STDIN (Standard Input) open while the -t flag lets the process pretend it is a text terminal and pass along signals.</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Without the -it team, you won't see anything on the screen.</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I will show an example using “-d” as well</a:t>
            </a:r>
            <a:endParaRPr b="0" lang="en-US" sz="2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Explanation of docker run (cont)</a:t>
            </a:r>
            <a:endParaRPr b="0" lang="en-US" sz="4400" spc="-1" strike="noStrike">
              <a:solidFill>
                <a:srgbClr val="c7243a"/>
              </a:solidFill>
              <a:latin typeface="Arial"/>
            </a:endParaRPr>
          </a:p>
        </p:txBody>
      </p:sp>
      <p:sp>
        <p:nvSpPr>
          <p:cNvPr id="151"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--name node-docker</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--name flag assigns a friendly name to the container to easily identify it in logs and tables. For example when you run docker ps.</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t>
            </a:r>
            <a:r>
              <a:rPr b="0" lang="en-US" sz="3200" spc="-1" strike="noStrike">
                <a:latin typeface="Arial"/>
              </a:rPr>
              <a:t>-v $PWD:/home/app -w /home/app”</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-v flag mounts a local folder on the host (in this case, $PWD) into a container folder in the container (in this case, /home/app)</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&lt;HOST FOLDER RELATIVE PATH&gt;:&lt;CONTAINER FOLDER ABSOLUTE PATH&gt;</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-w flag sets the mounting point /home/app as the container working directory.</a:t>
            </a:r>
            <a:endParaRPr b="0" lang="en-US" sz="2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Explanation of docker run (cont)</a:t>
            </a:r>
            <a:endParaRPr b="0" lang="en-US" sz="4400" spc="-1" strike="noStrike">
              <a:solidFill>
                <a:srgbClr val="c7243a"/>
              </a:solidFill>
              <a:latin typeface="Arial"/>
            </a:endParaRPr>
          </a:p>
        </p:txBody>
      </p:sp>
      <p:sp>
        <p:nvSpPr>
          <p:cNvPr id="153"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t>
            </a:r>
            <a:r>
              <a:rPr b="0" lang="en-US" sz="3200" spc="-1" strike="noStrike">
                <a:latin typeface="Arial"/>
              </a:rPr>
              <a:t>-e PORT=3000 -p 8080:3000”</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-e flag sets an environmental variable PORT with a value of 3000. This value is passed to the node app.</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-p flag maps a local port 8080 to a container port 3000. This will match the environmental variable PORT (above) that is consumed within server.js</a:t>
            </a:r>
            <a:endParaRPr b="0" lang="en-US" sz="28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Explanation of docker run (cont)</a:t>
            </a:r>
            <a:endParaRPr b="0" lang="en-US" sz="4400" spc="-1" strike="noStrike">
              <a:solidFill>
                <a:srgbClr val="c7243a"/>
              </a:solidFill>
              <a:latin typeface="Arial"/>
            </a:endParaRPr>
          </a:p>
        </p:txBody>
      </p:sp>
      <p:sp>
        <p:nvSpPr>
          <p:cNvPr id="155"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t>
            </a:r>
            <a:r>
              <a:rPr b="0" lang="en-US" sz="3200" spc="-1" strike="noStrike">
                <a:latin typeface="Arial"/>
              </a:rPr>
              <a:t>-u node node:10.15.1 /bin/bash”</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For security and to avoid file permission problems, the -u flag sets the non-root user node available in the Node image as the user that runs the container processes.</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node:10.15.1 image will be used (and downloaded as necessary)</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After the container starts, it will run the /bin/bash command</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Give this a try</a:t>
            </a:r>
            <a:endParaRPr b="0" lang="en-US" sz="4400" spc="-1" strike="noStrike">
              <a:solidFill>
                <a:srgbClr val="c7243a"/>
              </a:solidFill>
              <a:latin typeface="Arial"/>
            </a:endParaRPr>
          </a:p>
        </p:txBody>
      </p:sp>
      <p:sp>
        <p:nvSpPr>
          <p:cNvPr id="157"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docker run --rm -it --name node-docker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-v $PWD:/home/app -w /home/app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 PORT=3000 -p 8080:3000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-u node node:10.15.1 /bin/bash</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 you see a prompt?</a:t>
            </a:r>
            <a:endParaRPr b="0" lang="en-US" sz="4400" spc="-1" strike="noStrike">
              <a:solidFill>
                <a:srgbClr val="c7243a"/>
              </a:solidFill>
              <a:latin typeface="Arial"/>
            </a:endParaRPr>
          </a:p>
        </p:txBody>
      </p:sp>
      <p:sp>
        <p:nvSpPr>
          <p:cNvPr id="159"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hlinkClick r:id="rId1"/>
              </a:rPr>
              <a:t>node@8a6e058ac77b</a:t>
            </a:r>
            <a:r>
              <a:rPr b="0" lang="en-US" sz="3200" spc="-1" strike="noStrike">
                <a:latin typeface="Arial"/>
              </a:rPr>
              <a:t>:/home/app$ ls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server.js</a:t>
            </a:r>
            <a:endParaRPr b="0" lang="en-US" sz="3200" spc="-1" strike="noStrike">
              <a:latin typeface="Arial"/>
            </a:endParaRPr>
          </a:p>
          <a:p>
            <a:pPr marL="432000" indent="-324000">
              <a:spcAft>
                <a:spcPts val="1414"/>
              </a:spcAft>
              <a:buClr>
                <a:srgbClr val="000000"/>
              </a:buClr>
              <a:buSzPct val="45000"/>
              <a:buFont typeface="Wingdings" charset="2"/>
              <a:buChar char=""/>
            </a:pPr>
            <a:endParaRPr b="0" lang="en-US" sz="3200" spc="-1" strike="noStrike">
              <a:latin typeface="Arial"/>
            </a:endParaRPr>
          </a:p>
        </p:txBody>
      </p:sp>
      <p:sp>
        <p:nvSpPr>
          <p:cNvPr id="160" name="TextShape 3"/>
          <p:cNvSpPr txBox="1"/>
          <p:nvPr/>
        </p:nvSpPr>
        <p:spPr>
          <a:xfrm>
            <a:off x="504360" y="1656360"/>
            <a:ext cx="9071640" cy="2958840"/>
          </a:xfrm>
          <a:prstGeom prst="rect">
            <a:avLst/>
          </a:prstGeom>
          <a:noFill/>
          <a:ln>
            <a:noFill/>
          </a:ln>
        </p:spPr>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package.json and node_modules</a:t>
            </a:r>
            <a:endParaRPr b="0" lang="en-US" sz="4400" spc="-1" strike="noStrike">
              <a:solidFill>
                <a:srgbClr val="c7243a"/>
              </a:solidFill>
              <a:latin typeface="Arial"/>
            </a:endParaRPr>
          </a:p>
        </p:txBody>
      </p:sp>
      <p:sp>
        <p:nvSpPr>
          <p:cNvPr id="162"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Run “npm init -y”</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Run “npm install --save express”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Run “npm install --save-dev nodemon”.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You should see node_modules  package-lock.json  package.json  server.js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Run “npm start”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You will see the “Server is listening on port 3000”. Browse to port 8080.</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Make a change to the contents of server.js from the host, and reload browser</a:t>
            </a:r>
            <a:endParaRPr b="0" lang="en-US"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(user mode virutalization)</a:t>
            </a:r>
            <a:endParaRPr b="0" lang="en-US" sz="4400" spc="-1" strike="noStrike">
              <a:solidFill>
                <a:srgbClr val="c7243a"/>
              </a:solidFill>
              <a:latin typeface="Arial"/>
            </a:endParaRPr>
          </a:p>
        </p:txBody>
      </p:sp>
      <p:sp>
        <p:nvSpPr>
          <p:cNvPr id="93" name="TextShape 2"/>
          <p:cNvSpPr txBox="1"/>
          <p:nvPr/>
        </p:nvSpPr>
        <p:spPr>
          <a:xfrm>
            <a:off x="504000" y="1656000"/>
            <a:ext cx="9071640" cy="3528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Lightweight (user mode, not fully virtualized hardware)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Extendable and scalable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Application being developed can be split into separate containers to form microservices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Configuration and security aspects are defined in text files (Dockerfiles)</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 </a:t>
            </a:r>
            <a:r>
              <a:rPr b="0" lang="en-US" sz="2800" spc="-1" strike="noStrike">
                <a:latin typeface="Arial"/>
              </a:rPr>
              <a:t>Configuration can be easily supplied per-project</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 </a:t>
            </a:r>
            <a:r>
              <a:rPr b="0" lang="en-US" sz="2800" spc="-1" strike="noStrike">
                <a:latin typeface="Arial"/>
              </a:rPr>
              <a:t>Dockerfiles can be shared and committed to github</a:t>
            </a:r>
            <a:endParaRPr b="0" lang="en-US" sz="2800" spc="-1" strike="noStrike">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Run in detached mode</a:t>
            </a:r>
            <a:endParaRPr b="0" lang="en-US" sz="4400" spc="-1" strike="noStrike">
              <a:solidFill>
                <a:srgbClr val="c7243a"/>
              </a:solidFill>
              <a:latin typeface="Arial"/>
            </a:endParaRPr>
          </a:p>
        </p:txBody>
      </p:sp>
      <p:sp>
        <p:nvSpPr>
          <p:cNvPr id="164"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At prompt type exit to exit container (remember --rm flag was used)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Running “docker ps -a” should show no containers running</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Now run the command in detached mode, but to do so we need to create a script to run npm start.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In the same directory as server.js, create start.sh. Its contents should be simple:</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#!/bin/bash</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npm start </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Command for detached mode</a:t>
            </a:r>
            <a:endParaRPr b="0" lang="en-US" sz="4400" spc="-1" strike="noStrike">
              <a:solidFill>
                <a:srgbClr val="c7243a"/>
              </a:solidFill>
              <a:latin typeface="Arial"/>
            </a:endParaRPr>
          </a:p>
        </p:txBody>
      </p:sp>
      <p:sp>
        <p:nvSpPr>
          <p:cNvPr id="166"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docker run --rm -d --name node-docker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-v $PWD:/home/app -w /home/app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 PORT=3000 -p 8080:3000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-u node node:10.15.1 /home/app/start.sh</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Command for detached mode</a:t>
            </a:r>
            <a:endParaRPr b="0" lang="en-US" sz="4400" spc="-1" strike="noStrike">
              <a:solidFill>
                <a:srgbClr val="c7243a"/>
              </a:solidFill>
              <a:latin typeface="Arial"/>
            </a:endParaRPr>
          </a:p>
        </p:txBody>
      </p:sp>
      <p:sp>
        <p:nvSpPr>
          <p:cNvPr id="168"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The only difference between the commands is the usage of “-d” (replacing ”-it”) and the start.sh script.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In fact, the start.sh isn’t mandatory. Instead, the command could be the following</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CMD [“npm”, “start”] </a:t>
            </a:r>
            <a:endParaRPr b="0" lang="en-US"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Example using docker-compose</a:t>
            </a:r>
            <a:endParaRPr b="0" lang="en-US" sz="4400" spc="-1" strike="noStrike">
              <a:solidFill>
                <a:srgbClr val="c7243a"/>
              </a:solidFill>
              <a:latin typeface="Arial"/>
            </a:endParaRPr>
          </a:p>
        </p:txBody>
      </p:sp>
      <p:sp>
        <p:nvSpPr>
          <p:cNvPr id="170"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See docker-compose-example directory </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413640"/>
            <a:ext cx="9071640" cy="1250280"/>
          </a:xfrm>
          <a:prstGeom prst="rect">
            <a:avLst/>
          </a:prstGeom>
          <a:noFill/>
          <a:ln>
            <a:noFill/>
          </a:ln>
        </p:spPr>
        <p:txBody>
          <a:bodyPr lIns="0" rIns="0" tIns="0" bIns="0" anchor="ctr"/>
          <a:p>
            <a:r>
              <a:rPr b="0" lang="en-US" sz="4400" spc="-1" strike="noStrike">
                <a:solidFill>
                  <a:srgbClr val="c7243a"/>
                </a:solidFill>
                <a:latin typeface="Arial"/>
              </a:rPr>
              <a:t>Docker can be used in both development and production</a:t>
            </a:r>
            <a:r>
              <a:rPr b="0" lang="en-US" sz="4400" spc="-1" strike="noStrike">
                <a:solidFill>
                  <a:srgbClr val="c7243a"/>
                </a:solidFill>
                <a:latin typeface="Arial"/>
              </a:rPr>
              <a:t>	</a:t>
            </a:r>
            <a:endParaRPr b="0" lang="en-US" sz="4400" spc="-1" strike="noStrike">
              <a:solidFill>
                <a:srgbClr val="c7243a"/>
              </a:solidFill>
              <a:latin typeface="Arial"/>
            </a:endParaRPr>
          </a:p>
        </p:txBody>
      </p:sp>
      <p:sp>
        <p:nvSpPr>
          <p:cNvPr id="95"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Dockerfiles and docker compose files are text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Easily stored in github and shared</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Docker Images and Containers can also be reused and/or extended for use in other projects, and easily shared.</a:t>
            </a:r>
            <a:endParaRPr b="0" lang="en-US" sz="32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Simple Example</a:t>
            </a:r>
            <a:endParaRPr b="0" lang="en-US" sz="4400" spc="-1" strike="noStrike">
              <a:solidFill>
                <a:srgbClr val="c7243a"/>
              </a:solidFill>
              <a:latin typeface="Arial"/>
            </a:endParaRPr>
          </a:p>
        </p:txBody>
      </p:sp>
      <p:sp>
        <p:nvSpPr>
          <p:cNvPr id="97"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Exercise: get a web server (nginx) running in less than a minute:</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Disclaimer: this example assumes Docker is already installed</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Command: docker run -d -p 8080:80 nginx:1.15.10</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-d parameter means run container in detached mode (as opposed to interactive mode)</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-p 8080:80 maps port 80 from within the container to port 8080 on the host</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The “nginx:1.15.10” part refers to a Docker image named “nginx” with a version number of 1.15.10 (which Docker refers to as a “tag”)</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command downloads (if necessary) the specified nginx docker image, creates a container (also known as an instance of the image), and starts the container on the local host. Note that containers may be in either started or stopped mode (this command automatically starts them).</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To test, open a browser on localhost:8080 to see the running Nginx webserver on port 8080</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docker image can be seen by running the command “docker images”</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During the download, you will likely see what are known as the “docker layers” which make up the image. The “docker images” command will only show the final image, though if needed the individual layers can also be using using “docker history”.</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running docker container can see be seen by running the command “docker ps”</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To spin up a second nginx container you can use “docker run -d -p 8081:80 nginx:1.15.10”. </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Note the switch of the port on the host from 8080 to 8081 (and you will need to open a separate browser tab on 8081 to see the second instance)</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Also note additional layers are not downloaded this time as they are already on the machine. </a:t>
            </a:r>
            <a:endParaRPr b="0" lang="en-US" sz="24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This means you will have two containers running from the same image.</a:t>
            </a:r>
            <a:endParaRPr b="0" lang="en-US" sz="24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Microservice</a:t>
            </a:r>
            <a:endParaRPr b="0" lang="en-US" sz="4400" spc="-1" strike="noStrike">
              <a:solidFill>
                <a:srgbClr val="c7243a"/>
              </a:solidFill>
              <a:latin typeface="Arial"/>
            </a:endParaRPr>
          </a:p>
        </p:txBody>
      </p:sp>
      <p:sp>
        <p:nvSpPr>
          <p:cNvPr id="99"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In a typical webapp, there is a front-end,  backend, and database.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In a monolithic app, all of these are tied together and deployed together. It doesn’t scale well and it is fragile to changes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A microservice architecture splits the functionality into individual units of functionality so they aren’t intertwined.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If we use a e-commerce website as an example, microservices might be: User login, shopping cart, product display, product review, user wishlist, user profiles, invoicing, etc.</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Microservices can be load balanced</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Each service can be updated and deployed independently</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It is common architectural style for a microservice to encapsulate the frontend, backend (including a RESTful API), and database for the thing it is providing a service for</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AARC as an example</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frontend and RESTful API is typically exposed to other microservices </a:t>
            </a:r>
            <a:endParaRPr b="0" lang="en-US" sz="28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Engine</a:t>
            </a:r>
            <a:endParaRPr b="0" lang="en-US" sz="4400" spc="-1" strike="noStrike">
              <a:solidFill>
                <a:srgbClr val="c7243a"/>
              </a:solidFill>
              <a:latin typeface="Arial"/>
            </a:endParaRPr>
          </a:p>
        </p:txBody>
      </p:sp>
      <p:sp>
        <p:nvSpPr>
          <p:cNvPr id="101"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The docker engine runs on the host. It consists of three components:</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The docker server (ie. dockerd). Its job is to create a manage docker objects</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Examples of docker objects are containers, images, data volumes, etc</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 RESTful API (which dockerd listens to, both locally and on the network)</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 command line client. It communicates with the docker server via the RESTful API</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Note that Docker is not just containers and images. It is also data volumes, docker swarms, container management, data volumes, etc.</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A Docker Swarm is the management of multiple Docker Engines</a:t>
            </a:r>
            <a:endParaRPr b="0" lang="en-US" sz="28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565560"/>
            <a:ext cx="9071640" cy="946440"/>
          </a:xfrm>
          <a:prstGeom prst="rect">
            <a:avLst/>
          </a:prstGeom>
          <a:noFill/>
          <a:ln>
            <a:noFill/>
          </a:ln>
        </p:spPr>
        <p:txBody>
          <a:bodyPr lIns="0" rIns="0" tIns="0" bIns="0" anchor="ctr"/>
          <a:p>
            <a:r>
              <a:rPr b="0" lang="en-US" sz="4400" spc="-1" strike="noStrike">
                <a:solidFill>
                  <a:srgbClr val="c7243a"/>
                </a:solidFill>
                <a:latin typeface="Arial"/>
              </a:rPr>
              <a:t>Docker Images</a:t>
            </a:r>
            <a:endParaRPr b="0" lang="en-US" sz="4400" spc="-1" strike="noStrike">
              <a:solidFill>
                <a:srgbClr val="c7243a"/>
              </a:solidFill>
              <a:latin typeface="Arial"/>
            </a:endParaRPr>
          </a:p>
        </p:txBody>
      </p:sp>
      <p:sp>
        <p:nvSpPr>
          <p:cNvPr id="103"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A Docker Image defines the makeup of a Docker Container.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Most often a Docker Image is defined by a Dockerfile, but can also be created on the command line.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Each Docker Container is defined by a Docker Image. </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You can’t have a Docker Container without an Image.</a:t>
            </a:r>
            <a:endParaRPr b="0" lang="en-US" sz="28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Note that you can have many containers from one image. It is a one to many relationship.</a:t>
            </a:r>
            <a:endParaRPr b="0" lang="en-US" sz="28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Many publicly defined images are available at Docker Hub</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Images can be extended</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Each Image has its own unique ID (use the command “docker images” or “docker images -a”).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In Docker, a “Tag” is usually the version number</a:t>
            </a:r>
            <a:endParaRPr b="0" lang="en-US" sz="32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2019-03-27T17:35:30Z</dcterms:created>
  <dc:creator/>
  <dc:description/>
  <dc:language>en-US</dc:language>
  <cp:lastModifiedBy/>
  <dcterms:modified xsi:type="dcterms:W3CDTF">2019-03-29T16:35:19Z</dcterms:modified>
  <cp:revision>151</cp:revision>
  <dc:subject/>
  <dc:title>Classy Red</dc:title>
</cp:coreProperties>
</file>