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22AAC-76A1-45D9-929B-3A500B78533D}" type="datetimeFigureOut">
              <a:rPr lang="es-CL" smtClean="0"/>
              <a:t>16-12-2024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FAFA-A213-479B-873E-DE48A4ACFEC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596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66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D6732-DF08-4442-A69E-2890CA1F2F21}" type="slidenum">
              <a:rPr kumimoji="0" lang="es-CL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0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8A57-AEEC-4464-B3C2-DCDD7625AB8D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20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C51-CCE5-4E4E-B562-15682A15C3DF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69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483-CE49-4C44-B4E1-6372F2D08A04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663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CCD4-780C-41DF-BF06-777173EFDEEB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168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BDFF-D5A3-46B1-98F2-1BB257860C91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825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EF73-6D63-4ED7-A166-942711098C6B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96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7EE-D15B-4E6F-B388-F44B9769E122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41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503-558A-4680-A00C-D1B9C07BADB8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771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10B-C27E-462F-BCC1-B5EBAA7D286E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14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DD6-8507-468F-A93F-66BD6B9C72D1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4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C4F6-18CC-4785-B351-29A3169A06D8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04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37368" y="0"/>
            <a:ext cx="12229368" cy="8028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2289"/>
            <a:ext cx="10515600" cy="61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DF9B-7D3C-4A6D-9986-08978C4D1418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348" y="89553"/>
            <a:ext cx="959005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7437315183087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encedirect.com/science/article/abs/pii/S095965261500661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2016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3710082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998920" y="2494374"/>
            <a:ext cx="6040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Gungsuh" charset="-127"/>
                <a:cs typeface="Gungsuh" charset="-127"/>
              </a:rPr>
              <a:t>Tópicos de Especialidad Ciencia de Datos 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Gungsuh" charset="-127"/>
              <a:cs typeface="Gungsuh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016140" y="3722684"/>
            <a:ext cx="3965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1" dirty="0">
                <a:solidFill>
                  <a:prstClr val="white"/>
                </a:solidFill>
                <a:latin typeface="Calibri"/>
              </a:rPr>
              <a:t>Pablo </a:t>
            </a:r>
            <a:r>
              <a:rPr lang="es-ES_tradnl" sz="1600" b="1" dirty="0" err="1">
                <a:solidFill>
                  <a:prstClr val="white"/>
                </a:solidFill>
                <a:latin typeface="Calibri"/>
              </a:rPr>
              <a:t>Schwarzenberg</a:t>
            </a: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Facultad de Ingeniería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José Musante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Rodrigo Menares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Jeremy Diaz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1509987" y="6273226"/>
            <a:ext cx="9172026" cy="5847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524001" y="5645445"/>
            <a:ext cx="91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Gungsuh" charset="-127"/>
                <a:cs typeface="Gungsuh" charset="-127"/>
              </a:rPr>
              <a:t>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Gungsuh" charset="-127"/>
              <a:cs typeface="Gungsuh" charset="-127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50" y="2158314"/>
            <a:ext cx="1279083" cy="1189591"/>
          </a:xfrm>
          <a:prstGeom prst="rect">
            <a:avLst/>
          </a:prstGeom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2F6F5-E16D-F340-A90C-ABCF032D59B6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0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02FCD-A078-FB77-087D-E6D4FEBF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40" y="100606"/>
            <a:ext cx="10124259" cy="664016"/>
          </a:xfrm>
        </p:spPr>
        <p:txBody>
          <a:bodyPr>
            <a:normAutofit/>
          </a:bodyPr>
          <a:lstStyle/>
          <a:p>
            <a:pPr algn="l"/>
            <a:r>
              <a:rPr lang="es-ES" sz="4000" dirty="0">
                <a:latin typeface="+mn-lt"/>
              </a:rPr>
              <a:t>Revisión Bibliográfica </a:t>
            </a:r>
            <a:endParaRPr lang="es-CL" sz="4000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FB08E-B8D6-1D2E-4C15-D69D249C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40" y="1709031"/>
            <a:ext cx="10672354" cy="3261321"/>
          </a:xfrm>
        </p:spPr>
        <p:txBody>
          <a:bodyPr>
            <a:norm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Estimando el consumo de energía por medio de machine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endParaRPr lang="es-ES" b="0" i="0" u="none" strike="noStrike" dirty="0">
              <a:solidFill>
                <a:srgbClr val="000000"/>
              </a:solidFill>
              <a:effectLst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hlinkClick r:id="rId3"/>
              </a:rPr>
              <a:t>https://www.sciencedirect.com/science/article/pii/S0743731518308773</a:t>
            </a:r>
            <a:endParaRPr lang="es-ES" b="0" i="0" u="none" strike="noStrike" dirty="0">
              <a:solidFill>
                <a:srgbClr val="000000"/>
              </a:solidFill>
              <a:effectLst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Consumo y energía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linkClick r:id="rId4"/>
              </a:rPr>
              <a:t>https://www.sciencedirect.com/science/article/abs/pii/S0959652615006617</a:t>
            </a:r>
            <a:endParaRPr lang="es-ES" dirty="0">
              <a:solidFill>
                <a:srgbClr val="000000"/>
              </a:solidFill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6BE254-0560-BFC8-9AE3-9EAF84EF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1792" y="6347299"/>
            <a:ext cx="2743200" cy="365125"/>
          </a:xfrm>
        </p:spPr>
        <p:txBody>
          <a:bodyPr/>
          <a:lstStyle/>
          <a:p>
            <a:fld id="{3352F6F5-E16D-F340-A90C-ABCF032D59B6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0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586C-BECF-FCBF-8D97-9100DA3A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Análisis de datos</a:t>
            </a:r>
            <a:endParaRPr lang="es-CL" dirty="0"/>
          </a:p>
        </p:txBody>
      </p:sp>
      <p:pic>
        <p:nvPicPr>
          <p:cNvPr id="6" name="Content Placeholder 5" descr="A graph with different colored lines">
            <a:extLst>
              <a:ext uri="{FF2B5EF4-FFF2-40B4-BE49-F238E27FC236}">
                <a16:creationId xmlns:a16="http://schemas.microsoft.com/office/drawing/2014/main" id="{B749E3A4-07CE-8269-44A0-408387A05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02" y="1203325"/>
            <a:ext cx="8289396" cy="4973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C9AF-DE96-3B1B-E749-37650D64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7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B741-CA8E-ACC4-B8D5-299FF6BD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Análisis de datos por ARIMA</a:t>
            </a:r>
            <a:endParaRPr lang="es-CL" dirty="0"/>
          </a:p>
        </p:txBody>
      </p:sp>
      <p:pic>
        <p:nvPicPr>
          <p:cNvPr id="6" name="Content Placeholder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7393C67-0CAC-852B-C403-BC6D27521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65" y="1085850"/>
            <a:ext cx="7636669" cy="50911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B10CF-9D60-40E5-2377-2195855C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098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CF17-0D44-F93A-5701-0314B73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Experimentos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22A1-DC5F-B4C9-2E9F-138788EF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790"/>
            <a:ext cx="10515600" cy="5027173"/>
          </a:xfrm>
        </p:spPr>
        <p:txBody>
          <a:bodyPr>
            <a:normAutofit/>
          </a:bodyPr>
          <a:lstStyle/>
          <a:p>
            <a:endParaRPr lang="es-CL" dirty="0"/>
          </a:p>
          <a:p>
            <a:r>
              <a:rPr lang="es-CL" dirty="0"/>
              <a:t>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DC304-5A32-9651-7F73-5F4F75D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5</a:t>
            </a:fld>
            <a:endParaRPr lang="es-ES_trad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ED247A-E546-CD45-C9E3-C873164A1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13574"/>
              </p:ext>
            </p:extLst>
          </p:nvPr>
        </p:nvGraphicFramePr>
        <p:xfrm>
          <a:off x="1068309" y="1819748"/>
          <a:ext cx="9180215" cy="333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262">
                  <a:extLst>
                    <a:ext uri="{9D8B030D-6E8A-4147-A177-3AD203B41FA5}">
                      <a16:colId xmlns:a16="http://schemas.microsoft.com/office/drawing/2014/main" val="335381486"/>
                    </a:ext>
                  </a:extLst>
                </a:gridCol>
                <a:gridCol w="1877107">
                  <a:extLst>
                    <a:ext uri="{9D8B030D-6E8A-4147-A177-3AD203B41FA5}">
                      <a16:colId xmlns:a16="http://schemas.microsoft.com/office/drawing/2014/main" val="450275145"/>
                    </a:ext>
                  </a:extLst>
                </a:gridCol>
                <a:gridCol w="1671798">
                  <a:extLst>
                    <a:ext uri="{9D8B030D-6E8A-4147-A177-3AD203B41FA5}">
                      <a16:colId xmlns:a16="http://schemas.microsoft.com/office/drawing/2014/main" val="1893033906"/>
                    </a:ext>
                  </a:extLst>
                </a:gridCol>
                <a:gridCol w="1126262">
                  <a:extLst>
                    <a:ext uri="{9D8B030D-6E8A-4147-A177-3AD203B41FA5}">
                      <a16:colId xmlns:a16="http://schemas.microsoft.com/office/drawing/2014/main" val="3891852878"/>
                    </a:ext>
                  </a:extLst>
                </a:gridCol>
                <a:gridCol w="1126262">
                  <a:extLst>
                    <a:ext uri="{9D8B030D-6E8A-4147-A177-3AD203B41FA5}">
                      <a16:colId xmlns:a16="http://schemas.microsoft.com/office/drawing/2014/main" val="1790360994"/>
                    </a:ext>
                  </a:extLst>
                </a:gridCol>
                <a:gridCol w="1126262">
                  <a:extLst>
                    <a:ext uri="{9D8B030D-6E8A-4147-A177-3AD203B41FA5}">
                      <a16:colId xmlns:a16="http://schemas.microsoft.com/office/drawing/2014/main" val="3605354916"/>
                    </a:ext>
                  </a:extLst>
                </a:gridCol>
                <a:gridCol w="1126262">
                  <a:extLst>
                    <a:ext uri="{9D8B030D-6E8A-4147-A177-3AD203B41FA5}">
                      <a16:colId xmlns:a16="http://schemas.microsoft.com/office/drawing/2014/main" val="2325967370"/>
                    </a:ext>
                  </a:extLst>
                </a:gridCol>
              </a:tblGrid>
              <a:tr h="684485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Substation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MAE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MSE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Accuracy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Precision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Recall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F1-Score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246792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AJAHUEL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43.527.341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2.663.715.236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1.000.000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6268879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BUIN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0.173615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0.034809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0.791667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0.791667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1.0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0.883721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863757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CHENA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38.642.855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2.159.153.999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1.000.000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611343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CNAVIA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70.745.782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6.254.177.323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1.000.000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53300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ELSALTO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59.016.894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3.919.806.216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0.833333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0.000000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1751673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FLORIDA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2.743.764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12.406.244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1.000.000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0.000000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157950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LOSALME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43.880.111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2.201.072.901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1.000.000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0.000000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0.000000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50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5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1C24-9CA8-0987-4AE1-0F4DDD6A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Experimentos</a:t>
            </a:r>
            <a:endParaRPr lang="es-C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FC6AA8-A8F1-2EEB-A888-05926B5AA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333729"/>
              </p:ext>
            </p:extLst>
          </p:nvPr>
        </p:nvGraphicFramePr>
        <p:xfrm>
          <a:off x="1158844" y="1539090"/>
          <a:ext cx="9198322" cy="4065005"/>
        </p:xfrm>
        <a:graphic>
          <a:graphicData uri="http://schemas.openxmlformats.org/drawingml/2006/table">
            <a:tbl>
              <a:tblPr/>
              <a:tblGrid>
                <a:gridCol w="1103799">
                  <a:extLst>
                    <a:ext uri="{9D8B030D-6E8A-4147-A177-3AD203B41FA5}">
                      <a16:colId xmlns:a16="http://schemas.microsoft.com/office/drawing/2014/main" val="2956199454"/>
                    </a:ext>
                  </a:extLst>
                </a:gridCol>
                <a:gridCol w="1793672">
                  <a:extLst>
                    <a:ext uri="{9D8B030D-6E8A-4147-A177-3AD203B41FA5}">
                      <a16:colId xmlns:a16="http://schemas.microsoft.com/office/drawing/2014/main" val="1900612379"/>
                    </a:ext>
                  </a:extLst>
                </a:gridCol>
                <a:gridCol w="1885655">
                  <a:extLst>
                    <a:ext uri="{9D8B030D-6E8A-4147-A177-3AD203B41FA5}">
                      <a16:colId xmlns:a16="http://schemas.microsoft.com/office/drawing/2014/main" val="674983285"/>
                    </a:ext>
                  </a:extLst>
                </a:gridCol>
                <a:gridCol w="1103799">
                  <a:extLst>
                    <a:ext uri="{9D8B030D-6E8A-4147-A177-3AD203B41FA5}">
                      <a16:colId xmlns:a16="http://schemas.microsoft.com/office/drawing/2014/main" val="4249347971"/>
                    </a:ext>
                  </a:extLst>
                </a:gridCol>
                <a:gridCol w="1103799">
                  <a:extLst>
                    <a:ext uri="{9D8B030D-6E8A-4147-A177-3AD203B41FA5}">
                      <a16:colId xmlns:a16="http://schemas.microsoft.com/office/drawing/2014/main" val="3684669489"/>
                    </a:ext>
                  </a:extLst>
                </a:gridCol>
                <a:gridCol w="1103799">
                  <a:extLst>
                    <a:ext uri="{9D8B030D-6E8A-4147-A177-3AD203B41FA5}">
                      <a16:colId xmlns:a16="http://schemas.microsoft.com/office/drawing/2014/main" val="2458286198"/>
                    </a:ext>
                  </a:extLst>
                </a:gridCol>
                <a:gridCol w="1103799">
                  <a:extLst>
                    <a:ext uri="{9D8B030D-6E8A-4147-A177-3AD203B41FA5}">
                      <a16:colId xmlns:a16="http://schemas.microsoft.com/office/drawing/2014/main" val="518177452"/>
                    </a:ext>
                  </a:extLst>
                </a:gridCol>
              </a:tblGrid>
              <a:tr h="835149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Substation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953417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AJAHUEL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30.900.974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1.667.744.707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621007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0.236875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0.065966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0.529412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0.545455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611209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31.418.506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1.552.332.322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0.736842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751087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CNAVIA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74.201.883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6.289.132.221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0.857143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491261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ELSALTO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65.936.739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5.537.681.173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0.708333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0.708333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0.829268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931396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6.874.522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67.127.425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65080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LOSALME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16.431.948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478.394.413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8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E80B-23F1-A5A8-AC21-E66FB085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4258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199</Words>
  <Application>Microsoft Office PowerPoint</Application>
  <PresentationFormat>Widescreen</PresentationFormat>
  <Paragraphs>142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Narrow</vt:lpstr>
      <vt:lpstr>Arial</vt:lpstr>
      <vt:lpstr>Calibri</vt:lpstr>
      <vt:lpstr>Calibri Light</vt:lpstr>
      <vt:lpstr>Tema de Office</vt:lpstr>
      <vt:lpstr>PowerPoint Presentation</vt:lpstr>
      <vt:lpstr>Revisión Bibliográfica </vt:lpstr>
      <vt:lpstr>Análisis de datos</vt:lpstr>
      <vt:lpstr>Análisis de datos por ARIMA</vt:lpstr>
      <vt:lpstr>Experimentos</vt:lpstr>
      <vt:lpstr>Experimentos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MUSANTE  JIMENEZ, JOSE MIGUEL</dc:creator>
  <cp:lastModifiedBy>MUSANTE  JIMENEZ, JOSE MIGUEL</cp:lastModifiedBy>
  <cp:revision>12</cp:revision>
  <dcterms:created xsi:type="dcterms:W3CDTF">2024-12-16T22:25:19Z</dcterms:created>
  <dcterms:modified xsi:type="dcterms:W3CDTF">2024-12-16T23:56:58Z</dcterms:modified>
</cp:coreProperties>
</file>