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0" r:id="rId3"/>
    <p:sldId id="262" r:id="rId4"/>
    <p:sldId id="265" r:id="rId5"/>
    <p:sldId id="257" r:id="rId6"/>
    <p:sldId id="258" r:id="rId7"/>
    <p:sldId id="259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CDE8D1-BC8E-4E2C-B0C2-9BB1E25A6CC3}" v="393" dt="2022-04-07T21:47:35.667"/>
    <p1510:client id="{3B3B7B72-2DE0-2E82-9C75-450828A8D765}" v="33" dt="2022-04-07T22:24:53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07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7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8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45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2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3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0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7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92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54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7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39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A27539-4286-4FA8-9DA6-7CF23744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2369" y="1079500"/>
            <a:ext cx="4078800" cy="2138400"/>
          </a:xfrm>
        </p:spPr>
        <p:txBody>
          <a:bodyPr>
            <a:normAutofit/>
          </a:bodyPr>
          <a:lstStyle/>
          <a:p>
            <a:r>
              <a:rPr lang="en-US" dirty="0"/>
              <a:t>AI Project Updates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12369" y="4113213"/>
            <a:ext cx="40788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>
                    <a:alpha val="60000"/>
                  </a:srgbClr>
                </a:solidFill>
              </a:rPr>
              <a:t>Group 15</a:t>
            </a:r>
          </a:p>
          <a:p>
            <a:r>
              <a:rPr lang="en-US" dirty="0">
                <a:solidFill>
                  <a:srgbClr val="000000">
                    <a:alpha val="60000"/>
                  </a:srgbClr>
                </a:solidFill>
              </a:rPr>
              <a:t>4/7/2022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BB6AC5-2D0C-9A3F-3591-E4D9FCDA99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54" r="33201" b="4"/>
          <a:stretch/>
        </p:blipFill>
        <p:spPr>
          <a:xfrm>
            <a:off x="20" y="10"/>
            <a:ext cx="6111518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E74535-9C0E-4211-B088-610AD562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5242-396C-6B6A-4701-B670E10DA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583154"/>
          </a:xfrm>
        </p:spPr>
        <p:txBody>
          <a:bodyPr/>
          <a:lstStyle/>
          <a:p>
            <a:r>
              <a:rPr lang="en-US" dirty="0"/>
              <a:t>Environment Examples</a:t>
            </a:r>
          </a:p>
        </p:txBody>
      </p:sp>
    </p:spTree>
    <p:extLst>
      <p:ext uri="{BB962C8B-B14F-4D97-AF65-F5344CB8AC3E}">
        <p14:creationId xmlns:p14="http://schemas.microsoft.com/office/powerpoint/2010/main" val="237292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5242-396C-6B6A-4701-B670E10DA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583154"/>
          </a:xfrm>
        </p:spPr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Control of a Quadrotor With Reinforcement Learning</a:t>
            </a:r>
            <a:endParaRPr lang="en-US" dirty="0"/>
          </a:p>
        </p:txBody>
      </p:sp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40E13528-526F-B912-7A1E-05BE73F1D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619" y="1192195"/>
            <a:ext cx="3876907" cy="2410635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F7EF06B-8746-D6D7-2E1B-4FDCA0240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67" y="1191903"/>
            <a:ext cx="3393687" cy="23461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4343AA-6C8F-F556-7937-66D190988ADC}"/>
              </a:ext>
            </a:extLst>
          </p:cNvPr>
          <p:cNvSpPr txBox="1"/>
          <p:nvPr/>
        </p:nvSpPr>
        <p:spPr>
          <a:xfrm>
            <a:off x="175955" y="6408104"/>
            <a:ext cx="484313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rgbClr val="222222"/>
                </a:solidFill>
                <a:latin typeface="Arial"/>
                <a:cs typeface="Arial"/>
              </a:rPr>
              <a:t>Hwangbo, J., Sa, I., Siegwart, R., &amp; Hutter, M. (2017). Control of a quadrotor with reinforcement learning. </a:t>
            </a:r>
            <a:r>
              <a:rPr lang="en-US" sz="1000" i="1">
                <a:solidFill>
                  <a:srgbClr val="222222"/>
                </a:solidFill>
                <a:latin typeface="Arial"/>
                <a:cs typeface="Arial"/>
              </a:rPr>
              <a:t>IEEE Robotics and Automation Letters</a:t>
            </a:r>
            <a:r>
              <a:rPr lang="en-US" sz="1000">
                <a:solidFill>
                  <a:srgbClr val="222222"/>
                </a:solidFill>
                <a:latin typeface="Arial"/>
                <a:cs typeface="Arial"/>
              </a:rPr>
              <a:t>, </a:t>
            </a:r>
            <a:r>
              <a:rPr lang="en-US" sz="1000" i="1">
                <a:solidFill>
                  <a:srgbClr val="222222"/>
                </a:solidFill>
                <a:latin typeface="Arial"/>
                <a:cs typeface="Arial"/>
              </a:rPr>
              <a:t>2</a:t>
            </a:r>
            <a:r>
              <a:rPr lang="en-US" sz="1000">
                <a:solidFill>
                  <a:srgbClr val="222222"/>
                </a:solidFill>
                <a:latin typeface="Arial"/>
                <a:cs typeface="Arial"/>
              </a:rPr>
              <a:t>(4), 2096-2103.</a:t>
            </a:r>
            <a:endParaRPr lang="en-US"/>
          </a:p>
        </p:txBody>
      </p:sp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8DA9225F-554C-9A48-94F5-B22957715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394" y="1212492"/>
            <a:ext cx="3560955" cy="2331142"/>
          </a:xfrm>
          <a:prstGeom prst="rect">
            <a:avLst/>
          </a:prstGeom>
        </p:spPr>
      </p:pic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847ECB9F-8970-19C5-6BFC-B0094925A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8391" y="3879579"/>
            <a:ext cx="26479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9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5242-396C-6B6A-4701-B670E10DA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583154"/>
          </a:xfrm>
        </p:spPr>
        <p:txBody>
          <a:bodyPr/>
          <a:lstStyle/>
          <a:p>
            <a:r>
              <a:rPr lang="en-US" dirty="0"/>
              <a:t>ml-agents Unity asset package for RL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F146C-23D7-674D-B883-6749FA20786B}"/>
              </a:ext>
            </a:extLst>
          </p:cNvPr>
          <p:cNvSpPr txBox="1"/>
          <p:nvPr/>
        </p:nvSpPr>
        <p:spPr>
          <a:xfrm>
            <a:off x="217449" y="6211229"/>
            <a:ext cx="60421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https://github.com/Unity-Technologies/ml-agents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BA4AF79-339F-3F32-0C27-C593ADF4A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05" y="1326273"/>
            <a:ext cx="8997175" cy="456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3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5242-396C-6B6A-4701-B670E10DA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583154"/>
          </a:xfrm>
        </p:spPr>
        <p:txBody>
          <a:bodyPr/>
          <a:lstStyle/>
          <a:p>
            <a:r>
              <a:rPr lang="en-US" dirty="0"/>
              <a:t>Example Environments</a:t>
            </a:r>
          </a:p>
        </p:txBody>
      </p:sp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CF284AB0-34A6-AC35-5D03-B784234BA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93" y="1054365"/>
            <a:ext cx="7547516" cy="4749271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497CC6D7-ED13-E40A-A77E-2574BCDD5D57}"/>
              </a:ext>
            </a:extLst>
          </p:cNvPr>
          <p:cNvSpPr txBox="1"/>
          <p:nvPr/>
        </p:nvSpPr>
        <p:spPr>
          <a:xfrm>
            <a:off x="198863" y="5923156"/>
            <a:ext cx="7296614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https://github.com/Unity-Technologies/ml-agents/blob/main/docs/Learning-Environment-Examples.md</a:t>
            </a:r>
          </a:p>
        </p:txBody>
      </p:sp>
    </p:spTree>
    <p:extLst>
      <p:ext uri="{BB962C8B-B14F-4D97-AF65-F5344CB8AC3E}">
        <p14:creationId xmlns:p14="http://schemas.microsoft.com/office/powerpoint/2010/main" val="3720120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5242-396C-6B6A-4701-B670E10DA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583154"/>
          </a:xfrm>
        </p:spPr>
        <p:txBody>
          <a:bodyPr/>
          <a:lstStyle/>
          <a:p>
            <a:r>
              <a:rPr lang="en-US" dirty="0"/>
              <a:t>Environment Examples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40F2E8-AF84-A8D0-722A-216490DE1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25" y="1410605"/>
            <a:ext cx="4118517" cy="3306815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C59C566D-4B49-B28F-09BA-D801CAEA2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937" y="1826099"/>
            <a:ext cx="6525321" cy="248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1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5242-396C-6B6A-4701-B670E10DA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583154"/>
          </a:xfrm>
        </p:spPr>
        <p:txBody>
          <a:bodyPr/>
          <a:lstStyle/>
          <a:p>
            <a:r>
              <a:rPr lang="en-US" dirty="0"/>
              <a:t>Environment Examples</a:t>
            </a:r>
          </a:p>
        </p:txBody>
      </p:sp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00393835-196C-1FEB-E48D-F85D026F1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36" y="1658624"/>
            <a:ext cx="5215053" cy="2992483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8400EDC-86BC-3509-970F-71DD0F581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229" y="1959143"/>
            <a:ext cx="6478858" cy="241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76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5242-396C-6B6A-4701-B670E10DA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583154"/>
          </a:xfrm>
        </p:spPr>
        <p:txBody>
          <a:bodyPr/>
          <a:lstStyle/>
          <a:p>
            <a:r>
              <a:rPr lang="en-US" dirty="0"/>
              <a:t>Environment Examples</a:t>
            </a:r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C548A64-4193-6C28-E5BE-4A5B3E973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98" y="1716960"/>
            <a:ext cx="4573858" cy="4028105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A02E645-1ED9-5B69-3EA5-3812BE2E0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985" y="1232053"/>
            <a:ext cx="6804102" cy="534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7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5242-396C-6B6A-4701-B670E10DA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583154"/>
          </a:xfrm>
        </p:spPr>
        <p:txBody>
          <a:bodyPr/>
          <a:lstStyle/>
          <a:p>
            <a:r>
              <a:rPr lang="en-US" dirty="0"/>
              <a:t>Unity Control using Python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F821ED0D-C501-38EB-A39F-AD894BF5B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63" y="4221264"/>
            <a:ext cx="5885856" cy="16657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19BDC8-68F2-28F1-A960-A6EC58D32EA3}"/>
              </a:ext>
            </a:extLst>
          </p:cNvPr>
          <p:cNvSpPr txBox="1"/>
          <p:nvPr/>
        </p:nvSpPr>
        <p:spPr>
          <a:xfrm>
            <a:off x="133815" y="6099717"/>
            <a:ext cx="51500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https://github.com/Unity-Technologies/ml-agents/blob/main/docs/Python-API.md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C3919972-FFBD-3066-D87D-98DDC3293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5288" y="1232210"/>
            <a:ext cx="2332497" cy="4505092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ECA8DB3B-E505-90D2-BEA6-31143FA85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63" y="1232794"/>
            <a:ext cx="5884126" cy="963410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311D1BDA-699F-0976-B0E8-126FB0100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863" y="2388414"/>
            <a:ext cx="8904248" cy="162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EB804-FA88-783A-3EFD-2CED7B8F8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601739"/>
          </a:xfrm>
        </p:spPr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2ED1B-B8B6-A719-B702-09635C48B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180878"/>
            <a:ext cx="10213200" cy="404019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59410" indent="-359410">
              <a:buFont typeface="Wingdings"/>
            </a:pPr>
            <a:r>
              <a:rPr lang="en-US" u="sng" dirty="0">
                <a:solidFill>
                  <a:srgbClr val="000000">
                    <a:alpha val="60000"/>
                  </a:srgbClr>
                </a:solidFill>
              </a:rPr>
              <a:t>(Everyone) Set up Unity on individual PC's &amp; run the ml-agents examples</a:t>
            </a:r>
          </a:p>
          <a:p>
            <a:pPr marL="359410" indent="-359410">
              <a:buFont typeface="Wingdings"/>
            </a:pPr>
            <a:r>
              <a:rPr lang="en-US" u="sng" dirty="0">
                <a:solidFill>
                  <a:srgbClr val="000000">
                    <a:alpha val="60000"/>
                  </a:srgbClr>
                </a:solidFill>
              </a:rPr>
              <a:t>Prepare a custom training project package in Unity</a:t>
            </a:r>
          </a:p>
          <a:p>
            <a:pPr marL="359410" indent="-359410">
              <a:buFont typeface="Wingdings"/>
            </a:pPr>
            <a:r>
              <a:rPr lang="en-US" u="sng" dirty="0">
                <a:solidFill>
                  <a:srgbClr val="000000">
                    <a:alpha val="60000"/>
                  </a:srgbClr>
                </a:solidFill>
              </a:rPr>
              <a:t>Create a trainable agent model for the project (drone) to be imported</a:t>
            </a:r>
            <a:endParaRPr lang="en-US" dirty="0"/>
          </a:p>
          <a:p>
            <a:pPr marL="359410" indent="-359410">
              <a:buFont typeface="Wingdings"/>
            </a:pPr>
            <a:r>
              <a:rPr lang="en-US" u="sng" dirty="0">
                <a:solidFill>
                  <a:srgbClr val="000000">
                    <a:alpha val="60000"/>
                  </a:srgbClr>
                </a:solidFill>
              </a:rPr>
              <a:t>Create a custom learning environment in Unity for training our agent:</a:t>
            </a:r>
          </a:p>
          <a:p>
            <a:pPr marL="359410" lvl="1"/>
            <a:r>
              <a:rPr lang="en-US" sz="1400" i="0" dirty="0">
                <a:ea typeface="+mn-lt"/>
                <a:cs typeface="+mn-lt"/>
              </a:rPr>
              <a:t>https://github.com/Unity-Technologies/ml-agents/blob/main/docs/Learning-Environment-Create-New.md</a:t>
            </a:r>
            <a:endParaRPr lang="en-US" sz="1800" dirty="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Font typeface="Wingdings"/>
            </a:pPr>
            <a:r>
              <a:rPr lang="en-US" u="sng" dirty="0">
                <a:solidFill>
                  <a:srgbClr val="000000">
                    <a:alpha val="60000"/>
                  </a:srgbClr>
                </a:solidFill>
              </a:rPr>
              <a:t>Train the agent using default algorithm configurations (PPO, SAC)</a:t>
            </a:r>
          </a:p>
          <a:p>
            <a:pPr marL="359410" indent="-359410">
              <a:buFont typeface="Wingdings"/>
            </a:pPr>
            <a:r>
              <a:rPr lang="en-US" u="sng" dirty="0">
                <a:solidFill>
                  <a:srgbClr val="000000">
                    <a:alpha val="60000"/>
                  </a:srgbClr>
                </a:solidFill>
              </a:rPr>
              <a:t>Implement a classical path planning algorithm for comparison with RL methods (use one from the AI course)</a:t>
            </a:r>
            <a:endParaRPr lang="en-US" u="sng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224226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DarkSeedLeftStep">
      <a:dk1>
        <a:srgbClr val="000000"/>
      </a:dk1>
      <a:lt1>
        <a:srgbClr val="FFFFFF"/>
      </a:lt1>
      <a:dk2>
        <a:srgbClr val="301B27"/>
      </a:dk2>
      <a:lt2>
        <a:srgbClr val="F0F2F3"/>
      </a:lt2>
      <a:accent1>
        <a:srgbClr val="C36C4D"/>
      </a:accent1>
      <a:accent2>
        <a:srgbClr val="B13B4D"/>
      </a:accent2>
      <a:accent3>
        <a:srgbClr val="C34D90"/>
      </a:accent3>
      <a:accent4>
        <a:srgbClr val="B13BAF"/>
      </a:accent4>
      <a:accent5>
        <a:srgbClr val="944DC3"/>
      </a:accent5>
      <a:accent6>
        <a:srgbClr val="523CB2"/>
      </a:accent6>
      <a:hlink>
        <a:srgbClr val="A13FBF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FrostyVTI</vt:lpstr>
      <vt:lpstr>AI Project Updates</vt:lpstr>
      <vt:lpstr>Control of a Quadrotor With Reinforcement Learning</vt:lpstr>
      <vt:lpstr>ml-agents Unity asset package for RL</vt:lpstr>
      <vt:lpstr>Example Environments</vt:lpstr>
      <vt:lpstr>Environment Examples</vt:lpstr>
      <vt:lpstr>Environment Examples</vt:lpstr>
      <vt:lpstr>Environment Examples</vt:lpstr>
      <vt:lpstr>Unity Control using Python</vt:lpstr>
      <vt:lpstr>Tasks</vt:lpstr>
      <vt:lpstr>Environment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133</cp:revision>
  <dcterms:created xsi:type="dcterms:W3CDTF">2022-04-07T19:57:54Z</dcterms:created>
  <dcterms:modified xsi:type="dcterms:W3CDTF">2022-04-08T18:27:06Z</dcterms:modified>
</cp:coreProperties>
</file>