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3657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1520">
          <p15:clr>
            <a:srgbClr val="000000"/>
          </p15:clr>
        </p15:guide>
      </p15:sldGuideLst>
    </p:ext>
    <p:ext uri="http://customooxmlschemas.google.com/">
      <go:slidesCustomData xmlns:go="http://customooxmlschemas.google.com/" r:id="rId7" roundtripDataSignature="AMtx7mg86NDiE8VRCk+l1eaiKyvLED5P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657350" y="720725"/>
            <a:ext cx="40005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657350" y="720725"/>
            <a:ext cx="40005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4143375" y="9120187"/>
            <a:ext cx="3170237" cy="4794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2743200" y="2925762"/>
            <a:ext cx="31089600"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2743200" y="9509125"/>
            <a:ext cx="31089600" cy="19751675"/>
          </a:xfrm>
          <a:prstGeom prst="rect">
            <a:avLst/>
          </a:prstGeom>
          <a:noFill/>
          <a:ln>
            <a:noFill/>
          </a:ln>
        </p:spPr>
        <p:txBody>
          <a:bodyPr anchorCtr="0" anchor="t" bIns="240350" lIns="480700" spcFirstLastPara="1" rIns="480700" wrap="square" tIns="240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743200" y="10226675"/>
            <a:ext cx="31089600" cy="705485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5486400" y="18653125"/>
            <a:ext cx="25603200" cy="8413750"/>
          </a:xfrm>
          <a:prstGeom prst="rect">
            <a:avLst/>
          </a:prstGeom>
          <a:noFill/>
          <a:ln>
            <a:noFill/>
          </a:ln>
        </p:spPr>
        <p:txBody>
          <a:bodyPr anchorCtr="0" anchor="t" bIns="240350" lIns="480700" spcFirstLastPara="1" rIns="480700" wrap="square" tIns="240350">
            <a:noAutofit/>
          </a:bodyPr>
          <a:lstStyle>
            <a:lvl1pPr lvl="0" algn="ctr">
              <a:spcBef>
                <a:spcPts val="3360"/>
              </a:spcBef>
              <a:spcAft>
                <a:spcPts val="0"/>
              </a:spcAft>
              <a:buClr>
                <a:schemeClr val="dk1"/>
              </a:buClr>
              <a:buSzPts val="16800"/>
              <a:buFont typeface="Times New Roman"/>
              <a:buNone/>
              <a:defRPr/>
            </a:lvl1pPr>
            <a:lvl2pPr lvl="1" algn="ctr">
              <a:spcBef>
                <a:spcPts val="2940"/>
              </a:spcBef>
              <a:spcAft>
                <a:spcPts val="0"/>
              </a:spcAft>
              <a:buClr>
                <a:schemeClr val="dk1"/>
              </a:buClr>
              <a:buSzPts val="14700"/>
              <a:buFont typeface="Times New Roman"/>
              <a:buNone/>
              <a:defRPr/>
            </a:lvl2pPr>
            <a:lvl3pPr lvl="2" algn="ctr">
              <a:spcBef>
                <a:spcPts val="2520"/>
              </a:spcBef>
              <a:spcAft>
                <a:spcPts val="0"/>
              </a:spcAft>
              <a:buClr>
                <a:schemeClr val="dk1"/>
              </a:buClr>
              <a:buSzPts val="12600"/>
              <a:buFont typeface="Times New Roman"/>
              <a:buNone/>
              <a:defRPr/>
            </a:lvl3pPr>
            <a:lvl4pPr lvl="3" algn="ctr">
              <a:spcBef>
                <a:spcPts val="2100"/>
              </a:spcBef>
              <a:spcAft>
                <a:spcPts val="0"/>
              </a:spcAft>
              <a:buClr>
                <a:schemeClr val="dk1"/>
              </a:buClr>
              <a:buSzPts val="10500"/>
              <a:buFont typeface="Times New Roman"/>
              <a:buNone/>
              <a:defRPr/>
            </a:lvl4pPr>
            <a:lvl5pPr lvl="4" algn="ctr">
              <a:spcBef>
                <a:spcPts val="2100"/>
              </a:spcBef>
              <a:spcAft>
                <a:spcPts val="0"/>
              </a:spcAft>
              <a:buClr>
                <a:schemeClr val="dk1"/>
              </a:buClr>
              <a:buSzPts val="10500"/>
              <a:buFont typeface="Times New Roman"/>
              <a:buNone/>
              <a:defRPr/>
            </a:lvl5pPr>
            <a:lvl6pPr lvl="5" algn="ctr">
              <a:spcBef>
                <a:spcPts val="2100"/>
              </a:spcBef>
              <a:spcAft>
                <a:spcPts val="0"/>
              </a:spcAft>
              <a:buClr>
                <a:schemeClr val="dk1"/>
              </a:buClr>
              <a:buSzPts val="10500"/>
              <a:buFont typeface="Times New Roman"/>
              <a:buNone/>
              <a:defRPr/>
            </a:lvl6pPr>
            <a:lvl7pPr lvl="6" algn="ctr">
              <a:spcBef>
                <a:spcPts val="2100"/>
              </a:spcBef>
              <a:spcAft>
                <a:spcPts val="0"/>
              </a:spcAft>
              <a:buClr>
                <a:schemeClr val="dk1"/>
              </a:buClr>
              <a:buSzPts val="10500"/>
              <a:buFont typeface="Times New Roman"/>
              <a:buNone/>
              <a:defRPr/>
            </a:lvl7pPr>
            <a:lvl8pPr lvl="7" algn="ctr">
              <a:spcBef>
                <a:spcPts val="2100"/>
              </a:spcBef>
              <a:spcAft>
                <a:spcPts val="0"/>
              </a:spcAft>
              <a:buClr>
                <a:schemeClr val="dk1"/>
              </a:buClr>
              <a:buSzPts val="10500"/>
              <a:buFont typeface="Times New Roman"/>
              <a:buNone/>
              <a:defRPr/>
            </a:lvl8pPr>
            <a:lvl9pPr lvl="8" algn="ctr">
              <a:spcBef>
                <a:spcPts val="2100"/>
              </a:spcBef>
              <a:spcAft>
                <a:spcPts val="0"/>
              </a:spcAft>
              <a:buClr>
                <a:schemeClr val="dk1"/>
              </a:buClr>
              <a:buSzPts val="10500"/>
              <a:buFont typeface="Times New Roman"/>
              <a:buNone/>
              <a:defRPr/>
            </a:lvl9pPr>
          </a:lstStyle>
          <a:p/>
        </p:txBody>
      </p:sp>
      <p:sp>
        <p:nvSpPr>
          <p:cNvPr id="81" name="Google Shape;81;p13"/>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16779082" y="12207082"/>
            <a:ext cx="26335037" cy="7772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body"/>
          </p:nvPr>
        </p:nvSpPr>
        <p:spPr>
          <a:xfrm rot="5400000">
            <a:off x="1158082" y="4510882"/>
            <a:ext cx="26335037" cy="23164800"/>
          </a:xfrm>
          <a:prstGeom prst="rect">
            <a:avLst/>
          </a:prstGeom>
          <a:noFill/>
          <a:ln>
            <a:noFill/>
          </a:ln>
        </p:spPr>
        <p:txBody>
          <a:bodyPr anchorCtr="0" anchor="t" bIns="240350" lIns="480700" spcFirstLastPara="1" rIns="480700" wrap="square" tIns="240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2743200" y="2925762"/>
            <a:ext cx="31089600"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rot="5400000">
            <a:off x="8412163" y="3840163"/>
            <a:ext cx="19751675" cy="31089600"/>
          </a:xfrm>
          <a:prstGeom prst="rect">
            <a:avLst/>
          </a:prstGeom>
          <a:noFill/>
          <a:ln>
            <a:noFill/>
          </a:ln>
        </p:spPr>
        <p:txBody>
          <a:bodyPr anchorCtr="0" anchor="t" bIns="240350" lIns="480700" spcFirstLastPara="1" rIns="480700" wrap="square" tIns="240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7169150" y="23042563"/>
            <a:ext cx="21945600" cy="2720975"/>
          </a:xfrm>
          <a:prstGeom prst="rect">
            <a:avLst/>
          </a:prstGeom>
          <a:noFill/>
          <a:ln>
            <a:noFill/>
          </a:ln>
        </p:spPr>
        <p:txBody>
          <a:bodyPr anchorCtr="0" anchor="b" bIns="240350" lIns="480700" spcFirstLastPara="1" rIns="480700" wrap="square" tIns="240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p:nvPr>
            <p:ph idx="2" type="pic"/>
          </p:nvPr>
        </p:nvSpPr>
        <p:spPr>
          <a:xfrm>
            <a:off x="7169150" y="2941638"/>
            <a:ext cx="21945600" cy="19750087"/>
          </a:xfrm>
          <a:prstGeom prst="rect">
            <a:avLst/>
          </a:prstGeom>
          <a:noFill/>
          <a:ln>
            <a:noFill/>
          </a:ln>
        </p:spPr>
      </p:sp>
      <p:sp>
        <p:nvSpPr>
          <p:cNvPr id="34" name="Google Shape;34;p6"/>
          <p:cNvSpPr txBox="1"/>
          <p:nvPr>
            <p:ph idx="1" type="body"/>
          </p:nvPr>
        </p:nvSpPr>
        <p:spPr>
          <a:xfrm>
            <a:off x="7169150" y="25763538"/>
            <a:ext cx="21945600" cy="3862387"/>
          </a:xfrm>
          <a:prstGeom prst="rect">
            <a:avLst/>
          </a:prstGeom>
          <a:noFill/>
          <a:ln>
            <a:noFill/>
          </a:ln>
        </p:spPr>
        <p:txBody>
          <a:bodyPr anchorCtr="0" anchor="t" bIns="240350" lIns="480700" spcFirstLastPara="1" rIns="480700" wrap="square" tIns="240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828800" y="1311275"/>
            <a:ext cx="12033250" cy="5576888"/>
          </a:xfrm>
          <a:prstGeom prst="rect">
            <a:avLst/>
          </a:prstGeom>
          <a:noFill/>
          <a:ln>
            <a:noFill/>
          </a:ln>
        </p:spPr>
        <p:txBody>
          <a:bodyPr anchorCtr="0" anchor="b" bIns="240350" lIns="480700" spcFirstLastPara="1" rIns="480700" wrap="square" tIns="240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14300200" y="1311275"/>
            <a:ext cx="20447000" cy="28093988"/>
          </a:xfrm>
          <a:prstGeom prst="rect">
            <a:avLst/>
          </a:prstGeom>
          <a:noFill/>
          <a:ln>
            <a:noFill/>
          </a:ln>
        </p:spPr>
        <p:txBody>
          <a:bodyPr anchorCtr="0" anchor="t" bIns="240350" lIns="480700" spcFirstLastPara="1" rIns="480700" wrap="square" tIns="2403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1828800" y="6888163"/>
            <a:ext cx="12033250" cy="22517100"/>
          </a:xfrm>
          <a:prstGeom prst="rect">
            <a:avLst/>
          </a:prstGeom>
          <a:noFill/>
          <a:ln>
            <a:noFill/>
          </a:ln>
        </p:spPr>
        <p:txBody>
          <a:bodyPr anchorCtr="0" anchor="t" bIns="240350" lIns="480700" spcFirstLastPara="1" rIns="480700" wrap="square" tIns="240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743200" y="2925762"/>
            <a:ext cx="31089600"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828800" y="1317625"/>
            <a:ext cx="32918400"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
          <p:cNvSpPr txBox="1"/>
          <p:nvPr>
            <p:ph idx="1" type="body"/>
          </p:nvPr>
        </p:nvSpPr>
        <p:spPr>
          <a:xfrm>
            <a:off x="1828800" y="7369175"/>
            <a:ext cx="16160750" cy="3070225"/>
          </a:xfrm>
          <a:prstGeom prst="rect">
            <a:avLst/>
          </a:prstGeom>
          <a:noFill/>
          <a:ln>
            <a:noFill/>
          </a:ln>
        </p:spPr>
        <p:txBody>
          <a:bodyPr anchorCtr="0" anchor="b" bIns="240350" lIns="480700" spcFirstLastPara="1" rIns="480700" wrap="square" tIns="240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1828800" y="10439400"/>
            <a:ext cx="16160750" cy="18965863"/>
          </a:xfrm>
          <a:prstGeom prst="rect">
            <a:avLst/>
          </a:prstGeom>
          <a:noFill/>
          <a:ln>
            <a:noFill/>
          </a:ln>
        </p:spPr>
        <p:txBody>
          <a:bodyPr anchorCtr="0" anchor="t" bIns="240350" lIns="480700" spcFirstLastPara="1" rIns="480700" wrap="square" tIns="240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18580100" y="7369175"/>
            <a:ext cx="16167100" cy="3070225"/>
          </a:xfrm>
          <a:prstGeom prst="rect">
            <a:avLst/>
          </a:prstGeom>
          <a:noFill/>
          <a:ln>
            <a:noFill/>
          </a:ln>
        </p:spPr>
        <p:txBody>
          <a:bodyPr anchorCtr="0" anchor="b" bIns="240350" lIns="480700" spcFirstLastPara="1" rIns="480700" wrap="square" tIns="240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18580100" y="10439400"/>
            <a:ext cx="16167100" cy="18965863"/>
          </a:xfrm>
          <a:prstGeom prst="rect">
            <a:avLst/>
          </a:prstGeom>
          <a:noFill/>
          <a:ln>
            <a:noFill/>
          </a:ln>
        </p:spPr>
        <p:txBody>
          <a:bodyPr anchorCtr="0" anchor="t" bIns="240350" lIns="480700" spcFirstLastPara="1" rIns="480700" wrap="square" tIns="240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2743200" y="2925762"/>
            <a:ext cx="31089600" cy="5486400"/>
          </a:xfrm>
          <a:prstGeom prst="rect">
            <a:avLst/>
          </a:prstGeom>
          <a:noFill/>
          <a:ln>
            <a:noFill/>
          </a:ln>
        </p:spPr>
        <p:txBody>
          <a:bodyPr anchorCtr="0" anchor="ctr" bIns="240350" lIns="480700" spcFirstLastPara="1" rIns="480700" wrap="square" tIns="240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2743200" y="9509125"/>
            <a:ext cx="15468600" cy="19751675"/>
          </a:xfrm>
          <a:prstGeom prst="rect">
            <a:avLst/>
          </a:prstGeom>
          <a:noFill/>
          <a:ln>
            <a:noFill/>
          </a:ln>
        </p:spPr>
        <p:txBody>
          <a:bodyPr anchorCtr="0" anchor="t" bIns="240350" lIns="480700" spcFirstLastPara="1" rIns="480700" wrap="square" tIns="240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18364200" y="9509125"/>
            <a:ext cx="15468600" cy="19751675"/>
          </a:xfrm>
          <a:prstGeom prst="rect">
            <a:avLst/>
          </a:prstGeom>
          <a:noFill/>
          <a:ln>
            <a:noFill/>
          </a:ln>
        </p:spPr>
        <p:txBody>
          <a:bodyPr anchorCtr="0" anchor="t" bIns="240350" lIns="480700" spcFirstLastPara="1" rIns="480700" wrap="square" tIns="240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889250" y="21153438"/>
            <a:ext cx="31089600" cy="6537325"/>
          </a:xfrm>
          <a:prstGeom prst="rect">
            <a:avLst/>
          </a:prstGeom>
          <a:noFill/>
          <a:ln>
            <a:noFill/>
          </a:ln>
        </p:spPr>
        <p:txBody>
          <a:bodyPr anchorCtr="0" anchor="t" bIns="240350" lIns="480700" spcFirstLastPara="1" rIns="480700" wrap="square" tIns="2403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2889250" y="13952538"/>
            <a:ext cx="31089600" cy="7200900"/>
          </a:xfrm>
          <a:prstGeom prst="rect">
            <a:avLst/>
          </a:prstGeom>
          <a:noFill/>
          <a:ln>
            <a:noFill/>
          </a:ln>
        </p:spPr>
        <p:txBody>
          <a:bodyPr anchorCtr="0" anchor="b" bIns="240350" lIns="480700" spcFirstLastPara="1" rIns="480700" wrap="square" tIns="2403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400"/>
              <a:buFont typeface="Times New Roman"/>
              <a:buNone/>
              <a:defRPr b="0" i="0" sz="7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743200" y="2925762"/>
            <a:ext cx="310896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31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2743200" y="9509125"/>
            <a:ext cx="31089600" cy="19751675"/>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Times New Roman"/>
              <a:buChar char="•"/>
              <a:defRPr b="0" i="0" sz="16800" u="none" cap="none" strike="noStrike">
                <a:solidFill>
                  <a:schemeClr val="dk1"/>
                </a:solidFill>
                <a:latin typeface="Times New Roman"/>
                <a:ea typeface="Times New Roman"/>
                <a:cs typeface="Times New Roman"/>
                <a:sym typeface="Times New Roman"/>
              </a:defRPr>
            </a:lvl1pPr>
            <a:lvl2pPr indent="-1162050" lvl="1" marL="914400" marR="0" rtl="0" algn="l">
              <a:spcBef>
                <a:spcPts val="2940"/>
              </a:spcBef>
              <a:spcAft>
                <a:spcPts val="0"/>
              </a:spcAft>
              <a:buClr>
                <a:schemeClr val="dk1"/>
              </a:buClr>
              <a:buSzPts val="14700"/>
              <a:buFont typeface="Times New Roman"/>
              <a:buChar char="–"/>
              <a:defRPr b="0" i="0" sz="14700" u="none" cap="none" strike="noStrike">
                <a:solidFill>
                  <a:schemeClr val="dk1"/>
                </a:solidFill>
                <a:latin typeface="Times New Roman"/>
                <a:ea typeface="Times New Roman"/>
                <a:cs typeface="Times New Roman"/>
                <a:sym typeface="Times New Roman"/>
              </a:defRPr>
            </a:lvl2pPr>
            <a:lvl3pPr indent="-1028700" lvl="2" marL="1371600" marR="0" rtl="0" algn="l">
              <a:spcBef>
                <a:spcPts val="2520"/>
              </a:spcBef>
              <a:spcAft>
                <a:spcPts val="0"/>
              </a:spcAft>
              <a:buClr>
                <a:schemeClr val="dk1"/>
              </a:buClr>
              <a:buSzPts val="12600"/>
              <a:buFont typeface="Times New Roman"/>
              <a:buChar char="•"/>
              <a:defRPr b="0" i="0" sz="12600" u="none" cap="none" strike="noStrike">
                <a:solidFill>
                  <a:schemeClr val="dk1"/>
                </a:solidFill>
                <a:latin typeface="Times New Roman"/>
                <a:ea typeface="Times New Roman"/>
                <a:cs typeface="Times New Roman"/>
                <a:sym typeface="Times New Roman"/>
              </a:defRPr>
            </a:lvl3pPr>
            <a:lvl4pPr indent="-895350" lvl="3" marL="18288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4pPr>
            <a:lvl5pPr indent="-895350" lvl="4" marL="22860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5pPr>
            <a:lvl6pPr indent="-895350" lvl="5" marL="27432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6pPr>
            <a:lvl7pPr indent="-895350" lvl="6" marL="32004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7pPr>
            <a:lvl8pPr indent="-895350" lvl="7" marL="36576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8pPr>
            <a:lvl9pPr indent="-895350" lvl="8" marL="4114800" marR="0" rtl="0" algn="l">
              <a:spcBef>
                <a:spcPts val="2100"/>
              </a:spcBef>
              <a:spcAft>
                <a:spcPts val="0"/>
              </a:spcAft>
              <a:buClr>
                <a:schemeClr val="dk1"/>
              </a:buClr>
              <a:buSzPts val="10500"/>
              <a:buFont typeface="Times New Roman"/>
              <a:buChar char="»"/>
              <a:defRPr b="0" i="0" sz="105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2743200" y="29992637"/>
            <a:ext cx="7620000" cy="2193925"/>
          </a:xfrm>
          <a:prstGeom prst="rect">
            <a:avLst/>
          </a:prstGeom>
          <a:noFill/>
          <a:ln>
            <a:noFill/>
          </a:ln>
        </p:spPr>
        <p:txBody>
          <a:bodyPr anchorCtr="0" anchor="t" bIns="240350" lIns="480700" spcFirstLastPara="1" rIns="480700" wrap="square" tIns="24035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2"/>
          <p:cNvSpPr txBox="1"/>
          <p:nvPr>
            <p:ph idx="11" type="ftr"/>
          </p:nvPr>
        </p:nvSpPr>
        <p:spPr>
          <a:xfrm>
            <a:off x="12496800" y="29992637"/>
            <a:ext cx="11582400" cy="2193925"/>
          </a:xfrm>
          <a:prstGeom prst="rect">
            <a:avLst/>
          </a:prstGeom>
          <a:noFill/>
          <a:ln>
            <a:noFill/>
          </a:ln>
        </p:spPr>
        <p:txBody>
          <a:bodyPr anchorCtr="0" anchor="t" bIns="240350" lIns="480700" spcFirstLastPara="1" rIns="480700" wrap="square" tIns="24035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2" type="sldNum"/>
          </p:nvPr>
        </p:nvSpPr>
        <p:spPr>
          <a:xfrm>
            <a:off x="26212800" y="29992637"/>
            <a:ext cx="7620000" cy="2193925"/>
          </a:xfrm>
          <a:prstGeom prst="rect">
            <a:avLst/>
          </a:prstGeom>
          <a:noFill/>
          <a:ln>
            <a:noFill/>
          </a:ln>
        </p:spPr>
        <p:txBody>
          <a:bodyPr anchorCtr="0" anchor="t" bIns="240350" lIns="480700" spcFirstLastPara="1" rIns="480700" wrap="square" tIns="240350">
            <a:noAutofit/>
          </a:bodyPr>
          <a:lstStyle>
            <a:lvl1pPr indent="0" lvl="0"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7400"/>
              <a:buFont typeface="Times New Roman"/>
              <a:buNone/>
              <a:defRPr b="0" i="0" sz="7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0" y="6324600"/>
            <a:ext cx="36576000" cy="26593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1"/>
          <p:cNvSpPr/>
          <p:nvPr/>
        </p:nvSpPr>
        <p:spPr>
          <a:xfrm>
            <a:off x="4724400" y="487362"/>
            <a:ext cx="27125612" cy="2636837"/>
          </a:xfrm>
          <a:prstGeom prst="roundRect">
            <a:avLst>
              <a:gd fmla="val 10800" name="adj"/>
            </a:avLst>
          </a:prstGeom>
          <a:solidFill>
            <a:srgbClr val="000062"/>
          </a:solidFill>
          <a:ln>
            <a:noFill/>
          </a:ln>
          <a:effectLst>
            <a:outerShdw blurRad="63500" dir="1804115" dist="278822">
              <a:srgbClr val="787878"/>
            </a:outerShdw>
          </a:effectLst>
        </p:spPr>
        <p:txBody>
          <a:bodyPr anchorCtr="1" anchor="ctr" bIns="101075" lIns="196150" spcFirstLastPara="1" rIns="196150" wrap="square" tIns="182875">
            <a:noAutofit/>
          </a:bodyPr>
          <a:lstStyle/>
          <a:p>
            <a:pPr indent="0" lvl="0" marL="0" marR="0" rtl="0" algn="ctr">
              <a:lnSpc>
                <a:spcPct val="100000"/>
              </a:lnSpc>
              <a:spcBef>
                <a:spcPts val="0"/>
              </a:spcBef>
              <a:spcAft>
                <a:spcPts val="0"/>
              </a:spcAft>
              <a:buClr>
                <a:schemeClr val="lt1"/>
              </a:buClr>
              <a:buSzPts val="8000"/>
              <a:buFont typeface="Verdana"/>
              <a:buNone/>
            </a:pPr>
            <a:r>
              <a:rPr b="1" lang="en-US" sz="8000">
                <a:solidFill>
                  <a:schemeClr val="lt1"/>
                </a:solidFill>
                <a:latin typeface="Times New Roman"/>
                <a:ea typeface="Times New Roman"/>
                <a:cs typeface="Times New Roman"/>
                <a:sym typeface="Times New Roman"/>
              </a:rPr>
              <a:t>Drone Reinforcement Learning With Unity</a:t>
            </a:r>
            <a:endParaRPr>
              <a:latin typeface="Times New Roman"/>
              <a:ea typeface="Times New Roman"/>
              <a:cs typeface="Times New Roman"/>
              <a:sym typeface="Times New Roman"/>
            </a:endParaRPr>
          </a:p>
        </p:txBody>
      </p:sp>
      <p:sp>
        <p:nvSpPr>
          <p:cNvPr id="91" name="Google Shape;91;p1"/>
          <p:cNvSpPr/>
          <p:nvPr/>
        </p:nvSpPr>
        <p:spPr>
          <a:xfrm>
            <a:off x="24768175" y="6858000"/>
            <a:ext cx="10969625"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rgbClr val="FAFD00"/>
              </a:buClr>
              <a:buSzPts val="4400"/>
              <a:buFont typeface="Helvetica Neue"/>
              <a:buNone/>
            </a:pPr>
            <a:r>
              <a:rPr b="1" i="0" lang="en-US" sz="4400" u="none">
                <a:solidFill>
                  <a:srgbClr val="FAFD00"/>
                </a:solidFill>
                <a:latin typeface="Times New Roman"/>
                <a:ea typeface="Times New Roman"/>
                <a:cs typeface="Times New Roman"/>
                <a:sym typeface="Times New Roman"/>
              </a:rPr>
              <a:t>	</a:t>
            </a:r>
            <a:r>
              <a:rPr b="1" lang="en-US" sz="4400">
                <a:solidFill>
                  <a:schemeClr val="lt1"/>
                </a:solidFill>
                <a:latin typeface="Times New Roman"/>
                <a:ea typeface="Times New Roman"/>
                <a:cs typeface="Times New Roman"/>
                <a:sym typeface="Times New Roman"/>
              </a:rPr>
              <a:t>Demo R</a:t>
            </a:r>
            <a:r>
              <a:rPr b="1" i="0" lang="en-US" sz="4400" u="none">
                <a:solidFill>
                  <a:schemeClr val="lt1"/>
                </a:solidFill>
                <a:latin typeface="Times New Roman"/>
                <a:ea typeface="Times New Roman"/>
                <a:cs typeface="Times New Roman"/>
                <a:sym typeface="Times New Roman"/>
              </a:rPr>
              <a:t>esults</a:t>
            </a:r>
            <a:endParaRPr>
              <a:latin typeface="Times New Roman"/>
              <a:ea typeface="Times New Roman"/>
              <a:cs typeface="Times New Roman"/>
              <a:sym typeface="Times New Roman"/>
            </a:endParaRPr>
          </a:p>
        </p:txBody>
      </p:sp>
      <p:sp>
        <p:nvSpPr>
          <p:cNvPr id="92" name="Google Shape;92;p1"/>
          <p:cNvSpPr/>
          <p:nvPr/>
        </p:nvSpPr>
        <p:spPr>
          <a:xfrm>
            <a:off x="24698200" y="25346712"/>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rgbClr val="FAFD00"/>
              </a:buClr>
              <a:buSzPts val="4400"/>
              <a:buFont typeface="Verdana"/>
              <a:buNone/>
            </a:pPr>
            <a:r>
              <a:rPr b="1" i="0" lang="en-US" sz="4400" u="none">
                <a:solidFill>
                  <a:srgbClr val="FAFD00"/>
                </a:solidFill>
                <a:latin typeface="Times New Roman"/>
                <a:ea typeface="Times New Roman"/>
                <a:cs typeface="Times New Roman"/>
                <a:sym typeface="Times New Roman"/>
              </a:rPr>
              <a:t>	 </a:t>
            </a:r>
            <a:r>
              <a:rPr b="1" i="0" lang="en-US" sz="4400" u="none">
                <a:solidFill>
                  <a:schemeClr val="lt1"/>
                </a:solidFill>
                <a:latin typeface="Times New Roman"/>
                <a:ea typeface="Times New Roman"/>
                <a:cs typeface="Times New Roman"/>
                <a:sym typeface="Times New Roman"/>
              </a:rPr>
              <a:t>Conclusions</a:t>
            </a:r>
            <a:endParaRPr sz="4400">
              <a:latin typeface="Times New Roman"/>
              <a:ea typeface="Times New Roman"/>
              <a:cs typeface="Times New Roman"/>
              <a:sym typeface="Times New Roman"/>
            </a:endParaRPr>
          </a:p>
        </p:txBody>
      </p:sp>
      <p:sp>
        <p:nvSpPr>
          <p:cNvPr id="93" name="Google Shape;93;p1"/>
          <p:cNvSpPr/>
          <p:nvPr/>
        </p:nvSpPr>
        <p:spPr>
          <a:xfrm>
            <a:off x="457200" y="25976262"/>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chemeClr val="lt1"/>
              </a:buClr>
              <a:buSzPts val="4400"/>
              <a:buFont typeface="Verdana"/>
              <a:buNone/>
            </a:pPr>
            <a:r>
              <a:rPr b="1" lang="en-US" sz="4400">
                <a:solidFill>
                  <a:schemeClr val="lt1"/>
                </a:solidFill>
                <a:latin typeface="Times New Roman"/>
                <a:ea typeface="Times New Roman"/>
                <a:cs typeface="Times New Roman"/>
                <a:sym typeface="Times New Roman"/>
              </a:rPr>
              <a:t>   Approach</a:t>
            </a:r>
            <a:endParaRPr>
              <a:latin typeface="Times New Roman"/>
              <a:ea typeface="Times New Roman"/>
              <a:cs typeface="Times New Roman"/>
              <a:sym typeface="Times New Roman"/>
            </a:endParaRPr>
          </a:p>
        </p:txBody>
      </p:sp>
      <p:sp>
        <p:nvSpPr>
          <p:cNvPr id="94" name="Google Shape;94;p1"/>
          <p:cNvSpPr/>
          <p:nvPr/>
        </p:nvSpPr>
        <p:spPr>
          <a:xfrm>
            <a:off x="12655550" y="6858000"/>
            <a:ext cx="10969625"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chemeClr val="lt1"/>
              </a:buClr>
              <a:buSzPts val="4400"/>
              <a:buFont typeface="Helvetica Neue"/>
              <a:buNone/>
            </a:pPr>
            <a:r>
              <a:rPr b="1" lang="en-US" sz="4400">
                <a:solidFill>
                  <a:schemeClr val="lt1"/>
                </a:solidFill>
                <a:latin typeface="Times New Roman"/>
                <a:ea typeface="Times New Roman"/>
                <a:cs typeface="Times New Roman"/>
                <a:sym typeface="Times New Roman"/>
              </a:rPr>
              <a:t>   Environment Setup</a:t>
            </a:r>
            <a:endParaRPr>
              <a:latin typeface="Times New Roman"/>
              <a:ea typeface="Times New Roman"/>
              <a:cs typeface="Times New Roman"/>
              <a:sym typeface="Times New Roman"/>
            </a:endParaRPr>
          </a:p>
        </p:txBody>
      </p:sp>
      <p:sp>
        <p:nvSpPr>
          <p:cNvPr id="95" name="Google Shape;95;p1"/>
          <p:cNvSpPr/>
          <p:nvPr/>
        </p:nvSpPr>
        <p:spPr>
          <a:xfrm>
            <a:off x="12573000" y="19507200"/>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rgbClr val="FAFD00"/>
              </a:buClr>
              <a:buSzPts val="4400"/>
              <a:buFont typeface="Verdana"/>
              <a:buNone/>
            </a:pPr>
            <a:r>
              <a:rPr b="1" i="0" lang="en-US" sz="4400" u="none">
                <a:solidFill>
                  <a:srgbClr val="FAFD00"/>
                </a:solidFill>
                <a:latin typeface="Times New Roman"/>
                <a:ea typeface="Times New Roman"/>
                <a:cs typeface="Times New Roman"/>
                <a:sym typeface="Times New Roman"/>
              </a:rPr>
              <a:t>	</a:t>
            </a:r>
            <a:r>
              <a:rPr b="1" i="0" lang="en-US" sz="4400" u="none">
                <a:solidFill>
                  <a:schemeClr val="lt1"/>
                </a:solidFill>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96" name="Google Shape;96;p1"/>
          <p:cNvSpPr/>
          <p:nvPr/>
        </p:nvSpPr>
        <p:spPr>
          <a:xfrm>
            <a:off x="455612" y="12954000"/>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chemeClr val="lt1"/>
              </a:buClr>
              <a:buSzPts val="4400"/>
              <a:buFont typeface="Verdana"/>
              <a:buNone/>
            </a:pPr>
            <a:r>
              <a:rPr b="1" i="0" lang="en-US" sz="4400" u="none">
                <a:solidFill>
                  <a:schemeClr val="lt1"/>
                </a:solidFill>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97" name="Google Shape;97;p1"/>
          <p:cNvSpPr txBox="1"/>
          <p:nvPr/>
        </p:nvSpPr>
        <p:spPr>
          <a:xfrm>
            <a:off x="455612" y="21183600"/>
            <a:ext cx="10969625" cy="5181600"/>
          </a:xfrm>
          <a:prstGeom prst="rect">
            <a:avLst/>
          </a:prstGeom>
          <a:noFill/>
          <a:ln>
            <a:noFill/>
          </a:ln>
        </p:spPr>
        <p:txBody>
          <a:bodyPr anchorCtr="0" anchor="t" bIns="45700" lIns="182875" spcFirstLastPara="1" rIns="182875" wrap="square" tIns="45700">
            <a:noAutofit/>
          </a:bodyPr>
          <a:lstStyle/>
          <a:p>
            <a:pPr indent="0" lvl="0" marL="0" marR="0" rtl="0" algn="l">
              <a:lnSpc>
                <a:spcPct val="100000"/>
              </a:lnSpc>
              <a:spcBef>
                <a:spcPts val="0"/>
              </a:spcBef>
              <a:spcAft>
                <a:spcPts val="0"/>
              </a:spcAft>
              <a:buClr>
                <a:srgbClr val="000066"/>
              </a:buClr>
              <a:buSzPts val="2800"/>
              <a:buFont typeface="Arial"/>
              <a:buNone/>
            </a:pPr>
            <a:br>
              <a:rPr b="0" i="0" lang="en-US" sz="2800" u="none">
                <a:solidFill>
                  <a:srgbClr val="000066"/>
                </a:solidFill>
                <a:latin typeface="Arial"/>
                <a:ea typeface="Arial"/>
                <a:cs typeface="Arial"/>
                <a:sym typeface="Arial"/>
              </a:rPr>
            </a:br>
            <a:endParaRPr/>
          </a:p>
        </p:txBody>
      </p:sp>
      <p:sp>
        <p:nvSpPr>
          <p:cNvPr id="98" name="Google Shape;98;p1"/>
          <p:cNvSpPr txBox="1"/>
          <p:nvPr/>
        </p:nvSpPr>
        <p:spPr>
          <a:xfrm>
            <a:off x="24765000" y="20558625"/>
            <a:ext cx="10969500" cy="4467300"/>
          </a:xfrm>
          <a:prstGeom prst="rect">
            <a:avLst/>
          </a:prstGeom>
          <a:noFill/>
          <a:ln>
            <a:noFill/>
          </a:ln>
        </p:spPr>
        <p:txBody>
          <a:bodyPr anchorCtr="0" anchor="t" bIns="45700" lIns="228600"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rPr lang="en-US" sz="2800">
                <a:solidFill>
                  <a:schemeClr val="dk1"/>
                </a:solidFill>
                <a:latin typeface="Times New Roman"/>
                <a:ea typeface="Times New Roman"/>
                <a:cs typeface="Times New Roman"/>
                <a:sym typeface="Times New Roman"/>
              </a:rPr>
              <a:t>Currently, for this project, we used the Proximal Policy Optimization and concluded it was the best approach and had the best results. For the foreseen future we want to try different methods that can result in a better product. We also want to try and further develop the existing drone model and we can do this by teaching it new things. Currently, we showed it how to approach a target and stabilize its flight on the way there with gravity being one of the forces acting on it. For our future developments, we want to teach it how to properly fly with another force acting on it being wind. We also want to add different scenarios into play such as collision avoidance, multi-agent synchronization,  multiple goal cases, etc… </a:t>
            </a:r>
            <a:endParaRPr sz="2800">
              <a:latin typeface="Times New Roman"/>
              <a:ea typeface="Times New Roman"/>
              <a:cs typeface="Times New Roman"/>
              <a:sym typeface="Times New Roman"/>
            </a:endParaRPr>
          </a:p>
        </p:txBody>
      </p:sp>
      <p:sp>
        <p:nvSpPr>
          <p:cNvPr id="99" name="Google Shape;99;p1"/>
          <p:cNvSpPr/>
          <p:nvPr/>
        </p:nvSpPr>
        <p:spPr>
          <a:xfrm>
            <a:off x="614463" y="6858000"/>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chemeClr val="lt1"/>
              </a:buClr>
              <a:buSzPts val="4400"/>
              <a:buFont typeface="Helvetica Neue"/>
              <a:buNone/>
            </a:pPr>
            <a:r>
              <a:rPr b="1" i="0" lang="en-US" sz="4400" u="none">
                <a:solidFill>
                  <a:schemeClr val="lt1"/>
                </a:solidFill>
                <a:latin typeface="Times New Roman"/>
                <a:ea typeface="Times New Roman"/>
                <a:cs typeface="Times New Roman"/>
                <a:sym typeface="Times New Roman"/>
              </a:rPr>
              <a:t>	Abstract</a:t>
            </a:r>
            <a:endParaRPr>
              <a:latin typeface="Times New Roman"/>
              <a:ea typeface="Times New Roman"/>
              <a:cs typeface="Times New Roman"/>
              <a:sym typeface="Times New Roman"/>
            </a:endParaRPr>
          </a:p>
        </p:txBody>
      </p:sp>
      <p:sp>
        <p:nvSpPr>
          <p:cNvPr id="100" name="Google Shape;100;p1"/>
          <p:cNvSpPr txBox="1"/>
          <p:nvPr/>
        </p:nvSpPr>
        <p:spPr>
          <a:xfrm>
            <a:off x="457200" y="8991600"/>
            <a:ext cx="10969625" cy="1004887"/>
          </a:xfrm>
          <a:prstGeom prst="rect">
            <a:avLst/>
          </a:prstGeom>
          <a:noFill/>
          <a:ln>
            <a:noFill/>
          </a:ln>
        </p:spPr>
        <p:txBody>
          <a:bodyPr anchorCtr="0" anchor="t" bIns="45700" lIns="182875" spcFirstLastPara="1" rIns="18287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rgbClr val="00006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rgbClr val="000062"/>
              </a:solidFill>
              <a:latin typeface="Arial"/>
              <a:ea typeface="Arial"/>
              <a:cs typeface="Arial"/>
              <a:sym typeface="Arial"/>
            </a:endParaRPr>
          </a:p>
        </p:txBody>
      </p:sp>
      <p:grpSp>
        <p:nvGrpSpPr>
          <p:cNvPr id="101" name="Google Shape;101;p1"/>
          <p:cNvGrpSpPr/>
          <p:nvPr/>
        </p:nvGrpSpPr>
        <p:grpSpPr>
          <a:xfrm>
            <a:off x="-838200" y="0"/>
            <a:ext cx="37642800" cy="32918400"/>
            <a:chOff x="-528" y="0"/>
            <a:chExt cx="23712" cy="20736"/>
          </a:xfrm>
        </p:grpSpPr>
        <p:cxnSp>
          <p:nvCxnSpPr>
            <p:cNvPr id="102" name="Google Shape;102;p1"/>
            <p:cNvCxnSpPr/>
            <p:nvPr/>
          </p:nvCxnSpPr>
          <p:spPr>
            <a:xfrm>
              <a:off x="287" y="0"/>
              <a:ext cx="0" cy="20736"/>
            </a:xfrm>
            <a:prstGeom prst="straightConnector1">
              <a:avLst/>
            </a:prstGeom>
            <a:noFill/>
            <a:ln cap="flat" cmpd="sng" w="12700">
              <a:solidFill>
                <a:srgbClr val="FF0000"/>
              </a:solidFill>
              <a:prstDash val="solid"/>
              <a:miter lim="800000"/>
              <a:headEnd len="med" w="med" type="none"/>
              <a:tailEnd len="med" w="med" type="none"/>
            </a:ln>
          </p:spPr>
        </p:cxnSp>
        <p:cxnSp>
          <p:nvCxnSpPr>
            <p:cNvPr id="103" name="Google Shape;103;p1"/>
            <p:cNvCxnSpPr/>
            <p:nvPr/>
          </p:nvCxnSpPr>
          <p:spPr>
            <a:xfrm>
              <a:off x="7341" y="0"/>
              <a:ext cx="0" cy="20736"/>
            </a:xfrm>
            <a:prstGeom prst="straightConnector1">
              <a:avLst/>
            </a:prstGeom>
            <a:noFill/>
            <a:ln cap="flat" cmpd="sng" w="12700">
              <a:solidFill>
                <a:srgbClr val="339966"/>
              </a:solidFill>
              <a:prstDash val="solid"/>
              <a:miter lim="800000"/>
              <a:headEnd len="med" w="med" type="none"/>
              <a:tailEnd len="med" w="med" type="none"/>
            </a:ln>
          </p:spPr>
        </p:cxnSp>
        <p:cxnSp>
          <p:nvCxnSpPr>
            <p:cNvPr id="104" name="Google Shape;104;p1"/>
            <p:cNvCxnSpPr/>
            <p:nvPr/>
          </p:nvCxnSpPr>
          <p:spPr>
            <a:xfrm>
              <a:off x="7629" y="0"/>
              <a:ext cx="0" cy="20736"/>
            </a:xfrm>
            <a:prstGeom prst="straightConnector1">
              <a:avLst/>
            </a:prstGeom>
            <a:noFill/>
            <a:ln cap="flat" cmpd="sng" w="12700">
              <a:solidFill>
                <a:srgbClr val="FF0000"/>
              </a:solidFill>
              <a:prstDash val="solid"/>
              <a:miter lim="800000"/>
              <a:headEnd len="med" w="med" type="none"/>
              <a:tailEnd len="med" w="med" type="none"/>
            </a:ln>
          </p:spPr>
        </p:cxnSp>
        <p:cxnSp>
          <p:nvCxnSpPr>
            <p:cNvPr id="105" name="Google Shape;105;p1"/>
            <p:cNvCxnSpPr/>
            <p:nvPr/>
          </p:nvCxnSpPr>
          <p:spPr>
            <a:xfrm>
              <a:off x="15259" y="0"/>
              <a:ext cx="0" cy="20736"/>
            </a:xfrm>
            <a:prstGeom prst="straightConnector1">
              <a:avLst/>
            </a:prstGeom>
            <a:noFill/>
            <a:ln cap="flat" cmpd="sng" w="12700">
              <a:solidFill>
                <a:srgbClr val="FF0000"/>
              </a:solidFill>
              <a:prstDash val="solid"/>
              <a:miter lim="800000"/>
              <a:headEnd len="med" w="med" type="none"/>
              <a:tailEnd len="med" w="med" type="none"/>
            </a:ln>
          </p:spPr>
        </p:cxnSp>
        <p:cxnSp>
          <p:nvCxnSpPr>
            <p:cNvPr id="106" name="Google Shape;106;p1"/>
            <p:cNvCxnSpPr/>
            <p:nvPr/>
          </p:nvCxnSpPr>
          <p:spPr>
            <a:xfrm>
              <a:off x="22752" y="0"/>
              <a:ext cx="0" cy="20736"/>
            </a:xfrm>
            <a:prstGeom prst="straightConnector1">
              <a:avLst/>
            </a:prstGeom>
            <a:noFill/>
            <a:ln cap="flat" cmpd="sng" w="12700">
              <a:solidFill>
                <a:srgbClr val="FF0000"/>
              </a:solidFill>
              <a:prstDash val="solid"/>
              <a:miter lim="800000"/>
              <a:headEnd len="med" w="med" type="none"/>
              <a:tailEnd len="med" w="med" type="none"/>
            </a:ln>
          </p:spPr>
        </p:cxnSp>
        <p:cxnSp>
          <p:nvCxnSpPr>
            <p:cNvPr id="107" name="Google Shape;107;p1"/>
            <p:cNvCxnSpPr/>
            <p:nvPr/>
          </p:nvCxnSpPr>
          <p:spPr>
            <a:xfrm>
              <a:off x="7917" y="0"/>
              <a:ext cx="0" cy="20736"/>
            </a:xfrm>
            <a:prstGeom prst="straightConnector1">
              <a:avLst/>
            </a:prstGeom>
            <a:noFill/>
            <a:ln cap="flat" cmpd="sng" w="12700">
              <a:solidFill>
                <a:srgbClr val="339966"/>
              </a:solidFill>
              <a:prstDash val="solid"/>
              <a:miter lim="800000"/>
              <a:headEnd len="med" w="med" type="none"/>
              <a:tailEnd len="med" w="med" type="none"/>
            </a:ln>
          </p:spPr>
        </p:cxnSp>
        <p:cxnSp>
          <p:nvCxnSpPr>
            <p:cNvPr id="108" name="Google Shape;108;p1"/>
            <p:cNvCxnSpPr/>
            <p:nvPr/>
          </p:nvCxnSpPr>
          <p:spPr>
            <a:xfrm>
              <a:off x="14971" y="0"/>
              <a:ext cx="0" cy="20736"/>
            </a:xfrm>
            <a:prstGeom prst="straightConnector1">
              <a:avLst/>
            </a:prstGeom>
            <a:noFill/>
            <a:ln cap="flat" cmpd="sng" w="12700">
              <a:solidFill>
                <a:srgbClr val="339966"/>
              </a:solidFill>
              <a:prstDash val="solid"/>
              <a:miter lim="800000"/>
              <a:headEnd len="med" w="med" type="none"/>
              <a:tailEnd len="med" w="med" type="none"/>
            </a:ln>
          </p:spPr>
        </p:cxnSp>
        <p:cxnSp>
          <p:nvCxnSpPr>
            <p:cNvPr id="109" name="Google Shape;109;p1"/>
            <p:cNvCxnSpPr/>
            <p:nvPr/>
          </p:nvCxnSpPr>
          <p:spPr>
            <a:xfrm>
              <a:off x="15547" y="0"/>
              <a:ext cx="0" cy="20736"/>
            </a:xfrm>
            <a:prstGeom prst="straightConnector1">
              <a:avLst/>
            </a:prstGeom>
            <a:noFill/>
            <a:ln cap="flat" cmpd="sng" w="12700">
              <a:solidFill>
                <a:srgbClr val="339966"/>
              </a:solidFill>
              <a:prstDash val="solid"/>
              <a:miter lim="800000"/>
              <a:headEnd len="med" w="med" type="none"/>
              <a:tailEnd len="med" w="med" type="none"/>
            </a:ln>
          </p:spPr>
        </p:cxnSp>
        <p:cxnSp>
          <p:nvCxnSpPr>
            <p:cNvPr id="110" name="Google Shape;110;p1"/>
            <p:cNvCxnSpPr/>
            <p:nvPr/>
          </p:nvCxnSpPr>
          <p:spPr>
            <a:xfrm>
              <a:off x="-528" y="4224"/>
              <a:ext cx="23568" cy="0"/>
            </a:xfrm>
            <a:prstGeom prst="straightConnector1">
              <a:avLst/>
            </a:prstGeom>
            <a:noFill/>
            <a:ln cap="flat" cmpd="sng" w="9525">
              <a:solidFill>
                <a:srgbClr val="33CCCC"/>
              </a:solidFill>
              <a:prstDash val="solid"/>
              <a:miter lim="800000"/>
              <a:headEnd len="med" w="med" type="none"/>
              <a:tailEnd len="med" w="med" type="none"/>
            </a:ln>
          </p:spPr>
        </p:cxnSp>
        <p:cxnSp>
          <p:nvCxnSpPr>
            <p:cNvPr id="111" name="Google Shape;111;p1"/>
            <p:cNvCxnSpPr/>
            <p:nvPr/>
          </p:nvCxnSpPr>
          <p:spPr>
            <a:xfrm>
              <a:off x="-384" y="20496"/>
              <a:ext cx="23568" cy="0"/>
            </a:xfrm>
            <a:prstGeom prst="straightConnector1">
              <a:avLst/>
            </a:prstGeom>
            <a:noFill/>
            <a:ln cap="flat" cmpd="sng" w="9525">
              <a:solidFill>
                <a:srgbClr val="33CCCC"/>
              </a:solidFill>
              <a:prstDash val="solid"/>
              <a:miter lim="800000"/>
              <a:headEnd len="med" w="med" type="none"/>
              <a:tailEnd len="med" w="med" type="none"/>
            </a:ln>
          </p:spPr>
        </p:cxnSp>
      </p:grpSp>
      <p:sp>
        <p:nvSpPr>
          <p:cNvPr id="112" name="Google Shape;112;p1"/>
          <p:cNvSpPr txBox="1"/>
          <p:nvPr/>
        </p:nvSpPr>
        <p:spPr>
          <a:xfrm>
            <a:off x="755900" y="8077200"/>
            <a:ext cx="10512300" cy="3156600"/>
          </a:xfrm>
          <a:prstGeom prst="rect">
            <a:avLst/>
          </a:prstGeom>
          <a:noFill/>
          <a:ln>
            <a:noFill/>
          </a:ln>
        </p:spPr>
        <p:txBody>
          <a:bodyPr anchorCtr="0" anchor="t" bIns="45700" lIns="182875" spcFirstLastPara="1" rIns="182875" wrap="square" tIns="45700">
            <a:noAutofit/>
          </a:bodyPr>
          <a:lstStyle/>
          <a:p>
            <a:pPr indent="0" lvl="0" marL="0" rtl="0" algn="just">
              <a:lnSpc>
                <a:spcPct val="115000"/>
              </a:lnSpc>
              <a:spcBef>
                <a:spcPts val="0"/>
              </a:spcBef>
              <a:spcAft>
                <a:spcPts val="0"/>
              </a:spcAft>
              <a:buNone/>
            </a:pPr>
            <a:r>
              <a:rPr lang="en-US" sz="3400">
                <a:solidFill>
                  <a:schemeClr val="dk1"/>
                </a:solidFill>
                <a:latin typeface="Times New Roman"/>
                <a:ea typeface="Times New Roman"/>
                <a:cs typeface="Times New Roman"/>
                <a:sym typeface="Times New Roman"/>
              </a:rPr>
              <a:t>This project aims to control a quadrotor drone for stabilization and navigation by using reinforcement learning. This will be developed entirely in simulation, however in the final presentation an outline of how this can be applied to a physical system will be included. </a:t>
            </a:r>
            <a:endParaRPr sz="3400">
              <a:latin typeface="Times New Roman"/>
              <a:ea typeface="Times New Roman"/>
              <a:cs typeface="Times New Roman"/>
              <a:sym typeface="Times New Roman"/>
            </a:endParaRPr>
          </a:p>
        </p:txBody>
      </p:sp>
      <p:sp>
        <p:nvSpPr>
          <p:cNvPr id="113" name="Google Shape;113;p1"/>
          <p:cNvSpPr txBox="1"/>
          <p:nvPr/>
        </p:nvSpPr>
        <p:spPr>
          <a:xfrm>
            <a:off x="458787" y="27392312"/>
            <a:ext cx="11125200" cy="5333400"/>
          </a:xfrm>
          <a:prstGeom prst="rect">
            <a:avLst/>
          </a:prstGeom>
          <a:noFill/>
          <a:ln>
            <a:noFill/>
          </a:ln>
        </p:spPr>
        <p:txBody>
          <a:bodyPr anchorCtr="0" anchor="t" bIns="45700" lIns="182875" spcFirstLastPara="1" rIns="182875" wrap="square" tIns="45700">
            <a:spAutoFit/>
          </a:bodyPr>
          <a:lstStyle/>
          <a:p>
            <a:pPr indent="0" lvl="0" marL="0" rtl="0" algn="just">
              <a:lnSpc>
                <a:spcPct val="115000"/>
              </a:lnSpc>
              <a:spcBef>
                <a:spcPts val="170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Our approach to solving the task of controlling the quadrotor drone's stabilization and navigation is mainly through using reinforcement learning in a custom simulation training environment using Unity. We are concerned with testing several default reinforcement learning methods, including proximal policy optimization (PPO), soft actor-critic (SAC), Deep Q-learning (DQL), as well as implementation of a neural network to help approximate our reward. All of these will be tested and compared for efficiency in our simulation training environment</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Arial"/>
              <a:buNone/>
            </a:pPr>
            <a:r>
              <a:t/>
            </a:r>
            <a:endParaRPr sz="3000">
              <a:solidFill>
                <a:schemeClr val="dk1"/>
              </a:solidFill>
              <a:latin typeface="Times New Roman"/>
              <a:ea typeface="Times New Roman"/>
              <a:cs typeface="Times New Roman"/>
              <a:sym typeface="Times New Roman"/>
            </a:endParaRPr>
          </a:p>
        </p:txBody>
      </p:sp>
      <p:sp>
        <p:nvSpPr>
          <p:cNvPr id="114" name="Google Shape;114;p1"/>
          <p:cNvSpPr txBox="1"/>
          <p:nvPr/>
        </p:nvSpPr>
        <p:spPr>
          <a:xfrm>
            <a:off x="457200" y="14390667"/>
            <a:ext cx="11125200" cy="11364900"/>
          </a:xfrm>
          <a:prstGeom prst="rect">
            <a:avLst/>
          </a:prstGeom>
          <a:noFill/>
          <a:ln>
            <a:noFill/>
          </a:ln>
        </p:spPr>
        <p:txBody>
          <a:bodyPr anchorCtr="0" anchor="t" bIns="45700" lIns="182875" spcFirstLastPara="1" rIns="182875" wrap="square" tIns="45700">
            <a:noAutofit/>
          </a:bodyPr>
          <a:lstStyle/>
          <a:p>
            <a:pPr indent="-419100" lvl="0" marL="457200" rtl="0" algn="just">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Artificial Intelligence has been on an accelerated rise in the industry, with automation being a big focus such as self-driving vehicles using computer vision and detection to reach its goal.</a:t>
            </a:r>
            <a:endParaRPr sz="3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rtl="0" algn="just">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Reinforcement Learning is a key component in training the agent by rewarding or punishing it through defined metrics for it to hit. Allowing the agent to increase its success/ accuracy rate through trial and error.</a:t>
            </a:r>
            <a:endParaRPr sz="3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rtl="0" algn="just">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Unity game development platform was selected because of its available content for implementing custom reinforcement learning algorithms using the ML-Agents package. </a:t>
            </a:r>
            <a:endParaRPr sz="3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rtl="0" algn="just">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Robotics is an application-heavy field that is quickly incorporating reinforcement learning to automate robotic tasks across many industries.</a:t>
            </a:r>
            <a:endParaRPr sz="3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rtl="0" algn="just">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We decided to focus on simulating a quadrotor drone as our learning agent with the goal of training it to self stabilize and navigate its way to a random target.</a:t>
            </a:r>
            <a:endParaRPr sz="3000">
              <a:solidFill>
                <a:schemeClr val="dk1"/>
              </a:solidFill>
              <a:latin typeface="Times New Roman"/>
              <a:ea typeface="Times New Roman"/>
              <a:cs typeface="Times New Roman"/>
              <a:sym typeface="Times New Roman"/>
            </a:endParaRPr>
          </a:p>
        </p:txBody>
      </p:sp>
      <p:sp>
        <p:nvSpPr>
          <p:cNvPr id="115" name="Google Shape;115;p1"/>
          <p:cNvSpPr txBox="1"/>
          <p:nvPr/>
        </p:nvSpPr>
        <p:spPr>
          <a:xfrm>
            <a:off x="12611100" y="8174037"/>
            <a:ext cx="11125200" cy="1960562"/>
          </a:xfrm>
          <a:prstGeom prst="rect">
            <a:avLst/>
          </a:prstGeom>
          <a:noFill/>
          <a:ln>
            <a:noFill/>
          </a:ln>
        </p:spPr>
        <p:txBody>
          <a:bodyPr anchorCtr="0" anchor="t" bIns="45700" lIns="182875" spcFirstLastPara="1" rIns="182875" wrap="square" tIns="45700">
            <a:noAutofit/>
          </a:bodyPr>
          <a:lstStyle/>
          <a:p>
            <a:pPr indent="0" lvl="0" marL="0" rtl="0" algn="just">
              <a:lnSpc>
                <a:spcPct val="115000"/>
              </a:lnSpc>
              <a:spcBef>
                <a:spcPts val="170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The first task is setting up our virtual training environment, including tools and objects necessary to assist the training. Initially, we create a ground plane in our scene with the starting coordinates [0,0,0]. Next, we add the target cube named “Target’ to our scene. These two fundamentals will serve as the vista for the training: Target being the desired result for control and stabilization of the quadrotor drone and the scene being the playground for the drone to train. Shown below is a “Walker” example of the ML-agent training environment package, which we will be using to set-up our own custom training scenario for the quadrotor drone. </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Arial"/>
              <a:buNone/>
            </a:pPr>
            <a:r>
              <a:t/>
            </a:r>
            <a:endParaRPr sz="3000">
              <a:solidFill>
                <a:schemeClr val="dk1"/>
              </a:solidFill>
              <a:latin typeface="Times New Roman"/>
              <a:ea typeface="Times New Roman"/>
              <a:cs typeface="Times New Roman"/>
              <a:sym typeface="Times New Roman"/>
            </a:endParaRPr>
          </a:p>
        </p:txBody>
      </p:sp>
      <p:sp>
        <p:nvSpPr>
          <p:cNvPr id="116" name="Google Shape;116;p1"/>
          <p:cNvSpPr txBox="1"/>
          <p:nvPr/>
        </p:nvSpPr>
        <p:spPr>
          <a:xfrm>
            <a:off x="12573000" y="21031200"/>
            <a:ext cx="11201400" cy="6770687"/>
          </a:xfrm>
          <a:prstGeom prst="rect">
            <a:avLst/>
          </a:prstGeom>
          <a:noFill/>
          <a:ln>
            <a:noFill/>
          </a:ln>
        </p:spPr>
        <p:txBody>
          <a:bodyPr anchorCtr="0" anchor="t" bIns="45700" lIns="182875" spcFirstLastPara="1" rIns="182875" wrap="square" tIns="45700">
            <a:noAutofit/>
          </a:bodyPr>
          <a:lstStyle/>
          <a:p>
            <a:pPr indent="0" lvl="0" marL="0" marR="0" rtl="0" algn="just">
              <a:lnSpc>
                <a:spcPct val="100000"/>
              </a:lnSpc>
              <a:spcBef>
                <a:spcPts val="1400"/>
              </a:spcBef>
              <a:spcAft>
                <a:spcPts val="0"/>
              </a:spcAft>
              <a:buClr>
                <a:schemeClr val="dk1"/>
              </a:buClr>
              <a:buSzPts val="2800"/>
              <a:buFont typeface="Arial"/>
              <a:buNone/>
            </a:pPr>
            <a:r>
              <a:t/>
            </a:r>
            <a:endParaRPr/>
          </a:p>
        </p:txBody>
      </p:sp>
      <p:sp>
        <p:nvSpPr>
          <p:cNvPr id="117" name="Google Shape;117;p1"/>
          <p:cNvSpPr txBox="1"/>
          <p:nvPr/>
        </p:nvSpPr>
        <p:spPr>
          <a:xfrm>
            <a:off x="24920575" y="26478950"/>
            <a:ext cx="10824900" cy="3709500"/>
          </a:xfrm>
          <a:prstGeom prst="rect">
            <a:avLst/>
          </a:prstGeom>
          <a:noFill/>
          <a:ln>
            <a:noFill/>
          </a:ln>
        </p:spPr>
        <p:txBody>
          <a:bodyPr anchorCtr="0" anchor="t" bIns="45700" lIns="182875" spcFirstLastPara="1" rIns="182875" wrap="square" tIns="45700">
            <a:noAutofit/>
          </a:bodyPr>
          <a:lstStyle/>
          <a:p>
            <a:pPr indent="-190500" lvl="0" marL="0" marR="0" rtl="0" algn="just">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Using Unity and ML-agents, train a drone in a simulation to reach a certain destination.</a:t>
            </a:r>
            <a:endParaRPr sz="3000">
              <a:solidFill>
                <a:schemeClr val="dk1"/>
              </a:solidFill>
              <a:latin typeface="Times New Roman"/>
              <a:ea typeface="Times New Roman"/>
              <a:cs typeface="Times New Roman"/>
              <a:sym typeface="Times New Roman"/>
            </a:endParaRPr>
          </a:p>
          <a:p>
            <a:pPr indent="-190500" lvl="0" marL="0" marR="0" rtl="0" algn="just">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Utilization of Reinforcement Learning to train the drone.</a:t>
            </a:r>
            <a:endParaRPr sz="3000">
              <a:solidFill>
                <a:schemeClr val="dk1"/>
              </a:solidFill>
              <a:latin typeface="Times New Roman"/>
              <a:ea typeface="Times New Roman"/>
              <a:cs typeface="Times New Roman"/>
              <a:sym typeface="Times New Roman"/>
            </a:endParaRPr>
          </a:p>
          <a:p>
            <a:pPr indent="-190500" lvl="0" marL="0" marR="0" rtl="0" algn="just">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PPO algorithm in the ML-Agents package was found to be the best algorithm to use.</a:t>
            </a:r>
            <a:endParaRPr sz="3000">
              <a:solidFill>
                <a:schemeClr val="dk1"/>
              </a:solidFill>
              <a:latin typeface="Times New Roman"/>
              <a:ea typeface="Times New Roman"/>
              <a:cs typeface="Times New Roman"/>
              <a:sym typeface="Times New Roman"/>
            </a:endParaRPr>
          </a:p>
          <a:p>
            <a:pPr indent="-190500" lvl="0" marL="0" marR="0" rtl="0" algn="just">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Future Developments include wind stabilization, collision avoidance, synchronized flying, etc.</a:t>
            </a:r>
            <a:endParaRPr sz="3000">
              <a:solidFill>
                <a:schemeClr val="dk1"/>
              </a:solidFill>
              <a:latin typeface="Times New Roman"/>
              <a:ea typeface="Times New Roman"/>
              <a:cs typeface="Times New Roman"/>
              <a:sym typeface="Times New Roman"/>
            </a:endParaRPr>
          </a:p>
        </p:txBody>
      </p:sp>
      <p:sp>
        <p:nvSpPr>
          <p:cNvPr id="118" name="Google Shape;118;p1"/>
          <p:cNvSpPr txBox="1"/>
          <p:nvPr/>
        </p:nvSpPr>
        <p:spPr>
          <a:xfrm>
            <a:off x="18211800" y="11963400"/>
            <a:ext cx="5257800" cy="519112"/>
          </a:xfrm>
          <a:prstGeom prst="rect">
            <a:avLst/>
          </a:prstGeom>
          <a:noFill/>
          <a:ln>
            <a:noFill/>
          </a:ln>
        </p:spPr>
        <p:txBody>
          <a:bodyPr anchorCtr="0" anchor="t" bIns="45700" lIns="182875" spcFirstLastPara="1" rIns="18287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
          <p:cNvSpPr/>
          <p:nvPr/>
        </p:nvSpPr>
        <p:spPr>
          <a:xfrm>
            <a:off x="24698200" y="19459800"/>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rgbClr val="FAFD00"/>
              </a:buClr>
              <a:buSzPts val="4400"/>
              <a:buFont typeface="Verdana"/>
              <a:buNone/>
            </a:pPr>
            <a:r>
              <a:rPr b="1" i="0" lang="en-US" sz="4400" u="none">
                <a:solidFill>
                  <a:srgbClr val="FAFD00"/>
                </a:solidFill>
                <a:latin typeface="Times New Roman"/>
                <a:ea typeface="Times New Roman"/>
                <a:cs typeface="Times New Roman"/>
                <a:sym typeface="Times New Roman"/>
              </a:rPr>
              <a:t>	</a:t>
            </a:r>
            <a:r>
              <a:rPr b="1" lang="en-US" sz="4400">
                <a:solidFill>
                  <a:schemeClr val="lt1"/>
                </a:solidFill>
                <a:latin typeface="Times New Roman"/>
                <a:ea typeface="Times New Roman"/>
                <a:cs typeface="Times New Roman"/>
                <a:sym typeface="Times New Roman"/>
              </a:rPr>
              <a:t>Future Developments</a:t>
            </a:r>
            <a:endParaRPr sz="4400">
              <a:latin typeface="Times New Roman"/>
              <a:ea typeface="Times New Roman"/>
              <a:cs typeface="Times New Roman"/>
              <a:sym typeface="Times New Roman"/>
            </a:endParaRPr>
          </a:p>
        </p:txBody>
      </p:sp>
      <p:sp>
        <p:nvSpPr>
          <p:cNvPr id="120" name="Google Shape;120;p1"/>
          <p:cNvSpPr/>
          <p:nvPr/>
        </p:nvSpPr>
        <p:spPr>
          <a:xfrm>
            <a:off x="24768238" y="30044550"/>
            <a:ext cx="10969500" cy="914400"/>
          </a:xfrm>
          <a:prstGeom prst="roundRect">
            <a:avLst>
              <a:gd fmla="val 10800" name="adj"/>
            </a:avLst>
          </a:prstGeom>
          <a:solidFill>
            <a:srgbClr val="000062"/>
          </a:solidFill>
          <a:ln>
            <a:noFill/>
          </a:ln>
          <a:effectLst>
            <a:outerShdw blurRad="63500" dir="2700000" dist="251447">
              <a:srgbClr val="787878"/>
            </a:outerShdw>
          </a:effectLst>
        </p:spPr>
        <p:txBody>
          <a:bodyPr anchorCtr="0" anchor="ctr" bIns="21100" lIns="43725" spcFirstLastPara="1" rIns="43725" wrap="square" tIns="21100">
            <a:noAutofit/>
          </a:bodyPr>
          <a:lstStyle/>
          <a:p>
            <a:pPr indent="0" lvl="0" marL="0" marR="0" rtl="0" algn="l">
              <a:lnSpc>
                <a:spcPct val="100000"/>
              </a:lnSpc>
              <a:spcBef>
                <a:spcPts val="0"/>
              </a:spcBef>
              <a:spcAft>
                <a:spcPts val="0"/>
              </a:spcAft>
              <a:buClr>
                <a:srgbClr val="FAFD00"/>
              </a:buClr>
              <a:buSzPts val="4400"/>
              <a:buFont typeface="Verdana"/>
              <a:buNone/>
            </a:pPr>
            <a:r>
              <a:rPr b="1" i="0" lang="en-US" sz="4400" u="none">
                <a:solidFill>
                  <a:srgbClr val="FAFD00"/>
                </a:solidFill>
                <a:latin typeface="Times New Roman"/>
                <a:ea typeface="Times New Roman"/>
                <a:cs typeface="Times New Roman"/>
                <a:sym typeface="Times New Roman"/>
              </a:rPr>
              <a:t>	</a:t>
            </a:r>
            <a:r>
              <a:rPr b="1" lang="en-US" sz="4400">
                <a:solidFill>
                  <a:schemeClr val="lt1"/>
                </a:solidFill>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121" name="Google Shape;121;p1"/>
          <p:cNvSpPr txBox="1"/>
          <p:nvPr/>
        </p:nvSpPr>
        <p:spPr>
          <a:xfrm>
            <a:off x="24795300" y="16951300"/>
            <a:ext cx="10824900" cy="1562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lang="en-US" sz="3000">
                <a:latin typeface="Times New Roman"/>
                <a:ea typeface="Times New Roman"/>
                <a:cs typeface="Times New Roman"/>
                <a:sym typeface="Times New Roman"/>
              </a:rPr>
              <a:t>The simple training environment shown on the left includes a model (GameObject) of the quadcopter and a target destination visualized as a floating red cube. At the start of training, the hyperparameters are loaded from within the ML-agents Unity asset package under the PPO algorithm directory.</a:t>
            </a:r>
            <a:endParaRPr sz="3000">
              <a:latin typeface="Times New Roman"/>
              <a:ea typeface="Times New Roman"/>
              <a:cs typeface="Times New Roman"/>
              <a:sym typeface="Times New Roman"/>
            </a:endParaRPr>
          </a:p>
        </p:txBody>
      </p:sp>
      <p:sp>
        <p:nvSpPr>
          <p:cNvPr id="122" name="Google Shape;122;p1"/>
          <p:cNvSpPr txBox="1"/>
          <p:nvPr/>
        </p:nvSpPr>
        <p:spPr>
          <a:xfrm>
            <a:off x="25146000" y="8174025"/>
            <a:ext cx="10512300" cy="615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90099"/>
              </a:buClr>
              <a:buSzPts val="3200"/>
              <a:buFont typeface="Arial"/>
              <a:buNone/>
            </a:pPr>
            <a:r>
              <a:rPr b="1" lang="en-US" sz="3400">
                <a:solidFill>
                  <a:srgbClr val="990099"/>
                </a:solidFill>
                <a:latin typeface="Times New Roman"/>
                <a:ea typeface="Times New Roman"/>
                <a:cs typeface="Times New Roman"/>
                <a:sym typeface="Times New Roman"/>
              </a:rPr>
              <a:t>Unity Training Environment for Drone Stabilization </a:t>
            </a:r>
            <a:endParaRPr sz="1600">
              <a:latin typeface="Times New Roman"/>
              <a:ea typeface="Times New Roman"/>
              <a:cs typeface="Times New Roman"/>
              <a:sym typeface="Times New Roman"/>
            </a:endParaRPr>
          </a:p>
        </p:txBody>
      </p:sp>
      <p:sp>
        <p:nvSpPr>
          <p:cNvPr id="123" name="Google Shape;123;p1"/>
          <p:cNvSpPr txBox="1"/>
          <p:nvPr/>
        </p:nvSpPr>
        <p:spPr>
          <a:xfrm>
            <a:off x="24765000" y="31233600"/>
            <a:ext cx="11125200" cy="1178400"/>
          </a:xfrm>
          <a:prstGeom prst="rect">
            <a:avLst/>
          </a:prstGeom>
          <a:noFill/>
          <a:ln>
            <a:noFill/>
          </a:ln>
        </p:spPr>
        <p:txBody>
          <a:bodyPr anchorCtr="0" anchor="t" bIns="45700" lIns="182875" spcFirstLastPara="1" rIns="182875" wrap="square" tIns="45700">
            <a:noAutofit/>
          </a:bodyPr>
          <a:lstStyle/>
          <a:p>
            <a:pPr indent="-285750" lvl="0" marL="285750" rtl="0" algn="just">
              <a:lnSpc>
                <a:spcPct val="90000"/>
              </a:lnSpc>
              <a:spcBef>
                <a:spcPts val="0"/>
              </a:spcBef>
              <a:spcAft>
                <a:spcPts val="0"/>
              </a:spcAft>
              <a:buClr>
                <a:schemeClr val="dk1"/>
              </a:buClr>
              <a:buSzPts val="2800"/>
              <a:buFont typeface="Arial"/>
              <a:buNone/>
            </a:pPr>
            <a:r>
              <a:rPr b="1" lang="en-US" sz="1600">
                <a:solidFill>
                  <a:schemeClr val="dk1"/>
                </a:solidFill>
              </a:rPr>
              <a:t>https://github.com/Unity-Technologies/ml-agents</a:t>
            </a:r>
            <a:endParaRPr b="1" sz="1600">
              <a:solidFill>
                <a:schemeClr val="dk1"/>
              </a:solidFill>
            </a:endParaRPr>
          </a:p>
          <a:p>
            <a:pPr indent="-285750" lvl="0" marL="285750" rtl="0" algn="just">
              <a:lnSpc>
                <a:spcPct val="90000"/>
              </a:lnSpc>
              <a:spcBef>
                <a:spcPts val="0"/>
              </a:spcBef>
              <a:spcAft>
                <a:spcPts val="0"/>
              </a:spcAft>
              <a:buClr>
                <a:schemeClr val="dk1"/>
              </a:buClr>
              <a:buSzPts val="2800"/>
              <a:buFont typeface="Arial"/>
              <a:buNone/>
            </a:pPr>
            <a:r>
              <a:rPr b="1" lang="en-US" sz="1600">
                <a:solidFill>
                  <a:schemeClr val="dk1"/>
                </a:solidFill>
              </a:rPr>
              <a:t>https://github.com/Unity-Technologies/ml-agents/blob/main/docs/Learning-Environment-Examples.md</a:t>
            </a:r>
            <a:endParaRPr b="1" sz="1600">
              <a:solidFill>
                <a:schemeClr val="dk1"/>
              </a:solidFill>
            </a:endParaRPr>
          </a:p>
          <a:p>
            <a:pPr indent="-285750" lvl="0" marL="285750" rtl="0" algn="just">
              <a:lnSpc>
                <a:spcPct val="90000"/>
              </a:lnSpc>
              <a:spcBef>
                <a:spcPts val="0"/>
              </a:spcBef>
              <a:spcAft>
                <a:spcPts val="0"/>
              </a:spcAft>
              <a:buClr>
                <a:schemeClr val="dk1"/>
              </a:buClr>
              <a:buSzPts val="2800"/>
              <a:buFont typeface="Arial"/>
              <a:buNone/>
            </a:pPr>
            <a:r>
              <a:rPr b="1" lang="en-US" sz="1600">
                <a:solidFill>
                  <a:schemeClr val="dk1"/>
                </a:solidFill>
              </a:rPr>
              <a:t>https://github.com/Unity-Technologies/ml-agents/blob/main/docs/Learning-Environment-Create-New.md</a:t>
            </a:r>
            <a:endParaRPr b="1" sz="1600">
              <a:solidFill>
                <a:schemeClr val="dk1"/>
              </a:solidFill>
            </a:endParaRPr>
          </a:p>
          <a:p>
            <a:pPr indent="-285750" lvl="0" marL="285750" rtl="0" algn="just">
              <a:lnSpc>
                <a:spcPct val="90000"/>
              </a:lnSpc>
              <a:spcBef>
                <a:spcPts val="0"/>
              </a:spcBef>
              <a:spcAft>
                <a:spcPts val="0"/>
              </a:spcAft>
              <a:buClr>
                <a:schemeClr val="dk1"/>
              </a:buClr>
              <a:buSzPts val="2800"/>
              <a:buFont typeface="Arial"/>
              <a:buNone/>
            </a:pPr>
            <a:r>
              <a:rPr b="1" lang="en-US" sz="1600">
                <a:solidFill>
                  <a:schemeClr val="dk1"/>
                </a:solidFill>
              </a:rPr>
              <a:t>https://unitylist.com/p/1252/AI-Drone-Unity-Simulation</a:t>
            </a:r>
            <a:endParaRPr b="1" sz="1600">
              <a:solidFill>
                <a:schemeClr val="dk1"/>
              </a:solidFill>
            </a:endParaRPr>
          </a:p>
          <a:p>
            <a:pPr indent="-285750" lvl="0" marL="285750" rtl="0" algn="just">
              <a:lnSpc>
                <a:spcPct val="90000"/>
              </a:lnSpc>
              <a:spcBef>
                <a:spcPts val="0"/>
              </a:spcBef>
              <a:spcAft>
                <a:spcPts val="0"/>
              </a:spcAft>
              <a:buClr>
                <a:schemeClr val="dk1"/>
              </a:buClr>
              <a:buSzPts val="2800"/>
              <a:buFont typeface="Arial"/>
              <a:buNone/>
            </a:pPr>
            <a:r>
              <a:rPr b="1" lang="en-US" sz="1600">
                <a:solidFill>
                  <a:schemeClr val="dk1"/>
                </a:solidFill>
              </a:rPr>
              <a:t>https://github.com/dracolytch/ML-Simplest-Scenario</a:t>
            </a:r>
            <a:endParaRPr b="1" sz="1600">
              <a:solidFill>
                <a:schemeClr val="dk1"/>
              </a:solidFill>
            </a:endParaRPr>
          </a:p>
        </p:txBody>
      </p:sp>
      <p:pic>
        <p:nvPicPr>
          <p:cNvPr descr="UTSA Logo new.gif" id="124" name="Google Shape;124;p1"/>
          <p:cNvPicPr preferRelativeResize="0"/>
          <p:nvPr/>
        </p:nvPicPr>
        <p:blipFill rotWithShape="1">
          <a:blip r:embed="rId3">
            <a:alphaModFix/>
          </a:blip>
          <a:srcRect b="0" l="0" r="0" t="0"/>
          <a:stretch/>
        </p:blipFill>
        <p:spPr>
          <a:xfrm>
            <a:off x="304800" y="1143000"/>
            <a:ext cx="4191000" cy="1457325"/>
          </a:xfrm>
          <a:prstGeom prst="rect">
            <a:avLst/>
          </a:prstGeom>
          <a:noFill/>
          <a:ln>
            <a:noFill/>
          </a:ln>
        </p:spPr>
      </p:pic>
      <p:sp>
        <p:nvSpPr>
          <p:cNvPr id="125" name="Google Shape;125;p1"/>
          <p:cNvSpPr txBox="1"/>
          <p:nvPr/>
        </p:nvSpPr>
        <p:spPr>
          <a:xfrm>
            <a:off x="2025025" y="3590925"/>
            <a:ext cx="32341200" cy="23436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en-US" sz="6000">
                <a:solidFill>
                  <a:schemeClr val="dk1"/>
                </a:solidFill>
                <a:latin typeface="Times New Roman"/>
                <a:ea typeface="Times New Roman"/>
                <a:cs typeface="Times New Roman"/>
                <a:sym typeface="Times New Roman"/>
              </a:rPr>
              <a:t> </a:t>
            </a:r>
            <a:r>
              <a:rPr lang="en-US" sz="7500">
                <a:solidFill>
                  <a:schemeClr val="dk1"/>
                </a:solidFill>
                <a:latin typeface="Times New Roman"/>
                <a:ea typeface="Times New Roman"/>
                <a:cs typeface="Times New Roman"/>
                <a:sym typeface="Times New Roman"/>
              </a:rPr>
              <a:t>Tyrell Lewis, Matt Farnsworth, Ramiro Mendez, Jose Torres, Steven Su</a:t>
            </a:r>
            <a:endParaRPr sz="8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6000"/>
              <a:buFont typeface="Verdana"/>
              <a:buNone/>
            </a:pPr>
            <a:r>
              <a:rPr i="0" lang="en-US" sz="6000" u="none">
                <a:solidFill>
                  <a:schemeClr val="dk1"/>
                </a:solidFill>
                <a:latin typeface="Times New Roman"/>
                <a:ea typeface="Times New Roman"/>
                <a:cs typeface="Times New Roman"/>
                <a:sym typeface="Times New Roman"/>
              </a:rPr>
              <a:t>The University of Texas at San Antonio, San Antonio TX, 78249</a:t>
            </a:r>
            <a:endParaRPr>
              <a:latin typeface="Times New Roman"/>
              <a:ea typeface="Times New Roman"/>
              <a:cs typeface="Times New Roman"/>
              <a:sym typeface="Times New Roman"/>
            </a:endParaRPr>
          </a:p>
        </p:txBody>
      </p:sp>
      <p:pic>
        <p:nvPicPr>
          <p:cNvPr id="126" name="Google Shape;126;p1"/>
          <p:cNvPicPr preferRelativeResize="0"/>
          <p:nvPr/>
        </p:nvPicPr>
        <p:blipFill rotWithShape="1">
          <a:blip r:embed="rId4">
            <a:alphaModFix/>
          </a:blip>
          <a:srcRect b="0" l="0" r="0" t="0"/>
          <a:stretch/>
        </p:blipFill>
        <p:spPr>
          <a:xfrm>
            <a:off x="32078600" y="126275"/>
            <a:ext cx="4034699" cy="3359000"/>
          </a:xfrm>
          <a:prstGeom prst="rect">
            <a:avLst/>
          </a:prstGeom>
          <a:noFill/>
          <a:ln>
            <a:noFill/>
          </a:ln>
        </p:spPr>
      </p:pic>
      <p:pic>
        <p:nvPicPr>
          <p:cNvPr id="127" name="Google Shape;127;p1"/>
          <p:cNvPicPr preferRelativeResize="0"/>
          <p:nvPr/>
        </p:nvPicPr>
        <p:blipFill>
          <a:blip r:embed="rId5">
            <a:alphaModFix/>
          </a:blip>
          <a:stretch>
            <a:fillRect/>
          </a:stretch>
        </p:blipFill>
        <p:spPr>
          <a:xfrm>
            <a:off x="25110885" y="9086050"/>
            <a:ext cx="4500550" cy="7794056"/>
          </a:xfrm>
          <a:prstGeom prst="rect">
            <a:avLst/>
          </a:prstGeom>
          <a:noFill/>
          <a:ln>
            <a:noFill/>
          </a:ln>
        </p:spPr>
      </p:pic>
      <p:pic>
        <p:nvPicPr>
          <p:cNvPr id="128" name="Google Shape;128;p1"/>
          <p:cNvPicPr preferRelativeResize="0"/>
          <p:nvPr/>
        </p:nvPicPr>
        <p:blipFill>
          <a:blip r:embed="rId6">
            <a:alphaModFix/>
          </a:blip>
          <a:stretch>
            <a:fillRect/>
          </a:stretch>
        </p:blipFill>
        <p:spPr>
          <a:xfrm>
            <a:off x="29905000" y="12358675"/>
            <a:ext cx="5295900" cy="4467225"/>
          </a:xfrm>
          <a:prstGeom prst="rect">
            <a:avLst/>
          </a:prstGeom>
          <a:noFill/>
          <a:ln>
            <a:noFill/>
          </a:ln>
        </p:spPr>
      </p:pic>
      <p:pic>
        <p:nvPicPr>
          <p:cNvPr id="129" name="Google Shape;129;p1"/>
          <p:cNvPicPr preferRelativeResize="0"/>
          <p:nvPr/>
        </p:nvPicPr>
        <p:blipFill>
          <a:blip r:embed="rId7">
            <a:alphaModFix/>
          </a:blip>
          <a:stretch>
            <a:fillRect/>
          </a:stretch>
        </p:blipFill>
        <p:spPr>
          <a:xfrm>
            <a:off x="29905000" y="8989300"/>
            <a:ext cx="6099500" cy="2986694"/>
          </a:xfrm>
          <a:prstGeom prst="rect">
            <a:avLst/>
          </a:prstGeom>
          <a:noFill/>
          <a:ln>
            <a:noFill/>
          </a:ln>
        </p:spPr>
      </p:pic>
      <p:sp>
        <p:nvSpPr>
          <p:cNvPr id="130" name="Google Shape;130;p1"/>
          <p:cNvSpPr txBox="1"/>
          <p:nvPr/>
        </p:nvSpPr>
        <p:spPr>
          <a:xfrm>
            <a:off x="12655550" y="20726400"/>
            <a:ext cx="10969500" cy="4467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After configuring the GameObjects and necessary components to train a network throughout the learning process, each of the algorithms available in the ml-agents package (PPO, SAC, DQN) was tested in the simulation. For this particular environment and task of stabilizing around a fixed target location, PPO was found to perform sufficiently with fewer memory resources required. The drone agent shown below is configured for training through the components shown on the right: a Rigidbody, Behavior Parameters, and a Decision Requester. </a:t>
            </a:r>
            <a:endParaRPr sz="3000">
              <a:solidFill>
                <a:schemeClr val="dk1"/>
              </a:solidFill>
              <a:latin typeface="Times New Roman"/>
              <a:ea typeface="Times New Roman"/>
              <a:cs typeface="Times New Roman"/>
              <a:sym typeface="Times New Roman"/>
            </a:endParaRPr>
          </a:p>
        </p:txBody>
      </p:sp>
      <p:pic>
        <p:nvPicPr>
          <p:cNvPr id="131" name="Google Shape;131;p1"/>
          <p:cNvPicPr preferRelativeResize="0"/>
          <p:nvPr/>
        </p:nvPicPr>
        <p:blipFill rotWithShape="1">
          <a:blip r:embed="rId8">
            <a:alphaModFix/>
          </a:blip>
          <a:srcRect b="0" l="4226" r="6415" t="0"/>
          <a:stretch/>
        </p:blipFill>
        <p:spPr>
          <a:xfrm>
            <a:off x="12931750" y="26402750"/>
            <a:ext cx="5114349" cy="4467225"/>
          </a:xfrm>
          <a:prstGeom prst="rect">
            <a:avLst/>
          </a:prstGeom>
          <a:noFill/>
          <a:ln>
            <a:noFill/>
          </a:ln>
        </p:spPr>
      </p:pic>
      <p:pic>
        <p:nvPicPr>
          <p:cNvPr id="132" name="Google Shape;132;p1"/>
          <p:cNvPicPr preferRelativeResize="0"/>
          <p:nvPr/>
        </p:nvPicPr>
        <p:blipFill rotWithShape="1">
          <a:blip r:embed="rId9">
            <a:alphaModFix/>
          </a:blip>
          <a:srcRect b="0" l="0" r="0" t="11008"/>
          <a:stretch/>
        </p:blipFill>
        <p:spPr>
          <a:xfrm>
            <a:off x="12931750" y="13639800"/>
            <a:ext cx="10212450" cy="5486400"/>
          </a:xfrm>
          <a:prstGeom prst="rect">
            <a:avLst/>
          </a:prstGeom>
          <a:noFill/>
          <a:ln>
            <a:noFill/>
          </a:ln>
        </p:spPr>
      </p:pic>
      <p:pic>
        <p:nvPicPr>
          <p:cNvPr id="133" name="Google Shape;133;p1"/>
          <p:cNvPicPr preferRelativeResize="0"/>
          <p:nvPr/>
        </p:nvPicPr>
        <p:blipFill>
          <a:blip r:embed="rId10">
            <a:alphaModFix/>
          </a:blip>
          <a:stretch>
            <a:fillRect/>
          </a:stretch>
        </p:blipFill>
        <p:spPr>
          <a:xfrm>
            <a:off x="18590425" y="25503185"/>
            <a:ext cx="4500550" cy="69088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2000-03-30T12:26:29Z</dcterms:created>
  <dc:creator>Media Office</dc:creator>
</cp:coreProperties>
</file>