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7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9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58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9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10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83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5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0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4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0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7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0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sz="4800" dirty="0"/>
              <a:t>Spatial Graph-Based Social Trade Transaction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Manuel Bröchin, Renato Menta, Oliver Blaser</a:t>
            </a:r>
          </a:p>
        </p:txBody>
      </p:sp>
      <p:pic>
        <p:nvPicPr>
          <p:cNvPr id="1026" name="Picture 2" descr="https://media1.britannica.com/eb-media/27/190027-004-11966B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512">
            <a:off x="7041003" y="4631008"/>
            <a:ext cx="2864644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65" r="33638" b="26751"/>
          <a:stretch/>
        </p:blipFill>
        <p:spPr>
          <a:xfrm>
            <a:off x="450534" y="1032388"/>
            <a:ext cx="8210002" cy="51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Willingness-to-trade factor (WTF): The probability of an agent to accept a trade</a:t>
            </a:r>
          </a:p>
          <a:p>
            <a:r>
              <a:rPr lang="de-CH" dirty="0"/>
              <a:t>Gold-Dig-Factor (GDF): A value between 0 and 1 which quantifies the preference of an agent towards money or sympathy respectively.</a:t>
            </a:r>
          </a:p>
          <a:p>
            <a:r>
              <a:rPr lang="de-CH" dirty="0"/>
              <a:t>Resource: A general resource (could be food, money...). </a:t>
            </a:r>
            <a:br>
              <a:rPr lang="de-CH" dirty="0"/>
            </a:br>
            <a:r>
              <a:rPr lang="de-CH" dirty="0"/>
              <a:t>If it sinks below 0 the agent dies</a:t>
            </a:r>
          </a:p>
        </p:txBody>
      </p:sp>
    </p:spTree>
    <p:extLst>
      <p:ext uri="{BB962C8B-B14F-4D97-AF65-F5344CB8AC3E}">
        <p14:creationId xmlns:p14="http://schemas.microsoft.com/office/powerpoint/2010/main" val="278167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73" y="101036"/>
            <a:ext cx="6347713" cy="1320800"/>
          </a:xfrm>
        </p:spPr>
        <p:txBody>
          <a:bodyPr/>
          <a:lstStyle/>
          <a:p>
            <a:r>
              <a:rPr lang="de-CH" dirty="0"/>
              <a:t>Agent behaviour</a:t>
            </a:r>
          </a:p>
        </p:txBody>
      </p:sp>
      <p:cxnSp>
        <p:nvCxnSpPr>
          <p:cNvPr id="11" name="Straight Connector 10"/>
          <p:cNvCxnSpPr>
            <a:cxnSpLocks/>
            <a:endCxn id="10" idx="3"/>
          </p:cNvCxnSpPr>
          <p:nvPr/>
        </p:nvCxnSpPr>
        <p:spPr>
          <a:xfrm flipV="1">
            <a:off x="-2015196" y="3912510"/>
            <a:ext cx="3591530" cy="32351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endCxn id="10" idx="2"/>
          </p:cNvCxnSpPr>
          <p:nvPr/>
        </p:nvCxnSpPr>
        <p:spPr>
          <a:xfrm flipV="1">
            <a:off x="-7088412" y="3507364"/>
            <a:ext cx="8496930" cy="8068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10" idx="7"/>
          </p:cNvCxnSpPr>
          <p:nvPr/>
        </p:nvCxnSpPr>
        <p:spPr>
          <a:xfrm flipV="1">
            <a:off x="2386624" y="-929640"/>
            <a:ext cx="4669496" cy="4031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10" idx="5"/>
          </p:cNvCxnSpPr>
          <p:nvPr/>
        </p:nvCxnSpPr>
        <p:spPr>
          <a:xfrm>
            <a:off x="2386624" y="3912510"/>
            <a:ext cx="3591530" cy="50537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5176" y="4128394"/>
            <a:ext cx="30266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00" b="1" dirty="0"/>
              <a:t>ID: 0</a:t>
            </a:r>
          </a:p>
          <a:p>
            <a:pPr algn="ctr"/>
            <a:r>
              <a:rPr lang="de-CH" sz="1500" b="1" dirty="0"/>
              <a:t>GDF: 0.5</a:t>
            </a:r>
          </a:p>
          <a:p>
            <a:pPr algn="ctr"/>
            <a:r>
              <a:rPr lang="de-CH" sz="1500" b="1" dirty="0"/>
              <a:t>WTF: 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89910" y="9647411"/>
            <a:ext cx="20830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" b="1" dirty="0"/>
              <a:t>ID: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560" y="1189689"/>
            <a:ext cx="4303597" cy="3551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1200" dirty="0"/>
              <a:t>Each agent has: </a:t>
            </a:r>
          </a:p>
          <a:p>
            <a:r>
              <a:rPr lang="de-CH" sz="1200" dirty="0"/>
              <a:t>Data: </a:t>
            </a:r>
          </a:p>
          <a:p>
            <a:pPr lvl="1"/>
            <a:r>
              <a:rPr lang="de-CH" sz="1200" dirty="0"/>
              <a:t>List of neighbours: [(id, sympathy, resource)]</a:t>
            </a:r>
          </a:p>
          <a:p>
            <a:pPr lvl="1"/>
            <a:r>
              <a:rPr lang="de-CH" sz="1200" dirty="0"/>
              <a:t>Own resource count	</a:t>
            </a:r>
          </a:p>
          <a:p>
            <a:r>
              <a:rPr lang="de-CH" sz="1200" dirty="0"/>
              <a:t>Input:</a:t>
            </a:r>
          </a:p>
          <a:p>
            <a:pPr lvl="1"/>
            <a:r>
              <a:rPr lang="de-CH" sz="1200" dirty="0"/>
              <a:t>List of proposed trades from neighbours</a:t>
            </a:r>
          </a:p>
          <a:p>
            <a:pPr lvl="1"/>
            <a:r>
              <a:rPr lang="de-CH" sz="1200" dirty="0"/>
              <a:t>Harvest (how much resource he gets by tick)</a:t>
            </a:r>
          </a:p>
          <a:p>
            <a:r>
              <a:rPr lang="de-CH" sz="1200" dirty="0"/>
              <a:t>Independent variables</a:t>
            </a:r>
          </a:p>
          <a:p>
            <a:pPr lvl="1"/>
            <a:r>
              <a:rPr lang="de-CH" sz="1200" dirty="0"/>
              <a:t>Willingness-to-trade factor (WTF)</a:t>
            </a:r>
          </a:p>
          <a:p>
            <a:pPr lvl="1"/>
            <a:r>
              <a:rPr lang="de-CH" sz="1200" dirty="0"/>
              <a:t>Gold-Dig-Factor (GDF)</a:t>
            </a:r>
          </a:p>
          <a:p>
            <a:r>
              <a:rPr lang="de-CH" sz="1200" dirty="0"/>
              <a:t>Outputs</a:t>
            </a:r>
          </a:p>
          <a:p>
            <a:pPr lvl="1"/>
            <a:r>
              <a:rPr lang="de-CH" sz="1200" dirty="0"/>
              <a:t>Propose trades to neighbours</a:t>
            </a:r>
          </a:p>
          <a:p>
            <a:pPr lvl="1"/>
            <a:r>
              <a:rPr lang="de-CH" sz="1200" dirty="0"/>
              <a:t>Accept trades from neighbours</a:t>
            </a:r>
          </a:p>
          <a:p>
            <a:pPr lvl="1"/>
            <a:r>
              <a:rPr lang="de-CH" sz="1200" dirty="0"/>
              <a:t>Update position</a:t>
            </a:r>
          </a:p>
          <a:p>
            <a:pPr lvl="1"/>
            <a:endParaRPr lang="de-CH" sz="1200" dirty="0"/>
          </a:p>
          <a:p>
            <a:endParaRPr lang="de-CH" sz="1200" dirty="0"/>
          </a:p>
        </p:txBody>
      </p:sp>
      <p:sp>
        <p:nvSpPr>
          <p:cNvPr id="10" name="Oval 9"/>
          <p:cNvSpPr/>
          <p:nvPr/>
        </p:nvSpPr>
        <p:spPr>
          <a:xfrm>
            <a:off x="1408518" y="2934404"/>
            <a:ext cx="1145922" cy="11459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350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202312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51384" y="2038567"/>
            <a:ext cx="5144744" cy="3911878"/>
            <a:chOff x="583557" y="772931"/>
            <a:chExt cx="8001216" cy="6083837"/>
          </a:xfrm>
        </p:grpSpPr>
        <p:sp>
          <p:nvSpPr>
            <p:cNvPr id="6" name="Oval 5"/>
            <p:cNvSpPr/>
            <p:nvPr/>
          </p:nvSpPr>
          <p:spPr>
            <a:xfrm>
              <a:off x="787078" y="3802281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sp>
          <p:nvSpPr>
            <p:cNvPr id="7" name="Oval 6"/>
            <p:cNvSpPr/>
            <p:nvPr/>
          </p:nvSpPr>
          <p:spPr>
            <a:xfrm>
              <a:off x="7334489" y="5489427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8087061" y="1803078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193386" y="1554222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063433" y="5208875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sp>
          <p:nvSpPr>
            <p:cNvPr id="11" name="Oval 10"/>
            <p:cNvSpPr/>
            <p:nvPr/>
          </p:nvSpPr>
          <p:spPr>
            <a:xfrm>
              <a:off x="2270568" y="772931"/>
              <a:ext cx="497712" cy="4977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sp>
          <p:nvSpPr>
            <p:cNvPr id="12" name="Oval 11"/>
            <p:cNvSpPr/>
            <p:nvPr/>
          </p:nvSpPr>
          <p:spPr>
            <a:xfrm>
              <a:off x="4975290" y="3451827"/>
              <a:ext cx="497712" cy="49771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350"/>
            </a:p>
          </p:txBody>
        </p:sp>
        <p:cxnSp>
          <p:nvCxnSpPr>
            <p:cNvPr id="16" name="Straight Connector 15"/>
            <p:cNvCxnSpPr>
              <a:stCxn id="10" idx="7"/>
              <a:endCxn id="12" idx="3"/>
            </p:cNvCxnSpPr>
            <p:nvPr/>
          </p:nvCxnSpPr>
          <p:spPr>
            <a:xfrm flipV="1">
              <a:off x="3488257" y="3876651"/>
              <a:ext cx="1559921" cy="140511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1211902" y="4227105"/>
              <a:ext cx="1924419" cy="10546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1284790" y="3700683"/>
              <a:ext cx="3690500" cy="350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  <a:stCxn id="12" idx="0"/>
              <a:endCxn id="9" idx="4"/>
            </p:cNvCxnSpPr>
            <p:nvPr/>
          </p:nvCxnSpPr>
          <p:spPr>
            <a:xfrm flipV="1">
              <a:off x="5224146" y="2051934"/>
              <a:ext cx="218096" cy="139989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9" idx="6"/>
              <a:endCxn id="8" idx="2"/>
            </p:cNvCxnSpPr>
            <p:nvPr/>
          </p:nvCxnSpPr>
          <p:spPr>
            <a:xfrm>
              <a:off x="5691098" y="1803078"/>
              <a:ext cx="2395963" cy="24885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stCxn id="11" idx="5"/>
              <a:endCxn id="9" idx="2"/>
            </p:cNvCxnSpPr>
            <p:nvPr/>
          </p:nvCxnSpPr>
          <p:spPr>
            <a:xfrm>
              <a:off x="2695392" y="1197755"/>
              <a:ext cx="2497994" cy="6053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  <a:stCxn id="12" idx="5"/>
              <a:endCxn id="7" idx="1"/>
            </p:cNvCxnSpPr>
            <p:nvPr/>
          </p:nvCxnSpPr>
          <p:spPr>
            <a:xfrm>
              <a:off x="5400114" y="3876651"/>
              <a:ext cx="2007263" cy="16856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318490" y="3959751"/>
              <a:ext cx="1810932" cy="1220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500" b="1" dirty="0"/>
                <a:t>ID: 0</a:t>
              </a:r>
            </a:p>
            <a:p>
              <a:pPr algn="ctr"/>
              <a:r>
                <a:rPr lang="de-CH" sz="1500" b="1" dirty="0"/>
                <a:t>GDF: 0.5</a:t>
              </a:r>
            </a:p>
            <a:p>
              <a:pPr algn="ctr"/>
              <a:r>
                <a:rPr lang="de-CH" sz="1500" b="1" dirty="0"/>
                <a:t>WTF: 0.5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82309" y="5995178"/>
              <a:ext cx="904753" cy="861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500" b="1" dirty="0"/>
                <a:t>ID: 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9911" y="5706060"/>
              <a:ext cx="904753" cy="861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500" b="1" dirty="0"/>
                <a:t>ID: 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0624" y="1131487"/>
              <a:ext cx="904753" cy="861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500" b="1" dirty="0"/>
                <a:t>ID: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3557" y="3414528"/>
              <a:ext cx="904753" cy="861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500" b="1" dirty="0"/>
                <a:t>ID: 2</a:t>
              </a: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75566"/>
              </p:ext>
            </p:extLst>
          </p:nvPr>
        </p:nvGraphicFramePr>
        <p:xfrm>
          <a:off x="5596132" y="3247408"/>
          <a:ext cx="2578607" cy="193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92">
                  <a:extLst>
                    <a:ext uri="{9D8B030D-6E8A-4147-A177-3AD203B41FA5}">
                      <a16:colId xmlns:a16="http://schemas.microsoft.com/office/drawing/2014/main" val="492216263"/>
                    </a:ext>
                  </a:extLst>
                </a:gridCol>
                <a:gridCol w="883514">
                  <a:extLst>
                    <a:ext uri="{9D8B030D-6E8A-4147-A177-3AD203B41FA5}">
                      <a16:colId xmlns:a16="http://schemas.microsoft.com/office/drawing/2014/main" val="1467235270"/>
                    </a:ext>
                  </a:extLst>
                </a:gridCol>
                <a:gridCol w="1250301">
                  <a:extLst>
                    <a:ext uri="{9D8B030D-6E8A-4147-A177-3AD203B41FA5}">
                      <a16:colId xmlns:a16="http://schemas.microsoft.com/office/drawing/2014/main" val="3046910268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ID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Resource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Sympathy from Agent 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9609594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de-CH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42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81863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de-CH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40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07655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de-CH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105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52261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de-CH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400653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de-CH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6177414"/>
                  </a:ext>
                </a:extLst>
              </a:tr>
            </a:tbl>
          </a:graphicData>
        </a:graphic>
      </p:graphicFrame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582247" y="578983"/>
            <a:ext cx="6447501" cy="990600"/>
          </a:xfrm>
        </p:spPr>
        <p:txBody>
          <a:bodyPr/>
          <a:lstStyle/>
          <a:p>
            <a:r>
              <a:rPr lang="de-CH" dirty="0"/>
              <a:t>Propose trade</a:t>
            </a:r>
          </a:p>
        </p:txBody>
      </p:sp>
    </p:spTree>
    <p:extLst>
      <p:ext uri="{BB962C8B-B14F-4D97-AF65-F5344CB8AC3E}">
        <p14:creationId xmlns:p14="http://schemas.microsoft.com/office/powerpoint/2010/main" val="135579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4672"/>
            <a:ext cx="6347714" cy="4556692"/>
          </a:xfrm>
        </p:spPr>
        <p:txBody>
          <a:bodyPr/>
          <a:lstStyle/>
          <a:p>
            <a:r>
              <a:rPr lang="de-CH" dirty="0"/>
              <a:t>In order to decide to whom the agent wants to propose, he computes: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order to decide which trade to accept, he computes: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73" y="2222749"/>
            <a:ext cx="6447501" cy="739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13" y="3763018"/>
            <a:ext cx="6093539" cy="15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8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Computation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32503"/>
            <a:ext cx="6646607" cy="3880773"/>
          </a:xfrm>
        </p:spPr>
        <p:txBody>
          <a:bodyPr/>
          <a:lstStyle/>
          <a:p>
            <a:r>
              <a:rPr lang="de-CH" dirty="0"/>
              <a:t>Agent 0 decides which neighbour he wants to ask to trade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When Agent 0 has received all trade requests from his neighbours, he decides which one to accept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66436"/>
              </p:ext>
            </p:extLst>
          </p:nvPr>
        </p:nvGraphicFramePr>
        <p:xfrm>
          <a:off x="609599" y="1930400"/>
          <a:ext cx="6646606" cy="1905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68">
                  <a:extLst>
                    <a:ext uri="{9D8B030D-6E8A-4147-A177-3AD203B41FA5}">
                      <a16:colId xmlns:a16="http://schemas.microsoft.com/office/drawing/2014/main" val="492216263"/>
                    </a:ext>
                  </a:extLst>
                </a:gridCol>
                <a:gridCol w="1064425">
                  <a:extLst>
                    <a:ext uri="{9D8B030D-6E8A-4147-A177-3AD203B41FA5}">
                      <a16:colId xmlns:a16="http://schemas.microsoft.com/office/drawing/2014/main" val="1467235270"/>
                    </a:ext>
                  </a:extLst>
                </a:gridCol>
                <a:gridCol w="1506316">
                  <a:extLst>
                    <a:ext uri="{9D8B030D-6E8A-4147-A177-3AD203B41FA5}">
                      <a16:colId xmlns:a16="http://schemas.microsoft.com/office/drawing/2014/main" val="3046910268"/>
                    </a:ext>
                  </a:extLst>
                </a:gridCol>
                <a:gridCol w="3539997">
                  <a:extLst>
                    <a:ext uri="{9D8B030D-6E8A-4147-A177-3AD203B41FA5}">
                      <a16:colId xmlns:a16="http://schemas.microsoft.com/office/drawing/2014/main" val="2267050069"/>
                    </a:ext>
                  </a:extLst>
                </a:gridCol>
              </a:tblGrid>
              <a:tr h="495763">
                <a:tc>
                  <a:txBody>
                    <a:bodyPr/>
                    <a:lstStyle/>
                    <a:p>
                      <a:r>
                        <a:rPr lang="de-CH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Resource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Sympathy from Agent 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GDF * resource + (1 - GDF) * sympathy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6095942"/>
                  </a:ext>
                </a:extLst>
              </a:tr>
              <a:tr h="281684">
                <a:tc>
                  <a:txBody>
                    <a:bodyPr/>
                    <a:lstStyle/>
                    <a:p>
                      <a:r>
                        <a:rPr lang="de-CH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42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8186303"/>
                  </a:ext>
                </a:extLst>
              </a:tr>
              <a:tr h="281684">
                <a:tc>
                  <a:txBody>
                    <a:bodyPr/>
                    <a:lstStyle/>
                    <a:p>
                      <a:r>
                        <a:rPr lang="de-CH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70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0765500"/>
                  </a:ext>
                </a:extLst>
              </a:tr>
              <a:tr h="281684">
                <a:tc>
                  <a:txBody>
                    <a:bodyPr/>
                    <a:lstStyle/>
                    <a:p>
                      <a:r>
                        <a:rPr lang="de-CH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b="1" i="1" u="sng" dirty="0">
                          <a:solidFill>
                            <a:srgbClr val="FF0000"/>
                          </a:solidFill>
                        </a:rPr>
                        <a:t>112.5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5226134"/>
                  </a:ext>
                </a:extLst>
              </a:tr>
              <a:tr h="281684">
                <a:tc>
                  <a:txBody>
                    <a:bodyPr/>
                    <a:lstStyle/>
                    <a:p>
                      <a:r>
                        <a:rPr lang="de-CH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4006536"/>
                  </a:ext>
                </a:extLst>
              </a:tr>
              <a:tr h="281684">
                <a:tc>
                  <a:txBody>
                    <a:bodyPr/>
                    <a:lstStyle/>
                    <a:p>
                      <a:r>
                        <a:rPr lang="de-CH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16.5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617741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43854"/>
              </p:ext>
            </p:extLst>
          </p:nvPr>
        </p:nvGraphicFramePr>
        <p:xfrm>
          <a:off x="682612" y="5061759"/>
          <a:ext cx="6573592" cy="115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81">
                  <a:extLst>
                    <a:ext uri="{9D8B030D-6E8A-4147-A177-3AD203B41FA5}">
                      <a16:colId xmlns:a16="http://schemas.microsoft.com/office/drawing/2014/main" val="492216263"/>
                    </a:ext>
                  </a:extLst>
                </a:gridCol>
                <a:gridCol w="1052732">
                  <a:extLst>
                    <a:ext uri="{9D8B030D-6E8A-4147-A177-3AD203B41FA5}">
                      <a16:colId xmlns:a16="http://schemas.microsoft.com/office/drawing/2014/main" val="1467235270"/>
                    </a:ext>
                  </a:extLst>
                </a:gridCol>
                <a:gridCol w="1489769">
                  <a:extLst>
                    <a:ext uri="{9D8B030D-6E8A-4147-A177-3AD203B41FA5}">
                      <a16:colId xmlns:a16="http://schemas.microsoft.com/office/drawing/2014/main" val="3046910268"/>
                    </a:ext>
                  </a:extLst>
                </a:gridCol>
                <a:gridCol w="3501110">
                  <a:extLst>
                    <a:ext uri="{9D8B030D-6E8A-4147-A177-3AD203B41FA5}">
                      <a16:colId xmlns:a16="http://schemas.microsoft.com/office/drawing/2014/main" val="2267050069"/>
                    </a:ext>
                  </a:extLst>
                </a:gridCol>
              </a:tblGrid>
              <a:tr h="539341">
                <a:tc>
                  <a:txBody>
                    <a:bodyPr/>
                    <a:lstStyle/>
                    <a:p>
                      <a:r>
                        <a:rPr lang="de-CH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Resource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Sympathy from Agent 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GDF * resource - (1 - GDF) * sympathy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6095942"/>
                  </a:ext>
                </a:extLst>
              </a:tr>
              <a:tr h="306444">
                <a:tc>
                  <a:txBody>
                    <a:bodyPr/>
                    <a:lstStyle/>
                    <a:p>
                      <a:r>
                        <a:rPr lang="de-CH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b="1" i="1" u="sng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0765500"/>
                  </a:ext>
                </a:extLst>
              </a:tr>
              <a:tr h="306444">
                <a:tc>
                  <a:txBody>
                    <a:bodyPr/>
                    <a:lstStyle/>
                    <a:p>
                      <a:r>
                        <a:rPr lang="de-CH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-30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60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400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527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272</Words>
  <Application>Microsoft Office PowerPoint</Application>
  <PresentationFormat>On-screen Show (4:3)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Spatial Graph-Based Social Trade Transaction Simulation</vt:lpstr>
      <vt:lpstr>PowerPoint Presentation</vt:lpstr>
      <vt:lpstr>Some Terminology</vt:lpstr>
      <vt:lpstr>Agent behaviour</vt:lpstr>
      <vt:lpstr>Propose trade</vt:lpstr>
      <vt:lpstr>Decision making</vt:lpstr>
      <vt:lpstr>Computation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Graph-Based Social Trade Transaction Simulation</dc:title>
  <dc:creator>ubyuaapUAY@student.ethz.ch</dc:creator>
  <cp:lastModifiedBy>ubyuaapUAY@student.ethz.ch</cp:lastModifiedBy>
  <cp:revision>12</cp:revision>
  <dcterms:created xsi:type="dcterms:W3CDTF">2017-05-22T06:30:20Z</dcterms:created>
  <dcterms:modified xsi:type="dcterms:W3CDTF">2017-05-22T08:04:22Z</dcterms:modified>
</cp:coreProperties>
</file>