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275" r:id="rId3"/>
    <p:sldId id="276" r:id="rId4"/>
    <p:sldId id="257" r:id="rId5"/>
    <p:sldId id="259" r:id="rId6"/>
    <p:sldId id="270" r:id="rId7"/>
    <p:sldId id="289" r:id="rId8"/>
    <p:sldId id="290" r:id="rId9"/>
    <p:sldId id="291" r:id="rId10"/>
    <p:sldId id="292" r:id="rId11"/>
    <p:sldId id="28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09"/>
  </p:normalViewPr>
  <p:slideViewPr>
    <p:cSldViewPr snapToGrid="0">
      <p:cViewPr varScale="1">
        <p:scale>
          <a:sx n="104" d="100"/>
          <a:sy n="104" d="100"/>
        </p:scale>
        <p:origin x="9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782-559B-1145-BB8F-F00F2288B1D3}"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70CA-A689-E843-AD52-5ABA0D524309}" type="slidenum">
              <a:rPr lang="en-US" smtClean="0"/>
              <a:t>‹#›</a:t>
            </a:fld>
            <a:endParaRPr lang="en-US"/>
          </a:p>
        </p:txBody>
      </p:sp>
    </p:spTree>
    <p:extLst>
      <p:ext uri="{BB962C8B-B14F-4D97-AF65-F5344CB8AC3E}">
        <p14:creationId xmlns:p14="http://schemas.microsoft.com/office/powerpoint/2010/main" val="273150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70CA-A689-E843-AD52-5ABA0D524309}" type="slidenum">
              <a:rPr lang="en-US" smtClean="0"/>
              <a:t>1</a:t>
            </a:fld>
            <a:endParaRPr lang="en-US"/>
          </a:p>
        </p:txBody>
      </p:sp>
    </p:spTree>
    <p:extLst>
      <p:ext uri="{BB962C8B-B14F-4D97-AF65-F5344CB8AC3E}">
        <p14:creationId xmlns:p14="http://schemas.microsoft.com/office/powerpoint/2010/main" val="1861145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0574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29160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61335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68943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23246-0C62-5D41-B9C6-91073FF18CCD}"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82012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894431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23246-0C62-5D41-B9C6-91073FF18CCD}"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53635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23246-0C62-5D41-B9C6-91073FF18CCD}"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08352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23246-0C62-5D41-B9C6-91073FF18CCD}"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242236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172843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23246-0C62-5D41-B9C6-91073FF18CCD}"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43652-5D1B-8B44-B0BB-D13311DCACE1}" type="slidenum">
              <a:rPr lang="en-US" smtClean="0"/>
              <a:t>‹#›</a:t>
            </a:fld>
            <a:endParaRPr lang="en-US"/>
          </a:p>
        </p:txBody>
      </p:sp>
    </p:spTree>
    <p:extLst>
      <p:ext uri="{BB962C8B-B14F-4D97-AF65-F5344CB8AC3E}">
        <p14:creationId xmlns:p14="http://schemas.microsoft.com/office/powerpoint/2010/main" val="83565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23246-0C62-5D41-B9C6-91073FF18CCD}"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43652-5D1B-8B44-B0BB-D13311DCACE1}" type="slidenum">
              <a:rPr lang="en-US" smtClean="0"/>
              <a:t>‹#›</a:t>
            </a:fld>
            <a:endParaRPr lang="en-US"/>
          </a:p>
        </p:txBody>
      </p:sp>
    </p:spTree>
    <p:extLst>
      <p:ext uri="{BB962C8B-B14F-4D97-AF65-F5344CB8AC3E}">
        <p14:creationId xmlns:p14="http://schemas.microsoft.com/office/powerpoint/2010/main" val="3246531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he story of the NBA logo | Logo Design Love">
            <a:extLst>
              <a:ext uri="{FF2B5EF4-FFF2-40B4-BE49-F238E27FC236}">
                <a16:creationId xmlns:a16="http://schemas.microsoft.com/office/drawing/2014/main" id="{5E6778DF-C044-D590-AC2D-5E7326A8FB31}"/>
              </a:ext>
            </a:extLst>
          </p:cNvPr>
          <p:cNvPicPr>
            <a:picLocks noChangeArrowheads="1"/>
          </p:cNvPicPr>
          <p:nvPr/>
        </p:nvPicPr>
        <p:blipFill rotWithShape="1">
          <a:blip r:embed="rId3">
            <a:alphaModFix amt="85000"/>
            <a:extLst>
              <a:ext uri="{28A0092B-C50C-407E-A947-70E740481C1C}">
                <a14:useLocalDpi xmlns:a14="http://schemas.microsoft.com/office/drawing/2010/main" val="0"/>
              </a:ext>
            </a:extLst>
          </a:blip>
          <a:srcRect l="55102" t="15069" r="41457" b="75764"/>
          <a:stretch/>
        </p:blipFill>
        <p:spPr bwMode="auto">
          <a:xfrm>
            <a:off x="298584" y="4144121"/>
            <a:ext cx="6480000" cy="198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BDF22E5A-2857-B2FE-B38D-676051D58181}"/>
              </a:ext>
            </a:extLst>
          </p:cNvPr>
          <p:cNvPicPr>
            <a:picLocks noChangeArrowheads="1"/>
          </p:cNvPicPr>
          <p:nvPr/>
        </p:nvPicPr>
        <p:blipFill rotWithShape="1">
          <a:blip r:embed="rId3">
            <a:alphaModFix amt="85000"/>
            <a:extLst>
              <a:ext uri="{28A0092B-C50C-407E-A947-70E740481C1C}">
                <a14:useLocalDpi xmlns:a14="http://schemas.microsoft.com/office/drawing/2010/main" val="0"/>
              </a:ext>
            </a:extLst>
          </a:blip>
          <a:srcRect l="25261" r="64238"/>
          <a:stretch/>
        </p:blipFill>
        <p:spPr bwMode="auto">
          <a:xfrm>
            <a:off x="298584" y="733879"/>
            <a:ext cx="6480000" cy="144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The story of the NBA logo | Logo Design Love">
            <a:extLst>
              <a:ext uri="{FF2B5EF4-FFF2-40B4-BE49-F238E27FC236}">
                <a16:creationId xmlns:a16="http://schemas.microsoft.com/office/drawing/2014/main" id="{47D7BF37-A138-073B-C7CE-EE7CC763D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7662862" y="0"/>
            <a:ext cx="452913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66C32491-2C3E-12EE-1B41-8ED3905035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7081284" y="0"/>
            <a:ext cx="58157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3C0421-C01A-7C79-CBA7-990E03071D24}"/>
              </a:ext>
            </a:extLst>
          </p:cNvPr>
          <p:cNvSpPr txBox="1"/>
          <p:nvPr/>
        </p:nvSpPr>
        <p:spPr>
          <a:xfrm>
            <a:off x="449826" y="976825"/>
            <a:ext cx="6177516" cy="954107"/>
          </a:xfrm>
          <a:prstGeom prst="rect">
            <a:avLst/>
          </a:prstGeom>
          <a:noFill/>
        </p:spPr>
        <p:txBody>
          <a:bodyPr wrap="square" rtlCol="0">
            <a:spAutoFit/>
          </a:bodyPr>
          <a:lstStyle/>
          <a:p>
            <a:pPr algn="ctr"/>
            <a:r>
              <a:rPr lang="en-IN" sz="2800" b="1" i="0" dirty="0">
                <a:solidFill>
                  <a:schemeClr val="bg1"/>
                </a:solidFill>
                <a:effectLst/>
                <a:latin typeface="Calibri" panose="020F0502020204030204" pitchFamily="34" charset="0"/>
                <a:cs typeface="Calibri" panose="020F0502020204030204" pitchFamily="34" charset="0"/>
              </a:rPr>
              <a:t>NBA PLAYER STATISTICAL ANALYSIS AND PREDICTION PROJECT</a:t>
            </a:r>
          </a:p>
        </p:txBody>
      </p:sp>
      <p:sp>
        <p:nvSpPr>
          <p:cNvPr id="7" name="TextBox 6">
            <a:extLst>
              <a:ext uri="{FF2B5EF4-FFF2-40B4-BE49-F238E27FC236}">
                <a16:creationId xmlns:a16="http://schemas.microsoft.com/office/drawing/2014/main" id="{E188F2ED-60BC-6BAA-023F-AAB57D5DFAAD}"/>
              </a:ext>
            </a:extLst>
          </p:cNvPr>
          <p:cNvSpPr txBox="1"/>
          <p:nvPr/>
        </p:nvSpPr>
        <p:spPr>
          <a:xfrm>
            <a:off x="449826" y="4226180"/>
            <a:ext cx="2349795" cy="1815882"/>
          </a:xfrm>
          <a:prstGeom prst="rect">
            <a:avLst/>
          </a:prstGeom>
          <a:noFill/>
        </p:spPr>
        <p:txBody>
          <a:bodyPr wrap="square" rtlCol="0">
            <a:spAutoFit/>
          </a:bodyPr>
          <a:lstStyle/>
          <a:p>
            <a:r>
              <a:rPr lang="en-IN" sz="1600" b="0" u="sng" dirty="0">
                <a:solidFill>
                  <a:schemeClr val="bg1"/>
                </a:solidFill>
                <a:effectLst/>
                <a:latin typeface="Calibri" panose="020F0502020204030204" pitchFamily="34" charset="0"/>
                <a:cs typeface="Calibri" panose="020F0502020204030204" pitchFamily="34" charset="0"/>
              </a:rPr>
              <a:t>COLLABORATORS</a:t>
            </a:r>
          </a:p>
          <a:p>
            <a:endParaRPr lang="en-IN" sz="1600" b="0" dirty="0">
              <a:solidFill>
                <a:schemeClr val="bg1"/>
              </a:solidFill>
              <a:effectLst/>
              <a:latin typeface="Calibri" panose="020F0502020204030204" pitchFamily="34" charset="0"/>
              <a:cs typeface="Calibri" panose="020F0502020204030204" pitchFamily="34" charset="0"/>
            </a:endParaRPr>
          </a:p>
          <a:p>
            <a:r>
              <a:rPr lang="en-IN" sz="1600" dirty="0">
                <a:solidFill>
                  <a:schemeClr val="bg1"/>
                </a:solidFill>
                <a:effectLst/>
                <a:latin typeface="Calibri" panose="020F0502020204030204" pitchFamily="34" charset="0"/>
                <a:cs typeface="Calibri" panose="020F0502020204030204" pitchFamily="34" charset="0"/>
              </a:rPr>
              <a:t>JACOB EVANS</a:t>
            </a:r>
          </a:p>
          <a:p>
            <a:r>
              <a:rPr lang="en-IN" sz="1600" dirty="0">
                <a:solidFill>
                  <a:schemeClr val="bg1"/>
                </a:solidFill>
                <a:effectLst/>
                <a:latin typeface="Calibri" panose="020F0502020204030204" pitchFamily="34" charset="0"/>
                <a:cs typeface="Calibri" panose="020F0502020204030204" pitchFamily="34" charset="0"/>
              </a:rPr>
              <a:t>KARAN ANAND</a:t>
            </a:r>
          </a:p>
          <a:p>
            <a:r>
              <a:rPr lang="en-IN" sz="1600" dirty="0">
                <a:solidFill>
                  <a:schemeClr val="bg1"/>
                </a:solidFill>
                <a:effectLst/>
                <a:latin typeface="Calibri" panose="020F0502020204030204" pitchFamily="34" charset="0"/>
                <a:cs typeface="Calibri" panose="020F0502020204030204" pitchFamily="34" charset="0"/>
              </a:rPr>
              <a:t>MERT OZTOP</a:t>
            </a:r>
          </a:p>
          <a:p>
            <a:r>
              <a:rPr lang="en-IN" sz="1600" dirty="0">
                <a:solidFill>
                  <a:schemeClr val="bg1"/>
                </a:solidFill>
                <a:effectLst/>
                <a:latin typeface="Calibri" panose="020F0502020204030204" pitchFamily="34" charset="0"/>
                <a:cs typeface="Calibri" panose="020F0502020204030204" pitchFamily="34" charset="0"/>
              </a:rPr>
              <a:t>PRATIK PUROHIT</a:t>
            </a:r>
          </a:p>
          <a:p>
            <a:r>
              <a:rPr lang="en-IN" sz="1600" dirty="0">
                <a:solidFill>
                  <a:schemeClr val="bg1"/>
                </a:solidFill>
                <a:effectLst/>
                <a:latin typeface="Calibri" panose="020F0502020204030204" pitchFamily="34" charset="0"/>
                <a:cs typeface="Calibri" panose="020F0502020204030204" pitchFamily="34" charset="0"/>
              </a:rPr>
              <a:t>PRIYA MARINGANTI</a:t>
            </a:r>
            <a:endParaRPr lang="en-IN" sz="1600" dirty="0">
              <a:solidFill>
                <a:schemeClr val="bg1"/>
              </a:solidFill>
              <a:latin typeface="Tableau Book"/>
            </a:endParaRPr>
          </a:p>
        </p:txBody>
      </p:sp>
    </p:spTree>
    <p:extLst>
      <p:ext uri="{BB962C8B-B14F-4D97-AF65-F5344CB8AC3E}">
        <p14:creationId xmlns:p14="http://schemas.microsoft.com/office/powerpoint/2010/main" val="169118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b="0" i="0" u="none" strike="noStrike" dirty="0">
                <a:solidFill>
                  <a:srgbClr val="1F2328"/>
                </a:solidFill>
                <a:effectLst/>
              </a:rPr>
              <a:t>The prediction system achieved </a:t>
            </a:r>
            <a:r>
              <a:rPr lang="en-IN" b="1" i="0" u="none" strike="noStrike" dirty="0">
                <a:solidFill>
                  <a:srgbClr val="1F2328"/>
                </a:solidFill>
                <a:effectLst/>
              </a:rPr>
              <a:t>R-squared value of 0.9998</a:t>
            </a:r>
            <a:r>
              <a:rPr lang="en-IN" b="0" i="0" u="none" strike="noStrike" dirty="0">
                <a:solidFill>
                  <a:srgbClr val="1F2328"/>
                </a:solidFill>
                <a:effectLst/>
              </a:rPr>
              <a:t>, indicating a high level of accuracy in predicting player statistics based on the historical data. </a:t>
            </a:r>
          </a:p>
          <a:p>
            <a:pPr algn="l"/>
            <a:endParaRPr lang="en-IN" b="0" i="0" u="none" strike="noStrike" dirty="0">
              <a:solidFill>
                <a:srgbClr val="1F2328"/>
              </a:solidFill>
              <a:effectLst/>
            </a:endParaRPr>
          </a:p>
          <a:p>
            <a:pPr algn="l"/>
            <a:r>
              <a:rPr lang="en-IN" b="0" i="0" u="none" strike="noStrike" dirty="0">
                <a:solidFill>
                  <a:srgbClr val="1F2328"/>
                </a:solidFill>
                <a:effectLst/>
              </a:rPr>
              <a:t>The NBA Player Statistics Analysis and Prediction System leverages historical player data, applies machine learning techniques, and provides valuable insights and predictions on player performance. The system can assist with team selection, player scouting, and forecasting player statistics for the upcoming season.</a:t>
            </a:r>
            <a:endParaRPr lang="en-US" dirty="0"/>
          </a:p>
        </p:txBody>
      </p:sp>
      <p:pic>
        <p:nvPicPr>
          <p:cNvPr id="3" name="Picture 2" descr="The story of the NBA logo | Logo Design Love">
            <a:extLst>
              <a:ext uri="{FF2B5EF4-FFF2-40B4-BE49-F238E27FC236}">
                <a16:creationId xmlns:a16="http://schemas.microsoft.com/office/drawing/2014/main" id="{9CAF94D4-B09A-F4B4-D6B7-9330ECFDFB62}"/>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story of the NBA logo | Logo Design Love">
            <a:extLst>
              <a:ext uri="{FF2B5EF4-FFF2-40B4-BE49-F238E27FC236}">
                <a16:creationId xmlns:a16="http://schemas.microsoft.com/office/drawing/2014/main" id="{E35D03C4-BBA3-085A-5A58-C1524419F2CE}"/>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29D329-DE55-06C0-28CA-55A165845E44}"/>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RESULT</a:t>
            </a:r>
          </a:p>
        </p:txBody>
      </p:sp>
    </p:spTree>
    <p:extLst>
      <p:ext uri="{BB962C8B-B14F-4D97-AF65-F5344CB8AC3E}">
        <p14:creationId xmlns:p14="http://schemas.microsoft.com/office/powerpoint/2010/main" val="352993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F61333-9247-8533-BF64-D803912AD318}"/>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9686C4A-C6B4-C46E-1FC4-FBAFDE9652CE}"/>
              </a:ext>
            </a:extLst>
          </p:cNvPr>
          <p:cNvSpPr txBox="1"/>
          <p:nvPr/>
        </p:nvSpPr>
        <p:spPr>
          <a:xfrm>
            <a:off x="5330053" y="1566952"/>
            <a:ext cx="5688255" cy="3724096"/>
          </a:xfrm>
          <a:prstGeom prst="rect">
            <a:avLst/>
          </a:prstGeom>
          <a:noFill/>
        </p:spPr>
        <p:txBody>
          <a:bodyPr wrap="square" rtlCol="0">
            <a:spAutoFit/>
          </a:bodyPr>
          <a:lstStyle/>
          <a:p>
            <a:pPr algn="ctr"/>
            <a:r>
              <a:rPr lang="en-CA" sz="5400" b="1" dirty="0">
                <a:latin typeface="Consolas" panose="020B0609020204030204" pitchFamily="49" charset="0"/>
              </a:rPr>
              <a:t>THANK YOU</a:t>
            </a:r>
          </a:p>
          <a:p>
            <a:pPr algn="ctr"/>
            <a:endParaRPr lang="en-CA" sz="5400" b="1" dirty="0">
              <a:latin typeface="Consolas" panose="020B0609020204030204" pitchFamily="49" charset="0"/>
            </a:endParaRPr>
          </a:p>
          <a:p>
            <a:pPr algn="ctr"/>
            <a:r>
              <a:rPr lang="en-CA" sz="5400" b="1" dirty="0">
                <a:latin typeface="Consolas" panose="020B0609020204030204" pitchFamily="49" charset="0"/>
              </a:rPr>
              <a:t>QUESTIONS ARE WELCOME</a:t>
            </a:r>
          </a:p>
          <a:p>
            <a:pPr algn="ctr"/>
            <a:r>
              <a:rPr lang="en-CA" sz="2000" b="1" dirty="0">
                <a:latin typeface="Consolas" panose="020B0609020204030204" pitchFamily="49" charset="0"/>
              </a:rPr>
              <a:t> </a:t>
            </a:r>
          </a:p>
        </p:txBody>
      </p:sp>
    </p:spTree>
    <p:extLst>
      <p:ext uri="{BB962C8B-B14F-4D97-AF65-F5344CB8AC3E}">
        <p14:creationId xmlns:p14="http://schemas.microsoft.com/office/powerpoint/2010/main" val="147091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story of the NBA logo | Logo Design Love">
            <a:extLst>
              <a:ext uri="{FF2B5EF4-FFF2-40B4-BE49-F238E27FC236}">
                <a16:creationId xmlns:a16="http://schemas.microsoft.com/office/drawing/2014/main" id="{0F17569E-0B61-F9EE-1BA5-6510EB163F49}"/>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953D6D8-D348-6572-5FDA-40DDE3C89094}"/>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OVERVIEW</a:t>
            </a:r>
            <a:endParaRPr lang="en-IN" sz="3200" b="1" dirty="0">
              <a:solidFill>
                <a:schemeClr val="bg1"/>
              </a:solidFill>
              <a:latin typeface="Tableau Book"/>
            </a:endParaRPr>
          </a:p>
        </p:txBody>
      </p:sp>
      <p:sp>
        <p:nvSpPr>
          <p:cNvPr id="10" name="TextBox 9">
            <a:extLst>
              <a:ext uri="{FF2B5EF4-FFF2-40B4-BE49-F238E27FC236}">
                <a16:creationId xmlns:a16="http://schemas.microsoft.com/office/drawing/2014/main" id="{45A38C8D-977B-F8FC-8348-A6E35F73E2C0}"/>
              </a:ext>
            </a:extLst>
          </p:cNvPr>
          <p:cNvSpPr txBox="1"/>
          <p:nvPr/>
        </p:nvSpPr>
        <p:spPr>
          <a:xfrm>
            <a:off x="223700" y="1657810"/>
            <a:ext cx="11759927" cy="1200329"/>
          </a:xfrm>
          <a:prstGeom prst="rect">
            <a:avLst/>
          </a:prstGeom>
          <a:noFill/>
        </p:spPr>
        <p:txBody>
          <a:bodyPr wrap="square" rtlCol="0">
            <a:spAutoFit/>
          </a:bodyPr>
          <a:lstStyle/>
          <a:p>
            <a:r>
              <a:rPr lang="en-IN" b="0" i="0" u="none" strike="noStrike" dirty="0">
                <a:effectLst/>
              </a:rPr>
              <a:t>This project aims to develop a basketball player statistics analysis and prediction system using machine learning techniques with NBA player datasets. The system utilizes historical player data to provide insights into player performance and predict player stats for the upcoming season, by leveraging the power of machine learning algorithms and the comprehensive NBA player statistics dataset. </a:t>
            </a:r>
            <a:endParaRPr lang="en-US" dirty="0"/>
          </a:p>
        </p:txBody>
      </p:sp>
      <p:sp>
        <p:nvSpPr>
          <p:cNvPr id="12" name="TextBox 11">
            <a:extLst>
              <a:ext uri="{FF2B5EF4-FFF2-40B4-BE49-F238E27FC236}">
                <a16:creationId xmlns:a16="http://schemas.microsoft.com/office/drawing/2014/main" id="{F887B251-2C86-F093-9348-621158797284}"/>
              </a:ext>
            </a:extLst>
          </p:cNvPr>
          <p:cNvSpPr txBox="1"/>
          <p:nvPr/>
        </p:nvSpPr>
        <p:spPr>
          <a:xfrm>
            <a:off x="223700" y="3999862"/>
            <a:ext cx="11759927" cy="2339102"/>
          </a:xfrm>
          <a:prstGeom prst="rect">
            <a:avLst/>
          </a:prstGeom>
          <a:noFill/>
          <a:ln>
            <a:solidFill>
              <a:schemeClr val="tx1"/>
            </a:solidFill>
          </a:ln>
        </p:spPr>
        <p:txBody>
          <a:bodyPr wrap="square" rtlCol="0">
            <a:spAutoFit/>
          </a:bodyPr>
          <a:lstStyle/>
          <a:p>
            <a:endParaRPr lang="en-US" b="1" dirty="0"/>
          </a:p>
          <a:p>
            <a:r>
              <a:rPr lang="en-US" sz="2000" b="1" dirty="0"/>
              <a:t>Objectives</a:t>
            </a:r>
          </a:p>
          <a:p>
            <a:endParaRPr lang="en-US" dirty="0"/>
          </a:p>
          <a:p>
            <a:pPr algn="l">
              <a:buFont typeface="Arial" panose="020B0604020202020204" pitchFamily="34" charset="0"/>
              <a:buChar char="•"/>
            </a:pPr>
            <a:r>
              <a:rPr lang="en-IN" b="0" i="0" u="none" strike="noStrike" dirty="0">
                <a:effectLst/>
              </a:rPr>
              <a:t> Predict basketball player stats for the upcoming season based on historical data</a:t>
            </a:r>
          </a:p>
          <a:p>
            <a:pPr algn="l">
              <a:buFont typeface="Arial" panose="020B0604020202020204" pitchFamily="34" charset="0"/>
              <a:buChar char="•"/>
            </a:pPr>
            <a:r>
              <a:rPr lang="en-IN" b="0" i="0" u="none" strike="noStrike" dirty="0">
                <a:effectLst/>
              </a:rPr>
              <a:t> Leverage player stats from the previous year to forecast player performance</a:t>
            </a:r>
          </a:p>
          <a:p>
            <a:pPr algn="l">
              <a:buFont typeface="Arial" panose="020B0604020202020204" pitchFamily="34" charset="0"/>
              <a:buChar char="•"/>
            </a:pPr>
            <a:r>
              <a:rPr lang="en-IN" b="0" i="0" u="none" strike="noStrike" dirty="0">
                <a:effectLst/>
              </a:rPr>
              <a:t> Identify suitable machine learning algorithms for scalability, accuracy, and interpretability in predicting player performance</a:t>
            </a:r>
          </a:p>
          <a:p>
            <a:pPr algn="l">
              <a:buFont typeface="Arial" panose="020B0604020202020204" pitchFamily="34" charset="0"/>
              <a:buChar char="•"/>
            </a:pPr>
            <a:r>
              <a:rPr lang="en-IN" b="0" i="0" u="none" strike="noStrike" dirty="0">
                <a:effectLst/>
              </a:rPr>
              <a:t> Evaluate the performance of the prediction system and ensure its effectiveness in real-world scenarios, such as team selection  and player scouting</a:t>
            </a:r>
          </a:p>
        </p:txBody>
      </p:sp>
    </p:spTree>
    <p:extLst>
      <p:ext uri="{BB962C8B-B14F-4D97-AF65-F5344CB8AC3E}">
        <p14:creationId xmlns:p14="http://schemas.microsoft.com/office/powerpoint/2010/main" val="37124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5913FDC1-3392-AB03-ACE4-16AC5D3ECBF6}"/>
              </a:ext>
            </a:extLst>
          </p:cNvPr>
          <p:cNvPicPr>
            <a:picLocks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mj-lt"/>
              <a:buAutoNum type="arabicPeriod"/>
            </a:pPr>
            <a:r>
              <a:rPr lang="en-IN" dirty="0"/>
              <a:t>Data Collection: Gather a large dataset of NBA player statistics from the Kaggle dataset</a:t>
            </a:r>
          </a:p>
          <a:p>
            <a:pPr marL="342900" indent="-342900">
              <a:buFont typeface="+mj-lt"/>
              <a:buAutoNum type="arabicPeriod"/>
            </a:pPr>
            <a:r>
              <a:rPr lang="en-IN" dirty="0"/>
              <a:t>Data Preprocessing: Clean, normalize, encode, and engineer features from the NBA dataset</a:t>
            </a:r>
          </a:p>
          <a:p>
            <a:pPr marL="342900" indent="-342900">
              <a:buFont typeface="+mj-lt"/>
              <a:buAutoNum type="arabicPeriod"/>
            </a:pPr>
            <a:r>
              <a:rPr lang="en-IN" dirty="0"/>
              <a:t>Exploratory Data Analysis: Gain insights, patterns, and </a:t>
            </a:r>
            <a:r>
              <a:rPr lang="en-IN" dirty="0" err="1"/>
              <a:t>analyze</a:t>
            </a:r>
            <a:r>
              <a:rPr lang="en-IN" dirty="0"/>
              <a:t> feature distributions</a:t>
            </a:r>
          </a:p>
          <a:p>
            <a:pPr marL="342900" indent="-342900">
              <a:buFont typeface="+mj-lt"/>
              <a:buAutoNum type="arabicPeriod"/>
            </a:pPr>
            <a:r>
              <a:rPr lang="en-IN" dirty="0"/>
              <a:t>Model Training and Evaluation: Experiment with various machine learning algorithms, fine-tune models for accurate predictions</a:t>
            </a:r>
          </a:p>
          <a:p>
            <a:pPr marL="342900" indent="-342900">
              <a:buFont typeface="+mj-lt"/>
              <a:buAutoNum type="arabicPeriod"/>
            </a:pPr>
            <a:r>
              <a:rPr lang="en-IN" dirty="0"/>
              <a:t>User Interface Development: Create an intuitive interface for users to input player data and view predictions</a:t>
            </a:r>
          </a:p>
          <a:p>
            <a:pPr marL="342900" indent="-342900">
              <a:buFont typeface="+mj-lt"/>
              <a:buAutoNum type="arabicPeriod"/>
            </a:pPr>
            <a:r>
              <a:rPr lang="en-IN" dirty="0"/>
              <a:t>Testing and Validation: Ensure the accuracy, robustness, and scalability of the prediction system</a:t>
            </a:r>
            <a:endParaRPr lang="en-US" dirty="0"/>
          </a:p>
        </p:txBody>
      </p:sp>
      <p:sp>
        <p:nvSpPr>
          <p:cNvPr id="3" name="TextBox 2">
            <a:extLst>
              <a:ext uri="{FF2B5EF4-FFF2-40B4-BE49-F238E27FC236}">
                <a16:creationId xmlns:a16="http://schemas.microsoft.com/office/drawing/2014/main" id="{281FF099-E174-396D-F6F9-9317EE960E05}"/>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METHODOLOGY</a:t>
            </a:r>
            <a:endParaRPr lang="en-IN" sz="3200" b="1" dirty="0">
              <a:solidFill>
                <a:schemeClr val="bg1"/>
              </a:solidFill>
              <a:latin typeface="Tableau Book"/>
            </a:endParaRPr>
          </a:p>
        </p:txBody>
      </p:sp>
    </p:spTree>
    <p:extLst>
      <p:ext uri="{BB962C8B-B14F-4D97-AF65-F5344CB8AC3E}">
        <p14:creationId xmlns:p14="http://schemas.microsoft.com/office/powerpoint/2010/main" val="208758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5F98CC-CF86-5443-1E0E-6634F3CBCB70}"/>
              </a:ext>
            </a:extLst>
          </p:cNvPr>
          <p:cNvSpPr txBox="1"/>
          <p:nvPr/>
        </p:nvSpPr>
        <p:spPr>
          <a:xfrm>
            <a:off x="154961" y="5942695"/>
            <a:ext cx="11872870" cy="369332"/>
          </a:xfrm>
          <a:prstGeom prst="rect">
            <a:avLst/>
          </a:prstGeom>
          <a:noFill/>
          <a:ln>
            <a:solidFill>
              <a:schemeClr val="tx1"/>
            </a:solidFill>
          </a:ln>
        </p:spPr>
        <p:txBody>
          <a:bodyPr wrap="square" rtlCol="0">
            <a:spAutoFit/>
          </a:bodyPr>
          <a:lstStyle/>
          <a:p>
            <a:pPr algn="ctr"/>
            <a:r>
              <a:rPr lang="en-US" dirty="0"/>
              <a:t>Retrieving last two seasons’ data from Kaggle</a:t>
            </a:r>
          </a:p>
        </p:txBody>
      </p:sp>
      <p:pic>
        <p:nvPicPr>
          <p:cNvPr id="12" name="Picture 11">
            <a:extLst>
              <a:ext uri="{FF2B5EF4-FFF2-40B4-BE49-F238E27FC236}">
                <a16:creationId xmlns:a16="http://schemas.microsoft.com/office/drawing/2014/main" id="{0B8CEFE6-85CA-3736-18FF-3D3113E49F94}"/>
              </a:ext>
            </a:extLst>
          </p:cNvPr>
          <p:cNvPicPr>
            <a:picLocks noChangeAspect="1"/>
          </p:cNvPicPr>
          <p:nvPr/>
        </p:nvPicPr>
        <p:blipFill rotWithShape="1">
          <a:blip r:embed="rId2"/>
          <a:srcRect l="11956" r="11855"/>
          <a:stretch/>
        </p:blipFill>
        <p:spPr>
          <a:xfrm>
            <a:off x="208374" y="1654321"/>
            <a:ext cx="5727467" cy="3570916"/>
          </a:xfrm>
          <a:prstGeom prst="rect">
            <a:avLst/>
          </a:prstGeom>
          <a:ln>
            <a:solidFill>
              <a:schemeClr val="tx1"/>
            </a:solidFill>
          </a:ln>
        </p:spPr>
      </p:pic>
      <p:pic>
        <p:nvPicPr>
          <p:cNvPr id="14" name="Picture 13">
            <a:extLst>
              <a:ext uri="{FF2B5EF4-FFF2-40B4-BE49-F238E27FC236}">
                <a16:creationId xmlns:a16="http://schemas.microsoft.com/office/drawing/2014/main" id="{2BD67E1D-7FE7-B357-51B9-B75AC1635958}"/>
              </a:ext>
            </a:extLst>
          </p:cNvPr>
          <p:cNvPicPr>
            <a:picLocks noChangeAspect="1"/>
          </p:cNvPicPr>
          <p:nvPr/>
        </p:nvPicPr>
        <p:blipFill>
          <a:blip r:embed="rId3"/>
          <a:srcRect l="12058" r="12058"/>
          <a:stretch/>
        </p:blipFill>
        <p:spPr>
          <a:xfrm>
            <a:off x="6256160" y="1640288"/>
            <a:ext cx="5727467" cy="3577423"/>
          </a:xfrm>
          <a:prstGeom prst="rect">
            <a:avLst/>
          </a:prstGeom>
          <a:ln>
            <a:solidFill>
              <a:schemeClr val="tx1"/>
            </a:solidFill>
          </a:ln>
        </p:spPr>
      </p:pic>
      <p:pic>
        <p:nvPicPr>
          <p:cNvPr id="15" name="Picture 2" descr="The story of the NBA logo | Logo Design Love">
            <a:extLst>
              <a:ext uri="{FF2B5EF4-FFF2-40B4-BE49-F238E27FC236}">
                <a16:creationId xmlns:a16="http://schemas.microsoft.com/office/drawing/2014/main" id="{E9B7F8F4-FFA0-8D9C-A4C4-3C0590FD858E}"/>
              </a:ext>
            </a:extLst>
          </p:cNvPr>
          <p:cNvPicPr>
            <a:picLocks noChangeArrowheads="1"/>
          </p:cNvPicPr>
          <p:nvPr/>
        </p:nvPicPr>
        <p:blipFill rotWithShape="1">
          <a:blip r:embed="rId4">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The story of the NBA logo | Logo Design Love">
            <a:extLst>
              <a:ext uri="{FF2B5EF4-FFF2-40B4-BE49-F238E27FC236}">
                <a16:creationId xmlns:a16="http://schemas.microsoft.com/office/drawing/2014/main" id="{9314C0CC-14CE-C6AC-3363-13851601149B}"/>
              </a:ext>
            </a:extLst>
          </p:cNvPr>
          <p:cNvPicPr>
            <a:picLocks noChangeArrowheads="1"/>
          </p:cNvPicPr>
          <p:nvPr/>
        </p:nvPicPr>
        <p:blipFill rotWithShape="1">
          <a:blip r:embed="rId4">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FA506BB-3421-26C8-BB94-2B56B81B6A51}"/>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DATA SOURCE - KAGGLE</a:t>
            </a:r>
            <a:endParaRPr lang="en-IN" sz="3200" b="1" dirty="0">
              <a:solidFill>
                <a:schemeClr val="bg1"/>
              </a:solidFill>
              <a:latin typeface="Tableau Book"/>
            </a:endParaRPr>
          </a:p>
        </p:txBody>
      </p:sp>
    </p:spTree>
    <p:extLst>
      <p:ext uri="{BB962C8B-B14F-4D97-AF65-F5344CB8AC3E}">
        <p14:creationId xmlns:p14="http://schemas.microsoft.com/office/powerpoint/2010/main" val="146155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86467-8F81-D141-EB74-3268310FE918}"/>
              </a:ext>
            </a:extLst>
          </p:cNvPr>
          <p:cNvSpPr txBox="1"/>
          <p:nvPr/>
        </p:nvSpPr>
        <p:spPr>
          <a:xfrm>
            <a:off x="95693" y="107169"/>
            <a:ext cx="5486401" cy="523220"/>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DATA ON s3 AWS</a:t>
            </a:r>
            <a:endParaRPr lang="en-IN" sz="2800" dirty="0">
              <a:solidFill>
                <a:schemeClr val="bg1"/>
              </a:solidFill>
              <a:latin typeface="Tableau Book"/>
            </a:endParaRPr>
          </a:p>
        </p:txBody>
      </p:sp>
      <p:pic>
        <p:nvPicPr>
          <p:cNvPr id="5" name="Picture 4">
            <a:extLst>
              <a:ext uri="{FF2B5EF4-FFF2-40B4-BE49-F238E27FC236}">
                <a16:creationId xmlns:a16="http://schemas.microsoft.com/office/drawing/2014/main" id="{E26FB8CE-78FC-83AA-8B2F-E991B093DE30}"/>
              </a:ext>
            </a:extLst>
          </p:cNvPr>
          <p:cNvPicPr>
            <a:picLocks noChangeAspect="1"/>
          </p:cNvPicPr>
          <p:nvPr/>
        </p:nvPicPr>
        <p:blipFill>
          <a:blip r:embed="rId2"/>
          <a:srcRect/>
          <a:stretch/>
        </p:blipFill>
        <p:spPr>
          <a:xfrm>
            <a:off x="242338" y="1291545"/>
            <a:ext cx="11489108" cy="4554309"/>
          </a:xfrm>
          <a:prstGeom prst="rect">
            <a:avLst/>
          </a:prstGeom>
          <a:ln>
            <a:solidFill>
              <a:schemeClr val="tx1"/>
            </a:solidFill>
          </a:ln>
        </p:spPr>
      </p:pic>
      <p:sp>
        <p:nvSpPr>
          <p:cNvPr id="4" name="TextBox 3">
            <a:extLst>
              <a:ext uri="{FF2B5EF4-FFF2-40B4-BE49-F238E27FC236}">
                <a16:creationId xmlns:a16="http://schemas.microsoft.com/office/drawing/2014/main" id="{4D15C6D7-5400-9A0B-7335-0B61F128BDEF}"/>
              </a:ext>
            </a:extLst>
          </p:cNvPr>
          <p:cNvSpPr txBox="1"/>
          <p:nvPr/>
        </p:nvSpPr>
        <p:spPr>
          <a:xfrm>
            <a:off x="242338" y="5942695"/>
            <a:ext cx="11489108" cy="369332"/>
          </a:xfrm>
          <a:prstGeom prst="rect">
            <a:avLst/>
          </a:prstGeom>
          <a:noFill/>
          <a:ln>
            <a:solidFill>
              <a:schemeClr val="tx1"/>
            </a:solidFill>
          </a:ln>
        </p:spPr>
        <p:txBody>
          <a:bodyPr wrap="square" rtlCol="0">
            <a:spAutoFit/>
          </a:bodyPr>
          <a:lstStyle/>
          <a:p>
            <a:pPr algn="ctr"/>
            <a:r>
              <a:rPr lang="en-US" dirty="0"/>
              <a:t>Uploading the data sets on AWS for the main code</a:t>
            </a:r>
          </a:p>
        </p:txBody>
      </p:sp>
      <p:pic>
        <p:nvPicPr>
          <p:cNvPr id="6" name="Picture 2" descr="The story of the NBA logo | Logo Design Love">
            <a:extLst>
              <a:ext uri="{FF2B5EF4-FFF2-40B4-BE49-F238E27FC236}">
                <a16:creationId xmlns:a16="http://schemas.microsoft.com/office/drawing/2014/main" id="{7CAFDB5A-D62C-5B87-A6C0-9B53722A99A8}"/>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he story of the NBA logo | Logo Design Love">
            <a:extLst>
              <a:ext uri="{FF2B5EF4-FFF2-40B4-BE49-F238E27FC236}">
                <a16:creationId xmlns:a16="http://schemas.microsoft.com/office/drawing/2014/main" id="{65D3E571-0B09-B8C8-D08A-E04A752363D7}"/>
              </a:ext>
            </a:extLst>
          </p:cNvPr>
          <p:cNvPicPr>
            <a:picLocks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1B12D6F-6F75-5908-749E-7F87DB560CAE}"/>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Data on s3 AWS</a:t>
            </a:r>
            <a:endParaRPr lang="en-IN" sz="3200" b="1" dirty="0">
              <a:solidFill>
                <a:schemeClr val="bg1"/>
              </a:solidFill>
              <a:latin typeface="Tableau Book"/>
            </a:endParaRPr>
          </a:p>
        </p:txBody>
      </p:sp>
    </p:spTree>
    <p:extLst>
      <p:ext uri="{BB962C8B-B14F-4D97-AF65-F5344CB8AC3E}">
        <p14:creationId xmlns:p14="http://schemas.microsoft.com/office/powerpoint/2010/main" val="250691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1880" t="8143" r="10581" b="8143"/>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5D1E4704-C653-D19F-2993-3FD1E91672EE}"/>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A2B45074-70E5-414F-5AC3-69650AA7E9AF}"/>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54EDD1-674D-0132-24C3-66891838765F}"/>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DASHBOARD 1</a:t>
            </a:r>
            <a:endParaRPr lang="en-IN" sz="3200" b="1" dirty="0">
              <a:solidFill>
                <a:schemeClr val="bg1"/>
              </a:solidFill>
              <a:latin typeface="Tableau Book"/>
            </a:endParaRPr>
          </a:p>
        </p:txBody>
      </p:sp>
    </p:spTree>
    <p:extLst>
      <p:ext uri="{BB962C8B-B14F-4D97-AF65-F5344CB8AC3E}">
        <p14:creationId xmlns:p14="http://schemas.microsoft.com/office/powerpoint/2010/main" val="84983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2517" t="8665" r="11767" b="8333"/>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EC381BF3-8901-AB11-5103-803A14B729A6}"/>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95D9AD46-5879-7873-2506-A82119A97384}"/>
              </a:ext>
            </a:extLst>
          </p:cNvPr>
          <p:cNvPicPr>
            <a:picLocks noChangeArrowheads="1"/>
          </p:cNvPicPr>
          <p:nvPr/>
        </p:nvPicPr>
        <p:blipFill rotWithShape="1">
          <a:blip r:embed="rId3">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B7C63B-5D34-5C2D-4814-A349519BEB82}"/>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DASHBOARD 2</a:t>
            </a:r>
            <a:endParaRPr lang="en-IN" sz="3200" b="1" dirty="0">
              <a:solidFill>
                <a:schemeClr val="bg1"/>
              </a:solidFill>
              <a:latin typeface="Tableau Book"/>
            </a:endParaRPr>
          </a:p>
        </p:txBody>
      </p:sp>
    </p:spTree>
    <p:extLst>
      <p:ext uri="{BB962C8B-B14F-4D97-AF65-F5344CB8AC3E}">
        <p14:creationId xmlns:p14="http://schemas.microsoft.com/office/powerpoint/2010/main" val="69160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AA6E70-1D92-36AE-9BAA-BB5580A197BF}"/>
              </a:ext>
            </a:extLst>
          </p:cNvPr>
          <p:cNvPicPr>
            <a:picLocks/>
          </p:cNvPicPr>
          <p:nvPr/>
        </p:nvPicPr>
        <p:blipFill rotWithShape="1">
          <a:blip r:embed="rId2"/>
          <a:srcRect l="12423" t="9333" r="11672" b="9001"/>
          <a:stretch/>
        </p:blipFill>
        <p:spPr>
          <a:xfrm>
            <a:off x="1506000" y="1365640"/>
            <a:ext cx="9180000" cy="5400000"/>
          </a:xfrm>
          <a:prstGeom prst="rect">
            <a:avLst/>
          </a:prstGeom>
          <a:ln>
            <a:solidFill>
              <a:schemeClr val="tx1"/>
            </a:solidFill>
          </a:ln>
        </p:spPr>
      </p:pic>
      <p:pic>
        <p:nvPicPr>
          <p:cNvPr id="3" name="Picture 2" descr="The story of the NBA logo | Logo Design Love">
            <a:extLst>
              <a:ext uri="{FF2B5EF4-FFF2-40B4-BE49-F238E27FC236}">
                <a16:creationId xmlns:a16="http://schemas.microsoft.com/office/drawing/2014/main" id="{C81FD6B0-3105-3C86-99C7-B5CA428D95BA}"/>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ory of the NBA logo | Logo Design Love">
            <a:extLst>
              <a:ext uri="{FF2B5EF4-FFF2-40B4-BE49-F238E27FC236}">
                <a16:creationId xmlns:a16="http://schemas.microsoft.com/office/drawing/2014/main" id="{DA3995D7-109A-38AA-0564-DD90A80BAC93}"/>
              </a:ext>
            </a:extLst>
          </p:cNvPr>
          <p:cNvPicPr>
            <a:picLocks noChangeArrowheads="1"/>
          </p:cNvPicPr>
          <p:nvPr/>
        </p:nvPicPr>
        <p:blipFill rotWithShape="1">
          <a:blip r:embed="rId3">
            <a:extLst>
              <a:ext uri="{28A0092B-C50C-407E-A947-70E740481C1C}">
                <a14:useLocalDpi xmlns:a14="http://schemas.microsoft.com/office/drawing/2010/main" val="0"/>
              </a:ext>
            </a:extLst>
          </a:blip>
          <a:srcRect l="25261" r="64238"/>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B50E7B-FA09-55C9-C349-F84E3E9081E8}"/>
              </a:ext>
            </a:extLst>
          </p:cNvPr>
          <p:cNvSpPr txBox="1"/>
          <p:nvPr/>
        </p:nvSpPr>
        <p:spPr>
          <a:xfrm>
            <a:off x="581628" y="344562"/>
            <a:ext cx="5486401" cy="584775"/>
          </a:xfrm>
          <a:prstGeom prst="rect">
            <a:avLst/>
          </a:prstGeom>
          <a:noFill/>
        </p:spPr>
        <p:txBody>
          <a:bodyPr wrap="square" rtlCol="0">
            <a:spAutoFit/>
          </a:bodyPr>
          <a:lstStyle/>
          <a:p>
            <a:r>
              <a:rPr lang="en-IN" sz="3200" b="1" i="0" dirty="0">
                <a:solidFill>
                  <a:schemeClr val="bg1"/>
                </a:solidFill>
                <a:effectLst/>
                <a:latin typeface="Calibri" panose="020F0502020204030204" pitchFamily="34" charset="0"/>
                <a:cs typeface="Calibri" panose="020F0502020204030204" pitchFamily="34" charset="0"/>
              </a:rPr>
              <a:t>DASHBOARD 3</a:t>
            </a:r>
          </a:p>
        </p:txBody>
      </p:sp>
    </p:spTree>
    <p:extLst>
      <p:ext uri="{BB962C8B-B14F-4D97-AF65-F5344CB8AC3E}">
        <p14:creationId xmlns:p14="http://schemas.microsoft.com/office/powerpoint/2010/main" val="232410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e story of the NBA logo | Logo Design Love">
            <a:extLst>
              <a:ext uri="{FF2B5EF4-FFF2-40B4-BE49-F238E27FC236}">
                <a16:creationId xmlns:a16="http://schemas.microsoft.com/office/drawing/2014/main" id="{E39F5D33-2F4F-3FD2-4DD9-4E630AE7AB53}"/>
              </a:ext>
            </a:extLst>
          </p:cNvPr>
          <p:cNvPicPr>
            <a:picLocks noChangeArrowheads="1"/>
          </p:cNvPicPr>
          <p:nvPr/>
        </p:nvPicPr>
        <p:blipFill rotWithShape="1">
          <a:blip r:embed="rId2">
            <a:extLst>
              <a:ext uri="{28A0092B-C50C-407E-A947-70E740481C1C}">
                <a14:useLocalDpi xmlns:a14="http://schemas.microsoft.com/office/drawing/2010/main" val="0"/>
              </a:ext>
            </a:extLst>
          </a:blip>
          <a:srcRect l="25261" r="25207"/>
          <a:stretch/>
        </p:blipFill>
        <p:spPr bwMode="auto">
          <a:xfrm>
            <a:off x="11408049" y="186950"/>
            <a:ext cx="575578" cy="90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story of the NBA logo | Logo Design Love">
            <a:extLst>
              <a:ext uri="{FF2B5EF4-FFF2-40B4-BE49-F238E27FC236}">
                <a16:creationId xmlns:a16="http://schemas.microsoft.com/office/drawing/2014/main" id="{5913FDC1-3392-AB03-ACE4-16AC5D3ECBF6}"/>
              </a:ext>
            </a:extLst>
          </p:cNvPr>
          <p:cNvPicPr>
            <a:picLocks noChangeArrowheads="1"/>
          </p:cNvPicPr>
          <p:nvPr/>
        </p:nvPicPr>
        <p:blipFill rotWithShape="1">
          <a:blip r:embed="rId2">
            <a:extLst>
              <a:ext uri="{28A0092B-C50C-407E-A947-70E740481C1C}">
                <a14:useLocalDpi xmlns:a14="http://schemas.microsoft.com/office/drawing/2010/main" val="0"/>
              </a:ext>
            </a:extLst>
          </a:blip>
          <a:srcRect l="55102" t="15069" r="41457" b="75764"/>
          <a:stretch/>
        </p:blipFill>
        <p:spPr bwMode="auto">
          <a:xfrm>
            <a:off x="208373" y="186950"/>
            <a:ext cx="10980000" cy="90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37E01E-8910-BDE0-8B9C-836FE5512DB4}"/>
              </a:ext>
            </a:extLst>
          </p:cNvPr>
          <p:cNvSpPr txBox="1"/>
          <p:nvPr/>
        </p:nvSpPr>
        <p:spPr>
          <a:xfrm>
            <a:off x="223700" y="1657810"/>
            <a:ext cx="11759927"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buFont typeface="Arial" panose="020B0604020202020204" pitchFamily="34" charset="0"/>
              <a:buChar char="•"/>
            </a:pPr>
            <a:r>
              <a:rPr lang="en-IN" b="0" i="0" u="none" strike="noStrike" dirty="0">
                <a:solidFill>
                  <a:srgbClr val="1F2328"/>
                </a:solidFill>
                <a:effectLst/>
                <a:latin typeface="-apple-system"/>
              </a:rPr>
              <a:t>Bad Encoding: The original data had encoding issues that we struggled to handle. We had to apply encoding techniques to ensure proper handling and interpretation of the data.</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b="0" i="0" u="none" strike="noStrike" dirty="0">
                <a:solidFill>
                  <a:srgbClr val="1F2328"/>
                </a:solidFill>
                <a:effectLst/>
                <a:latin typeface="-apple-system"/>
              </a:rPr>
              <a:t> External Factors: While player statistics provide valuable insights, it's important to note that other factors can influence a player's performance on the court. Factors such as injuries, team dynamics, coaching strategies, and external circumstances were not included in our analysis. Considering these external factors could further enhance the accuracy and predictive power of the model.</a:t>
            </a:r>
          </a:p>
          <a:p>
            <a:pPr algn="l"/>
            <a:endParaRPr lang="en-IN" b="0" i="0" u="none" strike="noStrike" dirty="0">
              <a:solidFill>
                <a:srgbClr val="1F2328"/>
              </a:solidFill>
              <a:effectLst/>
              <a:latin typeface="-apple-system"/>
            </a:endParaRPr>
          </a:p>
          <a:p>
            <a:pPr algn="l">
              <a:buFont typeface="Arial" panose="020B0604020202020204" pitchFamily="34" charset="0"/>
              <a:buChar char="•"/>
            </a:pPr>
            <a:r>
              <a:rPr lang="en-IN" dirty="0">
                <a:solidFill>
                  <a:srgbClr val="1F2328"/>
                </a:solidFill>
                <a:latin typeface="-apple-system"/>
              </a:rPr>
              <a:t>Outliers: </a:t>
            </a:r>
            <a:r>
              <a:rPr lang="en-IN" b="0" i="0" u="none" strike="noStrike" dirty="0">
                <a:solidFill>
                  <a:srgbClr val="1F2328"/>
                </a:solidFill>
                <a:effectLst/>
                <a:latin typeface="-apple-system"/>
              </a:rPr>
              <a:t>To handle these outliers, we implemented a post-processing step where we replaced any negative predicted values with zeros. This approach allowed us to address the outliers and ensure that the predicted statistics remain within a valid range. By zeroing out the negative values, we mitigated the impact of outliers on the model's performance and ensured that the predicted player statistics align with the expectations of NBA player performance.</a:t>
            </a:r>
          </a:p>
        </p:txBody>
      </p:sp>
      <p:sp>
        <p:nvSpPr>
          <p:cNvPr id="6" name="TextBox 5">
            <a:extLst>
              <a:ext uri="{FF2B5EF4-FFF2-40B4-BE49-F238E27FC236}">
                <a16:creationId xmlns:a16="http://schemas.microsoft.com/office/drawing/2014/main" id="{FDAA1CAA-271E-B322-F9C9-ED9048310E88}"/>
              </a:ext>
            </a:extLst>
          </p:cNvPr>
          <p:cNvSpPr txBox="1"/>
          <p:nvPr/>
        </p:nvSpPr>
        <p:spPr>
          <a:xfrm>
            <a:off x="581628" y="344562"/>
            <a:ext cx="5486401" cy="584775"/>
          </a:xfrm>
          <a:prstGeom prst="rect">
            <a:avLst/>
          </a:prstGeom>
          <a:noFill/>
        </p:spPr>
        <p:txBody>
          <a:bodyPr wrap="square" rtlCol="0">
            <a:spAutoFit/>
          </a:bodyPr>
          <a:lstStyle/>
          <a:p>
            <a:r>
              <a:rPr lang="en-IN" sz="3200" b="1" dirty="0">
                <a:solidFill>
                  <a:schemeClr val="bg1"/>
                </a:solidFill>
                <a:latin typeface="Calibri" panose="020F0502020204030204" pitchFamily="34" charset="0"/>
                <a:cs typeface="Calibri" panose="020F0502020204030204" pitchFamily="34" charset="0"/>
              </a:rPr>
              <a:t>CHALLENGES</a:t>
            </a:r>
            <a:endParaRPr lang="en-IN" sz="3200" b="1" dirty="0">
              <a:solidFill>
                <a:schemeClr val="bg1"/>
              </a:solidFill>
              <a:latin typeface="Tableau Book"/>
            </a:endParaRPr>
          </a:p>
        </p:txBody>
      </p:sp>
    </p:spTree>
    <p:extLst>
      <p:ext uri="{BB962C8B-B14F-4D97-AF65-F5344CB8AC3E}">
        <p14:creationId xmlns:p14="http://schemas.microsoft.com/office/powerpoint/2010/main" val="2380916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556</TotalTime>
  <Words>527</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Consolas</vt:lpstr>
      <vt:lpstr>Tableau 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Anand</dc:creator>
  <cp:lastModifiedBy>Mert Öztop</cp:lastModifiedBy>
  <cp:revision>63</cp:revision>
  <dcterms:created xsi:type="dcterms:W3CDTF">2023-06-12T19:23:03Z</dcterms:created>
  <dcterms:modified xsi:type="dcterms:W3CDTF">2023-06-13T19:43:41Z</dcterms:modified>
</cp:coreProperties>
</file>