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0" r:id="rId3"/>
    <p:sldId id="261" r:id="rId4"/>
    <p:sldId id="257" r:id="rId5"/>
    <p:sldId id="259" r:id="rId6"/>
    <p:sldId id="264" r:id="rId7"/>
    <p:sldId id="263" r:id="rId8"/>
    <p:sldId id="262" r:id="rId9"/>
    <p:sldId id="265" r:id="rId10"/>
    <p:sldId id="266" r:id="rId11"/>
    <p:sldId id="267" r:id="rId12"/>
    <p:sldId id="268" r:id="rId13"/>
    <p:sldId id="269" r:id="rId14"/>
    <p:sldId id="270" r:id="rId15"/>
    <p:sldId id="274" r:id="rId16"/>
    <p:sldId id="275" r:id="rId17"/>
    <p:sldId id="272" r:id="rId18"/>
    <p:sldId id="273"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89"/>
    <p:restoredTop sz="94609"/>
  </p:normalViewPr>
  <p:slideViewPr>
    <p:cSldViewPr snapToGrid="0">
      <p:cViewPr varScale="1">
        <p:scale>
          <a:sx n="91" d="100"/>
          <a:sy n="91" d="100"/>
        </p:scale>
        <p:origin x="4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Hari Priya Maringanti" userId="ecba00ba1504044b" providerId="LiveId" clId="{6904643D-C312-4FD0-A194-7AD86DB35526}"/>
    <pc:docChg chg="custSel addSld modSld">
      <pc:chgData name="Sri Hari Priya Maringanti" userId="ecba00ba1504044b" providerId="LiveId" clId="{6904643D-C312-4FD0-A194-7AD86DB35526}" dt="2023-06-13T17:01:37.993" v="33" actId="20577"/>
      <pc:docMkLst>
        <pc:docMk/>
      </pc:docMkLst>
      <pc:sldChg chg="addSp delSp mod">
        <pc:chgData name="Sri Hari Priya Maringanti" userId="ecba00ba1504044b" providerId="LiveId" clId="{6904643D-C312-4FD0-A194-7AD86DB35526}" dt="2023-06-13T17:00:02.791" v="4" actId="22"/>
        <pc:sldMkLst>
          <pc:docMk/>
          <pc:sldMk cId="849832236" sldId="270"/>
        </pc:sldMkLst>
        <pc:picChg chg="add">
          <ac:chgData name="Sri Hari Priya Maringanti" userId="ecba00ba1504044b" providerId="LiveId" clId="{6904643D-C312-4FD0-A194-7AD86DB35526}" dt="2023-06-13T17:00:02.791" v="4" actId="22"/>
          <ac:picMkLst>
            <pc:docMk/>
            <pc:sldMk cId="849832236" sldId="270"/>
            <ac:picMk id="5" creationId="{232685E6-A9AC-3F92-70D4-EA0195F3EE3E}"/>
          </ac:picMkLst>
        </pc:picChg>
        <pc:picChg chg="del">
          <ac:chgData name="Sri Hari Priya Maringanti" userId="ecba00ba1504044b" providerId="LiveId" clId="{6904643D-C312-4FD0-A194-7AD86DB35526}" dt="2023-06-13T16:58:41.650" v="0" actId="478"/>
          <ac:picMkLst>
            <pc:docMk/>
            <pc:sldMk cId="849832236" sldId="270"/>
            <ac:picMk id="6" creationId="{EEAA6E70-1D92-36AE-9BAA-BB5580A197BF}"/>
          </ac:picMkLst>
        </pc:picChg>
      </pc:sldChg>
      <pc:sldChg chg="addSp delSp mod">
        <pc:chgData name="Sri Hari Priya Maringanti" userId="ecba00ba1504044b" providerId="LiveId" clId="{6904643D-C312-4FD0-A194-7AD86DB35526}" dt="2023-06-13T17:00:37.444" v="5" actId="22"/>
        <pc:sldMkLst>
          <pc:docMk/>
          <pc:sldMk cId="3916664619" sldId="274"/>
        </pc:sldMkLst>
        <pc:picChg chg="add">
          <ac:chgData name="Sri Hari Priya Maringanti" userId="ecba00ba1504044b" providerId="LiveId" clId="{6904643D-C312-4FD0-A194-7AD86DB35526}" dt="2023-06-13T17:00:37.444" v="5" actId="22"/>
          <ac:picMkLst>
            <pc:docMk/>
            <pc:sldMk cId="3916664619" sldId="274"/>
            <ac:picMk id="5" creationId="{27956B32-8098-1A84-5E43-C5CFCD3C8F6B}"/>
          </ac:picMkLst>
        </pc:picChg>
        <pc:picChg chg="del">
          <ac:chgData name="Sri Hari Priya Maringanti" userId="ecba00ba1504044b" providerId="LiveId" clId="{6904643D-C312-4FD0-A194-7AD86DB35526}" dt="2023-06-13T16:58:52.275" v="2" actId="478"/>
          <ac:picMkLst>
            <pc:docMk/>
            <pc:sldMk cId="3916664619" sldId="274"/>
            <ac:picMk id="6" creationId="{EEAA6E70-1D92-36AE-9BAA-BB5580A197BF}"/>
          </ac:picMkLst>
        </pc:picChg>
      </pc:sldChg>
      <pc:sldChg chg="addSp delSp modSp add mod">
        <pc:chgData name="Sri Hari Priya Maringanti" userId="ecba00ba1504044b" providerId="LiveId" clId="{6904643D-C312-4FD0-A194-7AD86DB35526}" dt="2023-06-13T17:01:37.993" v="33" actId="20577"/>
        <pc:sldMkLst>
          <pc:docMk/>
          <pc:sldMk cId="2356194855" sldId="275"/>
        </pc:sldMkLst>
        <pc:spChg chg="mod">
          <ac:chgData name="Sri Hari Priya Maringanti" userId="ecba00ba1504044b" providerId="LiveId" clId="{6904643D-C312-4FD0-A194-7AD86DB35526}" dt="2023-06-13T17:01:37.993" v="33" actId="20577"/>
          <ac:spMkLst>
            <pc:docMk/>
            <pc:sldMk cId="2356194855" sldId="275"/>
            <ac:spMk id="2" creationId="{DC32C837-27EB-8654-3685-5DF85A1D0AF6}"/>
          </ac:spMkLst>
        </pc:spChg>
        <pc:picChg chg="add">
          <ac:chgData name="Sri Hari Priya Maringanti" userId="ecba00ba1504044b" providerId="LiveId" clId="{6904643D-C312-4FD0-A194-7AD86DB35526}" dt="2023-06-13T17:01:24.410" v="6" actId="22"/>
          <ac:picMkLst>
            <pc:docMk/>
            <pc:sldMk cId="2356194855" sldId="275"/>
            <ac:picMk id="5" creationId="{C02216F5-DE72-ACF7-9DD3-0923450AC648}"/>
          </ac:picMkLst>
        </pc:picChg>
        <pc:picChg chg="del">
          <ac:chgData name="Sri Hari Priya Maringanti" userId="ecba00ba1504044b" providerId="LiveId" clId="{6904643D-C312-4FD0-A194-7AD86DB35526}" dt="2023-06-13T16:58:55.553" v="3" actId="478"/>
          <ac:picMkLst>
            <pc:docMk/>
            <pc:sldMk cId="2356194855" sldId="275"/>
            <ac:picMk id="6" creationId="{EEAA6E70-1D92-36AE-9BAA-BB5580A197B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2E782-559B-1145-BB8F-F00F2288B1D3}"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370CA-A689-E843-AD52-5ABA0D524309}" type="slidenum">
              <a:rPr lang="en-US" smtClean="0"/>
              <a:t>‹#›</a:t>
            </a:fld>
            <a:endParaRPr lang="en-US"/>
          </a:p>
        </p:txBody>
      </p:sp>
    </p:spTree>
    <p:extLst>
      <p:ext uri="{BB962C8B-B14F-4D97-AF65-F5344CB8AC3E}">
        <p14:creationId xmlns:p14="http://schemas.microsoft.com/office/powerpoint/2010/main" val="2731507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70CA-A689-E843-AD52-5ABA0D524309}" type="slidenum">
              <a:rPr lang="en-US" smtClean="0"/>
              <a:t>1</a:t>
            </a:fld>
            <a:endParaRPr lang="en-US"/>
          </a:p>
        </p:txBody>
      </p:sp>
    </p:spTree>
    <p:extLst>
      <p:ext uri="{BB962C8B-B14F-4D97-AF65-F5344CB8AC3E}">
        <p14:creationId xmlns:p14="http://schemas.microsoft.com/office/powerpoint/2010/main" val="1861145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70CA-A689-E843-AD52-5ABA0D524309}" type="slidenum">
              <a:rPr lang="en-US" smtClean="0"/>
              <a:t>2</a:t>
            </a:fld>
            <a:endParaRPr lang="en-US"/>
          </a:p>
        </p:txBody>
      </p:sp>
    </p:spTree>
    <p:extLst>
      <p:ext uri="{BB962C8B-B14F-4D97-AF65-F5344CB8AC3E}">
        <p14:creationId xmlns:p14="http://schemas.microsoft.com/office/powerpoint/2010/main" val="2670521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70CA-A689-E843-AD52-5ABA0D524309}" type="slidenum">
              <a:rPr lang="en-US" smtClean="0"/>
              <a:t>8</a:t>
            </a:fld>
            <a:endParaRPr lang="en-US"/>
          </a:p>
        </p:txBody>
      </p:sp>
    </p:spTree>
    <p:extLst>
      <p:ext uri="{BB962C8B-B14F-4D97-AF65-F5344CB8AC3E}">
        <p14:creationId xmlns:p14="http://schemas.microsoft.com/office/powerpoint/2010/main" val="3340634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70CA-A689-E843-AD52-5ABA0D524309}" type="slidenum">
              <a:rPr lang="en-US" smtClean="0"/>
              <a:t>15</a:t>
            </a:fld>
            <a:endParaRPr lang="en-US"/>
          </a:p>
        </p:txBody>
      </p:sp>
    </p:spTree>
    <p:extLst>
      <p:ext uri="{BB962C8B-B14F-4D97-AF65-F5344CB8AC3E}">
        <p14:creationId xmlns:p14="http://schemas.microsoft.com/office/powerpoint/2010/main" val="1509220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70CA-A689-E843-AD52-5ABA0D524309}" type="slidenum">
              <a:rPr lang="en-US" smtClean="0"/>
              <a:t>16</a:t>
            </a:fld>
            <a:endParaRPr lang="en-US"/>
          </a:p>
        </p:txBody>
      </p:sp>
    </p:spTree>
    <p:extLst>
      <p:ext uri="{BB962C8B-B14F-4D97-AF65-F5344CB8AC3E}">
        <p14:creationId xmlns:p14="http://schemas.microsoft.com/office/powerpoint/2010/main" val="3016595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0B6F-A40E-45CF-6FD6-EE5C260D82D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D320D05-18CF-9075-FD41-137500EFA1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1C2EAD4-D075-E4DB-299F-CB1B87CD4DAB}"/>
              </a:ext>
            </a:extLst>
          </p:cNvPr>
          <p:cNvSpPr>
            <a:spLocks noGrp="1"/>
          </p:cNvSpPr>
          <p:nvPr>
            <p:ph type="dt" sz="half" idx="10"/>
          </p:nvPr>
        </p:nvSpPr>
        <p:spPr/>
        <p:txBody>
          <a:bodyPr/>
          <a:lstStyle/>
          <a:p>
            <a:fld id="{D6923246-0C62-5D41-B9C6-91073FF18CCD}" type="datetimeFigureOut">
              <a:rPr lang="en-US" smtClean="0"/>
              <a:t>6/13/2023</a:t>
            </a:fld>
            <a:endParaRPr lang="en-US"/>
          </a:p>
        </p:txBody>
      </p:sp>
      <p:sp>
        <p:nvSpPr>
          <p:cNvPr id="5" name="Footer Placeholder 4">
            <a:extLst>
              <a:ext uri="{FF2B5EF4-FFF2-40B4-BE49-F238E27FC236}">
                <a16:creationId xmlns:a16="http://schemas.microsoft.com/office/drawing/2014/main" id="{6E8F6A3A-7E74-AD77-ADCA-6A2D6DBCD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ABEB0-BF74-02CD-9106-06DDE9BFA8F5}"/>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39038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B31F-BDD4-62B3-61BF-0C49589BD47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E6E745F-9795-BAD4-CEBC-E46026CAACC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7359CE-1FAE-E918-12B9-553AC1992BCE}"/>
              </a:ext>
            </a:extLst>
          </p:cNvPr>
          <p:cNvSpPr>
            <a:spLocks noGrp="1"/>
          </p:cNvSpPr>
          <p:nvPr>
            <p:ph type="dt" sz="half" idx="10"/>
          </p:nvPr>
        </p:nvSpPr>
        <p:spPr/>
        <p:txBody>
          <a:bodyPr/>
          <a:lstStyle/>
          <a:p>
            <a:fld id="{D6923246-0C62-5D41-B9C6-91073FF18CCD}" type="datetimeFigureOut">
              <a:rPr lang="en-US" smtClean="0"/>
              <a:t>6/13/2023</a:t>
            </a:fld>
            <a:endParaRPr lang="en-US"/>
          </a:p>
        </p:txBody>
      </p:sp>
      <p:sp>
        <p:nvSpPr>
          <p:cNvPr id="5" name="Footer Placeholder 4">
            <a:extLst>
              <a:ext uri="{FF2B5EF4-FFF2-40B4-BE49-F238E27FC236}">
                <a16:creationId xmlns:a16="http://schemas.microsoft.com/office/drawing/2014/main" id="{8F6E3CB9-161C-C30C-9A02-9EB95F7AE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61403-EDA3-DC75-ADC4-F4D7AC360F7B}"/>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399020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C9A336-5E8C-D76A-F0AB-7FD24CE3B3B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8286ACB-6C00-5CEC-D336-039452A6274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C8703B-F1F7-EA4B-3867-287D03CECF89}"/>
              </a:ext>
            </a:extLst>
          </p:cNvPr>
          <p:cNvSpPr>
            <a:spLocks noGrp="1"/>
          </p:cNvSpPr>
          <p:nvPr>
            <p:ph type="dt" sz="half" idx="10"/>
          </p:nvPr>
        </p:nvSpPr>
        <p:spPr/>
        <p:txBody>
          <a:bodyPr/>
          <a:lstStyle/>
          <a:p>
            <a:fld id="{D6923246-0C62-5D41-B9C6-91073FF18CCD}" type="datetimeFigureOut">
              <a:rPr lang="en-US" smtClean="0"/>
              <a:t>6/13/2023</a:t>
            </a:fld>
            <a:endParaRPr lang="en-US"/>
          </a:p>
        </p:txBody>
      </p:sp>
      <p:sp>
        <p:nvSpPr>
          <p:cNvPr id="5" name="Footer Placeholder 4">
            <a:extLst>
              <a:ext uri="{FF2B5EF4-FFF2-40B4-BE49-F238E27FC236}">
                <a16:creationId xmlns:a16="http://schemas.microsoft.com/office/drawing/2014/main" id="{D78FF801-1926-2C90-9CE5-925C539CD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7F1A4-8FEF-D245-BE0D-117043E8B8B6}"/>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071162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85AC-2231-0330-F9B6-F69CBC93357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32C7D21-35DA-08D1-A40A-AF72F4E296D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AE9C6E-A39C-8262-27E8-BC9DBE30791C}"/>
              </a:ext>
            </a:extLst>
          </p:cNvPr>
          <p:cNvSpPr>
            <a:spLocks noGrp="1"/>
          </p:cNvSpPr>
          <p:nvPr>
            <p:ph type="dt" sz="half" idx="10"/>
          </p:nvPr>
        </p:nvSpPr>
        <p:spPr/>
        <p:txBody>
          <a:bodyPr/>
          <a:lstStyle/>
          <a:p>
            <a:fld id="{D6923246-0C62-5D41-B9C6-91073FF18CCD}" type="datetimeFigureOut">
              <a:rPr lang="en-US" smtClean="0"/>
              <a:t>6/13/2023</a:t>
            </a:fld>
            <a:endParaRPr lang="en-US"/>
          </a:p>
        </p:txBody>
      </p:sp>
      <p:sp>
        <p:nvSpPr>
          <p:cNvPr id="5" name="Footer Placeholder 4">
            <a:extLst>
              <a:ext uri="{FF2B5EF4-FFF2-40B4-BE49-F238E27FC236}">
                <a16:creationId xmlns:a16="http://schemas.microsoft.com/office/drawing/2014/main" id="{893A86F7-BFF7-C561-4FAC-323E3B130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61F08-FF62-3CAF-09A8-9F0B65B0F0DB}"/>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79783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D024-9719-7C2B-FA15-0915DB347A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5655E7D-8BA1-D94C-CD9E-912AB27350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A038C64-CCF3-1C8C-C4A9-892A37C25E25}"/>
              </a:ext>
            </a:extLst>
          </p:cNvPr>
          <p:cNvSpPr>
            <a:spLocks noGrp="1"/>
          </p:cNvSpPr>
          <p:nvPr>
            <p:ph type="dt" sz="half" idx="10"/>
          </p:nvPr>
        </p:nvSpPr>
        <p:spPr/>
        <p:txBody>
          <a:bodyPr/>
          <a:lstStyle/>
          <a:p>
            <a:fld id="{D6923246-0C62-5D41-B9C6-91073FF18CCD}" type="datetimeFigureOut">
              <a:rPr lang="en-US" smtClean="0"/>
              <a:t>6/13/2023</a:t>
            </a:fld>
            <a:endParaRPr lang="en-US"/>
          </a:p>
        </p:txBody>
      </p:sp>
      <p:sp>
        <p:nvSpPr>
          <p:cNvPr id="5" name="Footer Placeholder 4">
            <a:extLst>
              <a:ext uri="{FF2B5EF4-FFF2-40B4-BE49-F238E27FC236}">
                <a16:creationId xmlns:a16="http://schemas.microsoft.com/office/drawing/2014/main" id="{DEB83769-61E0-9EB2-0F68-F40845149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4895F-84BA-6105-7A6F-B112999A046D}"/>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94781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188C-7C67-6E7B-83D3-2FF0A3D9F91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B67D57-5970-9C94-5E95-D53358C94A6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05008C0-7F89-1356-F57A-BFADB3F8AD7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75E264C-4523-38C2-347A-5D35BFA6E01D}"/>
              </a:ext>
            </a:extLst>
          </p:cNvPr>
          <p:cNvSpPr>
            <a:spLocks noGrp="1"/>
          </p:cNvSpPr>
          <p:nvPr>
            <p:ph type="dt" sz="half" idx="10"/>
          </p:nvPr>
        </p:nvSpPr>
        <p:spPr/>
        <p:txBody>
          <a:bodyPr/>
          <a:lstStyle/>
          <a:p>
            <a:fld id="{D6923246-0C62-5D41-B9C6-91073FF18CCD}" type="datetimeFigureOut">
              <a:rPr lang="en-US" smtClean="0"/>
              <a:t>6/13/2023</a:t>
            </a:fld>
            <a:endParaRPr lang="en-US"/>
          </a:p>
        </p:txBody>
      </p:sp>
      <p:sp>
        <p:nvSpPr>
          <p:cNvPr id="6" name="Footer Placeholder 5">
            <a:extLst>
              <a:ext uri="{FF2B5EF4-FFF2-40B4-BE49-F238E27FC236}">
                <a16:creationId xmlns:a16="http://schemas.microsoft.com/office/drawing/2014/main" id="{316328BC-ECC2-E7E0-3A8C-19BF4E434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E683F-58F3-656A-0B5B-B65A84FFA21C}"/>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420842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4F59-1EC7-C8BF-BCD4-BC0CD66E82C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CB1C0EA-5C02-C50A-E4A6-250AA27E90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45D69E3-95A8-14AB-D3E0-56C00BAC83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7921E2C-FE7F-8667-3F00-1277908C5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41D66A-FB18-5B39-7C66-59B8706643C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A22125A-159F-3A8D-ECA6-7B78E3D64A5B}"/>
              </a:ext>
            </a:extLst>
          </p:cNvPr>
          <p:cNvSpPr>
            <a:spLocks noGrp="1"/>
          </p:cNvSpPr>
          <p:nvPr>
            <p:ph type="dt" sz="half" idx="10"/>
          </p:nvPr>
        </p:nvSpPr>
        <p:spPr/>
        <p:txBody>
          <a:bodyPr/>
          <a:lstStyle/>
          <a:p>
            <a:fld id="{D6923246-0C62-5D41-B9C6-91073FF18CCD}" type="datetimeFigureOut">
              <a:rPr lang="en-US" smtClean="0"/>
              <a:t>6/13/2023</a:t>
            </a:fld>
            <a:endParaRPr lang="en-US"/>
          </a:p>
        </p:txBody>
      </p:sp>
      <p:sp>
        <p:nvSpPr>
          <p:cNvPr id="8" name="Footer Placeholder 7">
            <a:extLst>
              <a:ext uri="{FF2B5EF4-FFF2-40B4-BE49-F238E27FC236}">
                <a16:creationId xmlns:a16="http://schemas.microsoft.com/office/drawing/2014/main" id="{066CC35C-11D4-0EF6-278C-5554FD6AA9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2A2DFB-6939-899B-5571-9BD2E354469B}"/>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76500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F0EF-4DB7-7417-3E5E-52600803C99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6D50BE5-CC36-8A8A-81BC-EF4C2D4F78C6}"/>
              </a:ext>
            </a:extLst>
          </p:cNvPr>
          <p:cNvSpPr>
            <a:spLocks noGrp="1"/>
          </p:cNvSpPr>
          <p:nvPr>
            <p:ph type="dt" sz="half" idx="10"/>
          </p:nvPr>
        </p:nvSpPr>
        <p:spPr/>
        <p:txBody>
          <a:bodyPr/>
          <a:lstStyle/>
          <a:p>
            <a:fld id="{D6923246-0C62-5D41-B9C6-91073FF18CCD}" type="datetimeFigureOut">
              <a:rPr lang="en-US" smtClean="0"/>
              <a:t>6/13/2023</a:t>
            </a:fld>
            <a:endParaRPr lang="en-US"/>
          </a:p>
        </p:txBody>
      </p:sp>
      <p:sp>
        <p:nvSpPr>
          <p:cNvPr id="4" name="Footer Placeholder 3">
            <a:extLst>
              <a:ext uri="{FF2B5EF4-FFF2-40B4-BE49-F238E27FC236}">
                <a16:creationId xmlns:a16="http://schemas.microsoft.com/office/drawing/2014/main" id="{B4E20388-E5D5-F95C-3989-1A328BB976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7139B1-F53E-50AE-FA6E-79A705BD6E3F}"/>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24192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ADBDDC-3A8F-8892-E421-C8F9EC3C1B99}"/>
              </a:ext>
            </a:extLst>
          </p:cNvPr>
          <p:cNvSpPr>
            <a:spLocks noGrp="1"/>
          </p:cNvSpPr>
          <p:nvPr>
            <p:ph type="dt" sz="half" idx="10"/>
          </p:nvPr>
        </p:nvSpPr>
        <p:spPr/>
        <p:txBody>
          <a:bodyPr/>
          <a:lstStyle/>
          <a:p>
            <a:fld id="{D6923246-0C62-5D41-B9C6-91073FF18CCD}" type="datetimeFigureOut">
              <a:rPr lang="en-US" smtClean="0"/>
              <a:t>6/13/2023</a:t>
            </a:fld>
            <a:endParaRPr lang="en-US"/>
          </a:p>
        </p:txBody>
      </p:sp>
      <p:sp>
        <p:nvSpPr>
          <p:cNvPr id="3" name="Footer Placeholder 2">
            <a:extLst>
              <a:ext uri="{FF2B5EF4-FFF2-40B4-BE49-F238E27FC236}">
                <a16:creationId xmlns:a16="http://schemas.microsoft.com/office/drawing/2014/main" id="{2E41CC0E-92BD-80F8-5C3E-FAD7AA4332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544C51-8C93-AD05-385B-F747A6232516}"/>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4048306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08246-101D-C792-0CD9-6DCDE0EE3A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BCDABB1-36ED-D31C-BE31-FAA58CF197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5C60ADA-DD3B-E291-FF53-D26DBD8CC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5EC162-3789-88EA-1235-17264AC9C092}"/>
              </a:ext>
            </a:extLst>
          </p:cNvPr>
          <p:cNvSpPr>
            <a:spLocks noGrp="1"/>
          </p:cNvSpPr>
          <p:nvPr>
            <p:ph type="dt" sz="half" idx="10"/>
          </p:nvPr>
        </p:nvSpPr>
        <p:spPr/>
        <p:txBody>
          <a:bodyPr/>
          <a:lstStyle/>
          <a:p>
            <a:fld id="{D6923246-0C62-5D41-B9C6-91073FF18CCD}" type="datetimeFigureOut">
              <a:rPr lang="en-US" smtClean="0"/>
              <a:t>6/13/2023</a:t>
            </a:fld>
            <a:endParaRPr lang="en-US"/>
          </a:p>
        </p:txBody>
      </p:sp>
      <p:sp>
        <p:nvSpPr>
          <p:cNvPr id="6" name="Footer Placeholder 5">
            <a:extLst>
              <a:ext uri="{FF2B5EF4-FFF2-40B4-BE49-F238E27FC236}">
                <a16:creationId xmlns:a16="http://schemas.microsoft.com/office/drawing/2014/main" id="{31DBAE4A-A9CD-CEC7-ED0D-65B3F247C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A5210-E84D-D346-6E9C-1C1957ED3CF6}"/>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366226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4820-BF38-7E9B-82B6-881075A6031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81DA88-7629-9A5B-DF73-8C39B85156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B11770-1C4B-D2C7-5710-67E88CE87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B8CA2A-EAB6-9720-616E-1F38249638E6}"/>
              </a:ext>
            </a:extLst>
          </p:cNvPr>
          <p:cNvSpPr>
            <a:spLocks noGrp="1"/>
          </p:cNvSpPr>
          <p:nvPr>
            <p:ph type="dt" sz="half" idx="10"/>
          </p:nvPr>
        </p:nvSpPr>
        <p:spPr/>
        <p:txBody>
          <a:bodyPr/>
          <a:lstStyle/>
          <a:p>
            <a:fld id="{D6923246-0C62-5D41-B9C6-91073FF18CCD}" type="datetimeFigureOut">
              <a:rPr lang="en-US" smtClean="0"/>
              <a:t>6/13/2023</a:t>
            </a:fld>
            <a:endParaRPr lang="en-US"/>
          </a:p>
        </p:txBody>
      </p:sp>
      <p:sp>
        <p:nvSpPr>
          <p:cNvPr id="6" name="Footer Placeholder 5">
            <a:extLst>
              <a:ext uri="{FF2B5EF4-FFF2-40B4-BE49-F238E27FC236}">
                <a16:creationId xmlns:a16="http://schemas.microsoft.com/office/drawing/2014/main" id="{02F54740-6F37-37E3-D0E7-20203C4B57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C017A-25CE-4C54-A980-836DDDC97145}"/>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96964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81B3B-E3D7-F16C-1EDC-6900D119C8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378CE01-144C-DDDA-E9D7-5C8D5C5BC2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F8F42B-2E22-1351-BCCD-8C3373A459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23246-0C62-5D41-B9C6-91073FF18CCD}" type="datetimeFigureOut">
              <a:rPr lang="en-US" smtClean="0"/>
              <a:t>6/13/2023</a:t>
            </a:fld>
            <a:endParaRPr lang="en-US"/>
          </a:p>
        </p:txBody>
      </p:sp>
      <p:sp>
        <p:nvSpPr>
          <p:cNvPr id="5" name="Footer Placeholder 4">
            <a:extLst>
              <a:ext uri="{FF2B5EF4-FFF2-40B4-BE49-F238E27FC236}">
                <a16:creationId xmlns:a16="http://schemas.microsoft.com/office/drawing/2014/main" id="{8D8500CC-AEE6-C8F1-7ED0-F6593938F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392723-4C2D-167D-563B-5EAD80828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43652-5D1B-8B44-B0BB-D13311DCACE1}" type="slidenum">
              <a:rPr lang="en-US" smtClean="0"/>
              <a:t>‹#›</a:t>
            </a:fld>
            <a:endParaRPr lang="en-US"/>
          </a:p>
        </p:txBody>
      </p:sp>
    </p:spTree>
    <p:extLst>
      <p:ext uri="{BB962C8B-B14F-4D97-AF65-F5344CB8AC3E}">
        <p14:creationId xmlns:p14="http://schemas.microsoft.com/office/powerpoint/2010/main" val="2015737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hyperlink" Target="https://www.nba.com/players/" TargetMode="External"/><Relationship Id="rId3" Type="http://schemas.openxmlformats.org/officeDocument/2006/relationships/image" Target="../media/image3.png"/><Relationship Id="rId7" Type="http://schemas.openxmlformats.org/officeDocument/2006/relationships/hyperlink" Target="https://loodibee.com/nba/"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kaggle.com/datasets/vivovinco/nba-player-stats" TargetMode="External"/><Relationship Id="rId5" Type="http://schemas.openxmlformats.org/officeDocument/2006/relationships/hyperlink" Target="https://www.kaggle.com/datasets/vivovinco/20222023-nba-player-stats-regular?select=20%2022-2023+NBA+Player+Stats+-+Regular.csv" TargetMode="External"/><Relationship Id="rId4" Type="http://schemas.openxmlformats.org/officeDocument/2006/relationships/image" Target="../media/image4.jpeg"/><Relationship Id="rId9"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The story of the NBA logo | Logo Design Love">
            <a:extLst>
              <a:ext uri="{FF2B5EF4-FFF2-40B4-BE49-F238E27FC236}">
                <a16:creationId xmlns:a16="http://schemas.microsoft.com/office/drawing/2014/main" id="{5E6778DF-C044-D590-AC2D-5E7326A8FB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02" t="15069" r="41457" b="75764"/>
          <a:stretch/>
        </p:blipFill>
        <p:spPr bwMode="auto">
          <a:xfrm>
            <a:off x="0" y="4410985"/>
            <a:ext cx="7081283" cy="18158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story of the NBA logo | Logo Design Love">
            <a:extLst>
              <a:ext uri="{FF2B5EF4-FFF2-40B4-BE49-F238E27FC236}">
                <a16:creationId xmlns:a16="http://schemas.microsoft.com/office/drawing/2014/main" id="{BDF22E5A-2857-B2FE-B38D-676051D581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0" y="767462"/>
            <a:ext cx="7081285" cy="15310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7662862" y="0"/>
            <a:ext cx="452913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7081284" y="0"/>
            <a:ext cx="581578"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3C0421-C01A-7C79-CBA7-990E03071D24}"/>
              </a:ext>
            </a:extLst>
          </p:cNvPr>
          <p:cNvSpPr txBox="1"/>
          <p:nvPr/>
        </p:nvSpPr>
        <p:spPr>
          <a:xfrm>
            <a:off x="0" y="979039"/>
            <a:ext cx="6177516" cy="1384995"/>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NBA PLAYER STATISTICAL ANALYSIS AND PREDICTION PROJECT</a:t>
            </a:r>
          </a:p>
          <a:p>
            <a:endParaRPr lang="en-IN" sz="2800" dirty="0">
              <a:solidFill>
                <a:schemeClr val="bg1"/>
              </a:solidFill>
              <a:latin typeface="Tableau Book"/>
            </a:endParaRPr>
          </a:p>
        </p:txBody>
      </p:sp>
      <p:sp>
        <p:nvSpPr>
          <p:cNvPr id="7" name="TextBox 6">
            <a:extLst>
              <a:ext uri="{FF2B5EF4-FFF2-40B4-BE49-F238E27FC236}">
                <a16:creationId xmlns:a16="http://schemas.microsoft.com/office/drawing/2014/main" id="{E188F2ED-60BC-6BAA-023F-AAB57D5DFAAD}"/>
              </a:ext>
            </a:extLst>
          </p:cNvPr>
          <p:cNvSpPr txBox="1"/>
          <p:nvPr/>
        </p:nvSpPr>
        <p:spPr>
          <a:xfrm>
            <a:off x="0" y="4398826"/>
            <a:ext cx="2349795" cy="1815882"/>
          </a:xfrm>
          <a:prstGeom prst="rect">
            <a:avLst/>
          </a:prstGeom>
          <a:noFill/>
        </p:spPr>
        <p:txBody>
          <a:bodyPr wrap="square" rtlCol="0">
            <a:spAutoFit/>
          </a:bodyPr>
          <a:lstStyle/>
          <a:p>
            <a:r>
              <a:rPr lang="en-IN" sz="1600" b="0" dirty="0">
                <a:solidFill>
                  <a:schemeClr val="bg1"/>
                </a:solidFill>
                <a:effectLst/>
                <a:latin typeface="Calibri" panose="020F0502020204030204" pitchFamily="34" charset="0"/>
                <a:cs typeface="Calibri" panose="020F0502020204030204" pitchFamily="34" charset="0"/>
              </a:rPr>
              <a:t>COLLABORATORS:</a:t>
            </a:r>
          </a:p>
          <a:p>
            <a:endParaRPr lang="en-IN" sz="1600" b="0" dirty="0">
              <a:solidFill>
                <a:schemeClr val="bg1"/>
              </a:solidFill>
              <a:effectLst/>
              <a:latin typeface="Calibri" panose="020F0502020204030204" pitchFamily="34" charset="0"/>
              <a:cs typeface="Calibri" panose="020F0502020204030204" pitchFamily="34" charset="0"/>
            </a:endParaRPr>
          </a:p>
          <a:p>
            <a:r>
              <a:rPr lang="en-IN" sz="1600" dirty="0">
                <a:solidFill>
                  <a:schemeClr val="bg1"/>
                </a:solidFill>
                <a:effectLst/>
                <a:latin typeface="Calibri" panose="020F0502020204030204" pitchFamily="34" charset="0"/>
                <a:cs typeface="Calibri" panose="020F0502020204030204" pitchFamily="34" charset="0"/>
              </a:rPr>
              <a:t>JACOB EVANS</a:t>
            </a:r>
          </a:p>
          <a:p>
            <a:r>
              <a:rPr lang="en-IN" sz="1600" dirty="0">
                <a:solidFill>
                  <a:schemeClr val="bg1"/>
                </a:solidFill>
                <a:effectLst/>
                <a:latin typeface="Calibri" panose="020F0502020204030204" pitchFamily="34" charset="0"/>
                <a:cs typeface="Calibri" panose="020F0502020204030204" pitchFamily="34" charset="0"/>
              </a:rPr>
              <a:t>KARAN ANAND</a:t>
            </a:r>
          </a:p>
          <a:p>
            <a:r>
              <a:rPr lang="en-IN" sz="1600" dirty="0">
                <a:solidFill>
                  <a:schemeClr val="bg1"/>
                </a:solidFill>
                <a:effectLst/>
                <a:latin typeface="Calibri" panose="020F0502020204030204" pitchFamily="34" charset="0"/>
                <a:cs typeface="Calibri" panose="020F0502020204030204" pitchFamily="34" charset="0"/>
              </a:rPr>
              <a:t>MERT OZTOP</a:t>
            </a:r>
          </a:p>
          <a:p>
            <a:r>
              <a:rPr lang="en-IN" sz="1600" dirty="0">
                <a:solidFill>
                  <a:schemeClr val="bg1"/>
                </a:solidFill>
                <a:effectLst/>
                <a:latin typeface="Calibri" panose="020F0502020204030204" pitchFamily="34" charset="0"/>
                <a:cs typeface="Calibri" panose="020F0502020204030204" pitchFamily="34" charset="0"/>
              </a:rPr>
              <a:t>PRATIK PUROHIT</a:t>
            </a:r>
          </a:p>
          <a:p>
            <a:r>
              <a:rPr lang="en-IN" sz="1600" dirty="0">
                <a:solidFill>
                  <a:schemeClr val="bg1"/>
                </a:solidFill>
                <a:effectLst/>
                <a:latin typeface="Calibri" panose="020F0502020204030204" pitchFamily="34" charset="0"/>
                <a:cs typeface="Calibri" panose="020F0502020204030204" pitchFamily="34" charset="0"/>
              </a:rPr>
              <a:t>PRIYA MARINGANTI</a:t>
            </a:r>
            <a:endParaRPr lang="en-IN" sz="1600" dirty="0">
              <a:solidFill>
                <a:schemeClr val="bg1"/>
              </a:solidFill>
              <a:latin typeface="Tableau Book"/>
            </a:endParaRPr>
          </a:p>
        </p:txBody>
      </p:sp>
    </p:spTree>
    <p:extLst>
      <p:ext uri="{BB962C8B-B14F-4D97-AF65-F5344CB8AC3E}">
        <p14:creationId xmlns:p14="http://schemas.microsoft.com/office/powerpoint/2010/main" val="1691184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DATA MODELLING</a:t>
            </a:r>
            <a:endParaRPr lang="en-IN" sz="2800" dirty="0">
              <a:solidFill>
                <a:schemeClr val="bg1"/>
              </a:solidFill>
              <a:latin typeface="Tableau Book"/>
            </a:endParaRPr>
          </a:p>
        </p:txBody>
      </p:sp>
      <p:pic>
        <p:nvPicPr>
          <p:cNvPr id="6" name="Picture 5">
            <a:extLst>
              <a:ext uri="{FF2B5EF4-FFF2-40B4-BE49-F238E27FC236}">
                <a16:creationId xmlns:a16="http://schemas.microsoft.com/office/drawing/2014/main" id="{7F99B171-E4FD-5A2F-C4DF-CDD72B8C5E05}"/>
              </a:ext>
            </a:extLst>
          </p:cNvPr>
          <p:cNvPicPr>
            <a:picLocks noChangeAspect="1"/>
          </p:cNvPicPr>
          <p:nvPr/>
        </p:nvPicPr>
        <p:blipFill>
          <a:blip r:embed="rId3"/>
          <a:srcRect/>
          <a:stretch/>
        </p:blipFill>
        <p:spPr>
          <a:xfrm>
            <a:off x="0" y="2257936"/>
            <a:ext cx="9106576" cy="3003739"/>
          </a:xfrm>
          <a:prstGeom prst="rect">
            <a:avLst/>
          </a:prstGeom>
          <a:ln>
            <a:solidFill>
              <a:schemeClr val="tx1"/>
            </a:solidFill>
          </a:ln>
        </p:spPr>
      </p:pic>
      <p:sp>
        <p:nvSpPr>
          <p:cNvPr id="3" name="TextBox 2">
            <a:extLst>
              <a:ext uri="{FF2B5EF4-FFF2-40B4-BE49-F238E27FC236}">
                <a16:creationId xmlns:a16="http://schemas.microsoft.com/office/drawing/2014/main" id="{91639528-4D66-5E46-7171-D4E3EB0EB432}"/>
              </a:ext>
            </a:extLst>
          </p:cNvPr>
          <p:cNvSpPr txBox="1"/>
          <p:nvPr/>
        </p:nvSpPr>
        <p:spPr>
          <a:xfrm>
            <a:off x="9106576" y="4892343"/>
            <a:ext cx="3085424" cy="369332"/>
          </a:xfrm>
          <a:prstGeom prst="rect">
            <a:avLst/>
          </a:prstGeom>
          <a:noFill/>
          <a:ln>
            <a:solidFill>
              <a:schemeClr val="tx1"/>
            </a:solidFill>
          </a:ln>
        </p:spPr>
        <p:txBody>
          <a:bodyPr wrap="square" rtlCol="0">
            <a:spAutoFit/>
          </a:bodyPr>
          <a:lstStyle/>
          <a:p>
            <a:pPr algn="ctr"/>
            <a:r>
              <a:rPr lang="en-US" dirty="0"/>
              <a:t>Modeled the data</a:t>
            </a:r>
          </a:p>
        </p:txBody>
      </p:sp>
    </p:spTree>
    <p:extLst>
      <p:ext uri="{BB962C8B-B14F-4D97-AF65-F5344CB8AC3E}">
        <p14:creationId xmlns:p14="http://schemas.microsoft.com/office/powerpoint/2010/main" val="318372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6DA64-D9A8-F501-C7CD-97C7D2C83100}"/>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DATA ACCURACY</a:t>
            </a:r>
            <a:endParaRPr lang="en-IN" sz="2800" dirty="0">
              <a:solidFill>
                <a:schemeClr val="bg1"/>
              </a:solidFill>
              <a:latin typeface="Tableau Book"/>
            </a:endParaRPr>
          </a:p>
        </p:txBody>
      </p:sp>
      <p:pic>
        <p:nvPicPr>
          <p:cNvPr id="5" name="Picture 4" descr="A picture containing text, font, screenshot&#10;&#10;Description automatically generated">
            <a:extLst>
              <a:ext uri="{FF2B5EF4-FFF2-40B4-BE49-F238E27FC236}">
                <a16:creationId xmlns:a16="http://schemas.microsoft.com/office/drawing/2014/main" id="{08A4BA94-C1DD-E91B-2F64-512AA1B88368}"/>
              </a:ext>
            </a:extLst>
          </p:cNvPr>
          <p:cNvPicPr>
            <a:picLocks noChangeAspect="1"/>
          </p:cNvPicPr>
          <p:nvPr/>
        </p:nvPicPr>
        <p:blipFill>
          <a:blip r:embed="rId3"/>
          <a:stretch>
            <a:fillRect/>
          </a:stretch>
        </p:blipFill>
        <p:spPr>
          <a:xfrm>
            <a:off x="292677" y="1817550"/>
            <a:ext cx="11323745" cy="1789249"/>
          </a:xfrm>
          <a:prstGeom prst="rect">
            <a:avLst/>
          </a:prstGeom>
        </p:spPr>
      </p:pic>
      <p:sp>
        <p:nvSpPr>
          <p:cNvPr id="6" name="TextBox 5">
            <a:extLst>
              <a:ext uri="{FF2B5EF4-FFF2-40B4-BE49-F238E27FC236}">
                <a16:creationId xmlns:a16="http://schemas.microsoft.com/office/drawing/2014/main" id="{96EDDD8D-506C-1AA8-C4C1-C3E8DDE52429}"/>
              </a:ext>
            </a:extLst>
          </p:cNvPr>
          <p:cNvSpPr txBox="1"/>
          <p:nvPr/>
        </p:nvSpPr>
        <p:spPr>
          <a:xfrm>
            <a:off x="392879" y="4552811"/>
            <a:ext cx="10859321" cy="369332"/>
          </a:xfrm>
          <a:prstGeom prst="rect">
            <a:avLst/>
          </a:prstGeom>
          <a:noFill/>
          <a:ln>
            <a:solidFill>
              <a:schemeClr val="tx1"/>
            </a:solidFill>
          </a:ln>
        </p:spPr>
        <p:txBody>
          <a:bodyPr wrap="square" rtlCol="0">
            <a:spAutoFit/>
          </a:bodyPr>
          <a:lstStyle/>
          <a:p>
            <a:pPr algn="ctr"/>
            <a:r>
              <a:rPr lang="en-US" dirty="0"/>
              <a:t>Calculated the R-squared for the model</a:t>
            </a:r>
          </a:p>
        </p:txBody>
      </p:sp>
    </p:spTree>
    <p:extLst>
      <p:ext uri="{BB962C8B-B14F-4D97-AF65-F5344CB8AC3E}">
        <p14:creationId xmlns:p14="http://schemas.microsoft.com/office/powerpoint/2010/main" val="426175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MAKING PREDICTIONS</a:t>
            </a:r>
            <a:endParaRPr lang="en-IN" sz="2800" dirty="0">
              <a:solidFill>
                <a:schemeClr val="bg1"/>
              </a:solidFill>
              <a:latin typeface="Tableau Book"/>
            </a:endParaRPr>
          </a:p>
        </p:txBody>
      </p:sp>
      <p:pic>
        <p:nvPicPr>
          <p:cNvPr id="6" name="Picture 5" descr="A screenshot of a computer program&#10;&#10;Description automatically generated with medium confidence">
            <a:extLst>
              <a:ext uri="{FF2B5EF4-FFF2-40B4-BE49-F238E27FC236}">
                <a16:creationId xmlns:a16="http://schemas.microsoft.com/office/drawing/2014/main" id="{EDD0410B-7E23-76B1-8E64-7A101D05DA72}"/>
              </a:ext>
            </a:extLst>
          </p:cNvPr>
          <p:cNvPicPr>
            <a:picLocks noChangeAspect="1"/>
          </p:cNvPicPr>
          <p:nvPr/>
        </p:nvPicPr>
        <p:blipFill rotWithShape="1">
          <a:blip r:embed="rId3"/>
          <a:srcRect t="1032"/>
          <a:stretch/>
        </p:blipFill>
        <p:spPr>
          <a:xfrm>
            <a:off x="2678026" y="1074605"/>
            <a:ext cx="6660708" cy="5161102"/>
          </a:xfrm>
          <a:prstGeom prst="rect">
            <a:avLst/>
          </a:prstGeom>
        </p:spPr>
      </p:pic>
      <p:sp>
        <p:nvSpPr>
          <p:cNvPr id="8" name="TextBox 7">
            <a:extLst>
              <a:ext uri="{FF2B5EF4-FFF2-40B4-BE49-F238E27FC236}">
                <a16:creationId xmlns:a16="http://schemas.microsoft.com/office/drawing/2014/main" id="{570C83FF-6C1E-0611-D7C9-43A34D7FA1B3}"/>
              </a:ext>
            </a:extLst>
          </p:cNvPr>
          <p:cNvSpPr txBox="1"/>
          <p:nvPr/>
        </p:nvSpPr>
        <p:spPr>
          <a:xfrm>
            <a:off x="2678026" y="6254109"/>
            <a:ext cx="6474441" cy="369332"/>
          </a:xfrm>
          <a:prstGeom prst="rect">
            <a:avLst/>
          </a:prstGeom>
          <a:noFill/>
          <a:ln>
            <a:solidFill>
              <a:schemeClr val="tx1"/>
            </a:solidFill>
          </a:ln>
        </p:spPr>
        <p:txBody>
          <a:bodyPr wrap="square" rtlCol="0">
            <a:spAutoFit/>
          </a:bodyPr>
          <a:lstStyle/>
          <a:p>
            <a:pPr algn="ctr"/>
            <a:r>
              <a:rPr lang="en-US" dirty="0"/>
              <a:t>Made predictions for the points</a:t>
            </a:r>
          </a:p>
        </p:txBody>
      </p:sp>
    </p:spTree>
    <p:extLst>
      <p:ext uri="{BB962C8B-B14F-4D97-AF65-F5344CB8AC3E}">
        <p14:creationId xmlns:p14="http://schemas.microsoft.com/office/powerpoint/2010/main" val="2114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6DA64-D9A8-F501-C7CD-97C7D2C83100}"/>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CREATING A FILE FOR TABLEAU</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5ECC8DE2-FDEE-846A-315E-26B01C9C920F}"/>
              </a:ext>
            </a:extLst>
          </p:cNvPr>
          <p:cNvPicPr>
            <a:picLocks noChangeAspect="1"/>
          </p:cNvPicPr>
          <p:nvPr/>
        </p:nvPicPr>
        <p:blipFill>
          <a:blip r:embed="rId3"/>
          <a:srcRect/>
          <a:stretch/>
        </p:blipFill>
        <p:spPr>
          <a:xfrm>
            <a:off x="960935" y="1390955"/>
            <a:ext cx="9656265" cy="3925482"/>
          </a:xfrm>
          <a:prstGeom prst="rect">
            <a:avLst/>
          </a:prstGeom>
          <a:ln>
            <a:solidFill>
              <a:schemeClr val="tx1"/>
            </a:solidFill>
          </a:ln>
        </p:spPr>
      </p:pic>
      <p:sp>
        <p:nvSpPr>
          <p:cNvPr id="4" name="TextBox 3">
            <a:extLst>
              <a:ext uri="{FF2B5EF4-FFF2-40B4-BE49-F238E27FC236}">
                <a16:creationId xmlns:a16="http://schemas.microsoft.com/office/drawing/2014/main" id="{CB9CB86A-A561-2819-432B-A55FFC678338}"/>
              </a:ext>
            </a:extLst>
          </p:cNvPr>
          <p:cNvSpPr txBox="1"/>
          <p:nvPr/>
        </p:nvSpPr>
        <p:spPr>
          <a:xfrm>
            <a:off x="960935" y="5651188"/>
            <a:ext cx="9656265" cy="369332"/>
          </a:xfrm>
          <a:prstGeom prst="rect">
            <a:avLst/>
          </a:prstGeom>
          <a:noFill/>
          <a:ln>
            <a:solidFill>
              <a:schemeClr val="tx1"/>
            </a:solidFill>
          </a:ln>
        </p:spPr>
        <p:txBody>
          <a:bodyPr wrap="square" rtlCol="0">
            <a:spAutoFit/>
          </a:bodyPr>
          <a:lstStyle/>
          <a:p>
            <a:pPr algn="ctr"/>
            <a:r>
              <a:rPr lang="en-US" dirty="0"/>
              <a:t>Downloaded the final data set for Tableau</a:t>
            </a:r>
          </a:p>
        </p:txBody>
      </p:sp>
    </p:spTree>
    <p:extLst>
      <p:ext uri="{BB962C8B-B14F-4D97-AF65-F5344CB8AC3E}">
        <p14:creationId xmlns:p14="http://schemas.microsoft.com/office/powerpoint/2010/main" val="3685645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9911907"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TABLEAU DASHBOARD – PLAYER STATS AND PREDICTION</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232685E6-A9AC-3F92-70D4-EA0195F3EE3E}"/>
              </a:ext>
            </a:extLst>
          </p:cNvPr>
          <p:cNvPicPr>
            <a:picLocks noChangeAspect="1"/>
          </p:cNvPicPr>
          <p:nvPr/>
        </p:nvPicPr>
        <p:blipFill>
          <a:blip r:embed="rId3"/>
          <a:stretch>
            <a:fillRect/>
          </a:stretch>
        </p:blipFill>
        <p:spPr>
          <a:xfrm>
            <a:off x="1752377" y="942847"/>
            <a:ext cx="8687246" cy="4972306"/>
          </a:xfrm>
          <a:prstGeom prst="rect">
            <a:avLst/>
          </a:prstGeom>
        </p:spPr>
      </p:pic>
    </p:spTree>
    <p:extLst>
      <p:ext uri="{BB962C8B-B14F-4D97-AF65-F5344CB8AC3E}">
        <p14:creationId xmlns:p14="http://schemas.microsoft.com/office/powerpoint/2010/main" val="849832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9911907"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TABLEAU DASHBOARD – LEADERBOARD</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27956B32-8098-1A84-5E43-C5CFCD3C8F6B}"/>
              </a:ext>
            </a:extLst>
          </p:cNvPr>
          <p:cNvPicPr>
            <a:picLocks noChangeAspect="1"/>
          </p:cNvPicPr>
          <p:nvPr/>
        </p:nvPicPr>
        <p:blipFill>
          <a:blip r:embed="rId4"/>
          <a:stretch>
            <a:fillRect/>
          </a:stretch>
        </p:blipFill>
        <p:spPr>
          <a:xfrm>
            <a:off x="1682523" y="958723"/>
            <a:ext cx="8826954" cy="4940554"/>
          </a:xfrm>
          <a:prstGeom prst="rect">
            <a:avLst/>
          </a:prstGeom>
        </p:spPr>
      </p:pic>
    </p:spTree>
    <p:extLst>
      <p:ext uri="{BB962C8B-B14F-4D97-AF65-F5344CB8AC3E}">
        <p14:creationId xmlns:p14="http://schemas.microsoft.com/office/powerpoint/2010/main" val="391666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9911907"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TABLEAU DASHBOARD </a:t>
            </a:r>
            <a:r>
              <a:rPr lang="en-IN" sz="2800" b="0" i="0">
                <a:solidFill>
                  <a:schemeClr val="bg1"/>
                </a:solidFill>
                <a:effectLst/>
                <a:latin typeface="Calibri" panose="020F0502020204030204" pitchFamily="34" charset="0"/>
                <a:cs typeface="Calibri" panose="020F0502020204030204" pitchFamily="34" charset="0"/>
              </a:rPr>
              <a:t>– PLAYER COMPARISION</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C02216F5-DE72-ACF7-9DD3-0923450AC648}"/>
              </a:ext>
            </a:extLst>
          </p:cNvPr>
          <p:cNvPicPr>
            <a:picLocks noChangeAspect="1"/>
          </p:cNvPicPr>
          <p:nvPr/>
        </p:nvPicPr>
        <p:blipFill>
          <a:blip r:embed="rId4"/>
          <a:stretch>
            <a:fillRect/>
          </a:stretch>
        </p:blipFill>
        <p:spPr>
          <a:xfrm>
            <a:off x="1666647" y="920621"/>
            <a:ext cx="8858705" cy="5016758"/>
          </a:xfrm>
          <a:prstGeom prst="rect">
            <a:avLst/>
          </a:prstGeom>
        </p:spPr>
      </p:pic>
    </p:spTree>
    <p:extLst>
      <p:ext uri="{BB962C8B-B14F-4D97-AF65-F5344CB8AC3E}">
        <p14:creationId xmlns:p14="http://schemas.microsoft.com/office/powerpoint/2010/main" val="2356194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6DA64-D9A8-F501-C7CD-97C7D2C83100}"/>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CHALLENGES</a:t>
            </a:r>
            <a:endParaRPr lang="en-IN" sz="2800" dirty="0">
              <a:solidFill>
                <a:schemeClr val="bg1"/>
              </a:solidFill>
              <a:latin typeface="Tableau Book"/>
            </a:endParaRPr>
          </a:p>
        </p:txBody>
      </p:sp>
      <p:sp>
        <p:nvSpPr>
          <p:cNvPr id="4" name="TextBox 3">
            <a:extLst>
              <a:ext uri="{FF2B5EF4-FFF2-40B4-BE49-F238E27FC236}">
                <a16:creationId xmlns:a16="http://schemas.microsoft.com/office/drawing/2014/main" id="{69AD936E-0E62-D7D8-3B9A-DBAF20CCB759}"/>
              </a:ext>
            </a:extLst>
          </p:cNvPr>
          <p:cNvSpPr txBox="1"/>
          <p:nvPr/>
        </p:nvSpPr>
        <p:spPr>
          <a:xfrm>
            <a:off x="0" y="1237240"/>
            <a:ext cx="12192000" cy="3970318"/>
          </a:xfrm>
          <a:prstGeom prst="rect">
            <a:avLst/>
          </a:prstGeom>
          <a:noFill/>
          <a:ln>
            <a:solidFill>
              <a:schemeClr val="tx1"/>
            </a:solidFill>
          </a:ln>
        </p:spPr>
        <p:txBody>
          <a:bodyPr wrap="square" rtlCol="0">
            <a:spAutoFit/>
          </a:bodyPr>
          <a:lstStyle/>
          <a:p>
            <a:pPr algn="l"/>
            <a:endParaRPr lang="en-IN" b="0" i="0" u="none" strike="noStrike" dirty="0">
              <a:solidFill>
                <a:srgbClr val="1F2328"/>
              </a:solidFill>
              <a:effectLst/>
              <a:latin typeface="-apple-system"/>
            </a:endParaRPr>
          </a:p>
          <a:p>
            <a:pPr algn="l">
              <a:buFont typeface="Arial" panose="020B0604020202020204" pitchFamily="34" charset="0"/>
              <a:buChar char="•"/>
            </a:pPr>
            <a:r>
              <a:rPr lang="en-IN" b="0" i="0" u="none" strike="noStrike" dirty="0">
                <a:solidFill>
                  <a:srgbClr val="1F2328"/>
                </a:solidFill>
                <a:effectLst/>
                <a:latin typeface="-apple-system"/>
              </a:rPr>
              <a:t> Bad Encoding: The original data had encoding issues that we struggled to handle. We had to apply encoding techniques to ensure proper handling and interpretation of the data.</a:t>
            </a:r>
          </a:p>
          <a:p>
            <a:pPr algn="l"/>
            <a:endParaRPr lang="en-IN" b="0" i="0" u="none" strike="noStrike" dirty="0">
              <a:solidFill>
                <a:srgbClr val="1F2328"/>
              </a:solidFill>
              <a:effectLst/>
              <a:latin typeface="-apple-system"/>
            </a:endParaRPr>
          </a:p>
          <a:p>
            <a:pPr algn="l">
              <a:buFont typeface="Arial" panose="020B0604020202020204" pitchFamily="34" charset="0"/>
              <a:buChar char="•"/>
            </a:pPr>
            <a:r>
              <a:rPr lang="en-IN" b="0" i="0" u="none" strike="noStrike" dirty="0">
                <a:solidFill>
                  <a:srgbClr val="1F2328"/>
                </a:solidFill>
                <a:effectLst/>
                <a:latin typeface="-apple-system"/>
              </a:rPr>
              <a:t> External Factors: While player statistics provide valuable insights, it's important to note that other factors can influence a player's performance on the court. Factors such as injuries, team dynamics, coaching strategies, and external circumstances were not included in our analysis. Considering these external factors could further enhance the accuracy and predictive power of the model.</a:t>
            </a:r>
          </a:p>
          <a:p>
            <a:pPr algn="l"/>
            <a:endParaRPr lang="en-IN" b="0" i="0" u="none" strike="noStrike" dirty="0">
              <a:solidFill>
                <a:srgbClr val="1F2328"/>
              </a:solidFill>
              <a:effectLst/>
              <a:latin typeface="-apple-system"/>
            </a:endParaRPr>
          </a:p>
          <a:p>
            <a:pPr algn="l">
              <a:buFont typeface="Arial" panose="020B0604020202020204" pitchFamily="34" charset="0"/>
              <a:buChar char="•"/>
            </a:pPr>
            <a:r>
              <a:rPr lang="en-IN" dirty="0">
                <a:solidFill>
                  <a:srgbClr val="1F2328"/>
                </a:solidFill>
                <a:latin typeface="-apple-system"/>
              </a:rPr>
              <a:t>Outliers: </a:t>
            </a:r>
            <a:r>
              <a:rPr lang="en-IN" b="0" i="0" u="none" strike="noStrike" dirty="0">
                <a:solidFill>
                  <a:srgbClr val="1F2328"/>
                </a:solidFill>
                <a:effectLst/>
                <a:latin typeface="-apple-system"/>
              </a:rPr>
              <a:t>To handle these outliers, we implemented a post-processing step where we replaced any negative predicted values with zeros. This approach allowed us to address the outliers and ensure that the predicted statistics remain within a valid range. By zeroing out the negative values, we mitigated the impact of outliers on the model's performance and ensured that the predicted player statistics align with the expectations of NBA player performance.</a:t>
            </a:r>
          </a:p>
          <a:p>
            <a:endParaRPr lang="en-US" dirty="0"/>
          </a:p>
        </p:txBody>
      </p:sp>
    </p:spTree>
    <p:extLst>
      <p:ext uri="{BB962C8B-B14F-4D97-AF65-F5344CB8AC3E}">
        <p14:creationId xmlns:p14="http://schemas.microsoft.com/office/powerpoint/2010/main" val="317571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RESULT</a:t>
            </a:r>
            <a:endParaRPr lang="en-IN" sz="2800" dirty="0">
              <a:solidFill>
                <a:schemeClr val="bg1"/>
              </a:solidFill>
              <a:latin typeface="Tableau Book"/>
            </a:endParaRPr>
          </a:p>
        </p:txBody>
      </p:sp>
      <p:sp>
        <p:nvSpPr>
          <p:cNvPr id="3" name="TextBox 2">
            <a:extLst>
              <a:ext uri="{FF2B5EF4-FFF2-40B4-BE49-F238E27FC236}">
                <a16:creationId xmlns:a16="http://schemas.microsoft.com/office/drawing/2014/main" id="{910C4386-685D-530A-C359-DF00298B7C2D}"/>
              </a:ext>
            </a:extLst>
          </p:cNvPr>
          <p:cNvSpPr txBox="1"/>
          <p:nvPr/>
        </p:nvSpPr>
        <p:spPr>
          <a:xfrm>
            <a:off x="0" y="2193973"/>
            <a:ext cx="12192000" cy="2031325"/>
          </a:xfrm>
          <a:prstGeom prst="rect">
            <a:avLst/>
          </a:prstGeom>
          <a:noFill/>
          <a:ln>
            <a:solidFill>
              <a:schemeClr val="tx1"/>
            </a:solidFill>
          </a:ln>
        </p:spPr>
        <p:txBody>
          <a:bodyPr wrap="square" rtlCol="0">
            <a:spAutoFit/>
          </a:bodyPr>
          <a:lstStyle/>
          <a:p>
            <a:pPr algn="l"/>
            <a:endParaRPr lang="en-IN" b="0" i="0" u="none" strike="noStrike" dirty="0">
              <a:solidFill>
                <a:srgbClr val="1F2328"/>
              </a:solidFill>
              <a:effectLst/>
              <a:latin typeface="-apple-system"/>
            </a:endParaRPr>
          </a:p>
          <a:p>
            <a:pPr algn="l"/>
            <a:r>
              <a:rPr lang="en-IN" b="0" i="0" u="none" strike="noStrike" dirty="0">
                <a:solidFill>
                  <a:srgbClr val="1F2328"/>
                </a:solidFill>
                <a:effectLst/>
                <a:latin typeface="-apple-system"/>
              </a:rPr>
              <a:t>The prediction system achieved </a:t>
            </a:r>
            <a:r>
              <a:rPr lang="en-IN" b="1" i="0" u="none" strike="noStrike" dirty="0">
                <a:solidFill>
                  <a:srgbClr val="1F2328"/>
                </a:solidFill>
                <a:effectLst/>
                <a:latin typeface="-apple-system"/>
              </a:rPr>
              <a:t>R-squared value of 0.9998</a:t>
            </a:r>
            <a:r>
              <a:rPr lang="en-IN" b="0" i="0" u="none" strike="noStrike" dirty="0">
                <a:solidFill>
                  <a:srgbClr val="1F2328"/>
                </a:solidFill>
                <a:effectLst/>
                <a:latin typeface="-apple-system"/>
              </a:rPr>
              <a:t>, indicating a high level of accuracy in predicting player statistics based on the historical data. </a:t>
            </a:r>
          </a:p>
          <a:p>
            <a:pPr algn="l"/>
            <a:endParaRPr lang="en-IN" b="0" i="0" u="none" strike="noStrike" dirty="0">
              <a:solidFill>
                <a:srgbClr val="1F2328"/>
              </a:solidFill>
              <a:effectLst/>
              <a:latin typeface="-apple-system"/>
            </a:endParaRPr>
          </a:p>
          <a:p>
            <a:pPr algn="l"/>
            <a:r>
              <a:rPr lang="en-IN" b="0" i="0" u="none" strike="noStrike" dirty="0">
                <a:solidFill>
                  <a:srgbClr val="1F2328"/>
                </a:solidFill>
                <a:effectLst/>
                <a:latin typeface="-apple-system"/>
              </a:rPr>
              <a:t>The NBA Player Statistics Analysis and Prediction System leverages historical player data, applies machine learning techniques, and provides valuable insights and predictions on player performance. The system can assist with team selection, player scouting, and forecasting player statistics for the upcoming season.</a:t>
            </a:r>
            <a:endParaRPr lang="en-US" dirty="0"/>
          </a:p>
        </p:txBody>
      </p:sp>
    </p:spTree>
    <p:extLst>
      <p:ext uri="{BB962C8B-B14F-4D97-AF65-F5344CB8AC3E}">
        <p14:creationId xmlns:p14="http://schemas.microsoft.com/office/powerpoint/2010/main" val="4208581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The story of the NBA logo | Logo Design Love">
            <a:extLst>
              <a:ext uri="{FF2B5EF4-FFF2-40B4-BE49-F238E27FC236}">
                <a16:creationId xmlns:a16="http://schemas.microsoft.com/office/drawing/2014/main" id="{5E6778DF-C044-D590-AC2D-5E7326A8FB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0" y="4410985"/>
            <a:ext cx="7081283" cy="18158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story of the NBA logo | Logo Design Love">
            <a:extLst>
              <a:ext uri="{FF2B5EF4-FFF2-40B4-BE49-F238E27FC236}">
                <a16:creationId xmlns:a16="http://schemas.microsoft.com/office/drawing/2014/main" id="{BDF22E5A-2857-B2FE-B38D-676051D58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767462"/>
            <a:ext cx="7081285" cy="15310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7662862" y="0"/>
            <a:ext cx="452913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7081284" y="0"/>
            <a:ext cx="581578"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3C0421-C01A-7C79-CBA7-990E03071D24}"/>
              </a:ext>
            </a:extLst>
          </p:cNvPr>
          <p:cNvSpPr txBox="1"/>
          <p:nvPr/>
        </p:nvSpPr>
        <p:spPr>
          <a:xfrm>
            <a:off x="0" y="877354"/>
            <a:ext cx="6177516" cy="954107"/>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THANK YOU!</a:t>
            </a:r>
          </a:p>
          <a:p>
            <a:endParaRPr lang="en-IN" sz="2800" dirty="0">
              <a:solidFill>
                <a:schemeClr val="bg1"/>
              </a:solidFill>
              <a:latin typeface="Tableau Book"/>
            </a:endParaRPr>
          </a:p>
        </p:txBody>
      </p:sp>
      <p:sp>
        <p:nvSpPr>
          <p:cNvPr id="7" name="TextBox 6">
            <a:extLst>
              <a:ext uri="{FF2B5EF4-FFF2-40B4-BE49-F238E27FC236}">
                <a16:creationId xmlns:a16="http://schemas.microsoft.com/office/drawing/2014/main" id="{E188F2ED-60BC-6BAA-023F-AAB57D5DFAAD}"/>
              </a:ext>
            </a:extLst>
          </p:cNvPr>
          <p:cNvSpPr txBox="1"/>
          <p:nvPr/>
        </p:nvSpPr>
        <p:spPr>
          <a:xfrm>
            <a:off x="0" y="1572021"/>
            <a:ext cx="3208149" cy="369332"/>
          </a:xfrm>
          <a:prstGeom prst="rect">
            <a:avLst/>
          </a:prstGeom>
          <a:noFill/>
        </p:spPr>
        <p:txBody>
          <a:bodyPr wrap="square" rtlCol="0">
            <a:spAutoFit/>
          </a:bodyPr>
          <a:lstStyle/>
          <a:p>
            <a:r>
              <a:rPr lang="en-IN" b="0" dirty="0">
                <a:solidFill>
                  <a:schemeClr val="bg1"/>
                </a:solidFill>
                <a:effectLst/>
                <a:latin typeface="Calibri" panose="020F0502020204030204" pitchFamily="34" charset="0"/>
                <a:cs typeface="Calibri" panose="020F0502020204030204" pitchFamily="34" charset="0"/>
              </a:rPr>
              <a:t>QUESTIONS ARE WELCOME!</a:t>
            </a:r>
            <a:endParaRPr lang="en-IN" dirty="0">
              <a:solidFill>
                <a:schemeClr val="bg1"/>
              </a:solidFill>
              <a:latin typeface="Tableau Book"/>
            </a:endParaRPr>
          </a:p>
        </p:txBody>
      </p:sp>
      <p:sp>
        <p:nvSpPr>
          <p:cNvPr id="2" name="TextBox 1">
            <a:extLst>
              <a:ext uri="{FF2B5EF4-FFF2-40B4-BE49-F238E27FC236}">
                <a16:creationId xmlns:a16="http://schemas.microsoft.com/office/drawing/2014/main" id="{77F92050-73E2-94A4-AD01-114331DB9D98}"/>
              </a:ext>
            </a:extLst>
          </p:cNvPr>
          <p:cNvSpPr txBox="1"/>
          <p:nvPr/>
        </p:nvSpPr>
        <p:spPr>
          <a:xfrm>
            <a:off x="0" y="4398826"/>
            <a:ext cx="2349795" cy="1815882"/>
          </a:xfrm>
          <a:prstGeom prst="rect">
            <a:avLst/>
          </a:prstGeom>
          <a:noFill/>
        </p:spPr>
        <p:txBody>
          <a:bodyPr wrap="square" rtlCol="0">
            <a:spAutoFit/>
          </a:bodyPr>
          <a:lstStyle/>
          <a:p>
            <a:r>
              <a:rPr lang="en-IN" sz="1600" b="0" dirty="0">
                <a:solidFill>
                  <a:schemeClr val="bg1"/>
                </a:solidFill>
                <a:effectLst/>
                <a:latin typeface="Calibri" panose="020F0502020204030204" pitchFamily="34" charset="0"/>
                <a:cs typeface="Calibri" panose="020F0502020204030204" pitchFamily="34" charset="0"/>
              </a:rPr>
              <a:t>COLLABORATORS:</a:t>
            </a:r>
          </a:p>
          <a:p>
            <a:endParaRPr lang="en-IN" sz="1600" b="0" dirty="0">
              <a:solidFill>
                <a:schemeClr val="bg1"/>
              </a:solidFill>
              <a:effectLst/>
              <a:latin typeface="Calibri" panose="020F0502020204030204" pitchFamily="34" charset="0"/>
              <a:cs typeface="Calibri" panose="020F0502020204030204" pitchFamily="34" charset="0"/>
            </a:endParaRPr>
          </a:p>
          <a:p>
            <a:r>
              <a:rPr lang="en-IN" sz="1600" dirty="0">
                <a:solidFill>
                  <a:schemeClr val="bg1"/>
                </a:solidFill>
                <a:effectLst/>
                <a:latin typeface="Calibri" panose="020F0502020204030204" pitchFamily="34" charset="0"/>
                <a:cs typeface="Calibri" panose="020F0502020204030204" pitchFamily="34" charset="0"/>
              </a:rPr>
              <a:t>JACOB EVANS</a:t>
            </a:r>
          </a:p>
          <a:p>
            <a:r>
              <a:rPr lang="en-IN" sz="1600" dirty="0">
                <a:solidFill>
                  <a:schemeClr val="bg1"/>
                </a:solidFill>
                <a:effectLst/>
                <a:latin typeface="Calibri" panose="020F0502020204030204" pitchFamily="34" charset="0"/>
                <a:cs typeface="Calibri" panose="020F0502020204030204" pitchFamily="34" charset="0"/>
              </a:rPr>
              <a:t>KARAN ANAND</a:t>
            </a:r>
          </a:p>
          <a:p>
            <a:r>
              <a:rPr lang="en-IN" sz="1600" dirty="0">
                <a:solidFill>
                  <a:schemeClr val="bg1"/>
                </a:solidFill>
                <a:effectLst/>
                <a:latin typeface="Calibri" panose="020F0502020204030204" pitchFamily="34" charset="0"/>
                <a:cs typeface="Calibri" panose="020F0502020204030204" pitchFamily="34" charset="0"/>
              </a:rPr>
              <a:t>MERT OZTOP</a:t>
            </a:r>
          </a:p>
          <a:p>
            <a:r>
              <a:rPr lang="en-IN" sz="1600" dirty="0">
                <a:solidFill>
                  <a:schemeClr val="bg1"/>
                </a:solidFill>
                <a:effectLst/>
                <a:latin typeface="Calibri" panose="020F0502020204030204" pitchFamily="34" charset="0"/>
                <a:cs typeface="Calibri" panose="020F0502020204030204" pitchFamily="34" charset="0"/>
              </a:rPr>
              <a:t>PRATIK PUROHIT</a:t>
            </a:r>
          </a:p>
          <a:p>
            <a:r>
              <a:rPr lang="en-IN" sz="1600" dirty="0">
                <a:solidFill>
                  <a:schemeClr val="bg1"/>
                </a:solidFill>
                <a:effectLst/>
                <a:latin typeface="Calibri" panose="020F0502020204030204" pitchFamily="34" charset="0"/>
                <a:cs typeface="Calibri" panose="020F0502020204030204" pitchFamily="34" charset="0"/>
              </a:rPr>
              <a:t>PRIYA MARINGANTI</a:t>
            </a:r>
            <a:endParaRPr lang="en-IN" sz="1600" dirty="0">
              <a:solidFill>
                <a:schemeClr val="bg1"/>
              </a:solidFill>
              <a:latin typeface="Tableau Book"/>
            </a:endParaRPr>
          </a:p>
        </p:txBody>
      </p:sp>
    </p:spTree>
    <p:extLst>
      <p:ext uri="{BB962C8B-B14F-4D97-AF65-F5344CB8AC3E}">
        <p14:creationId xmlns:p14="http://schemas.microsoft.com/office/powerpoint/2010/main" val="79416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DF4AC7-015B-AF22-ABDC-522CB581554B}"/>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OVERVIEW</a:t>
            </a:r>
            <a:endParaRPr lang="en-IN" sz="2800" dirty="0">
              <a:solidFill>
                <a:schemeClr val="bg1"/>
              </a:solidFill>
              <a:latin typeface="Tableau Book"/>
            </a:endParaRPr>
          </a:p>
        </p:txBody>
      </p:sp>
      <p:sp>
        <p:nvSpPr>
          <p:cNvPr id="3" name="TextBox 2">
            <a:extLst>
              <a:ext uri="{FF2B5EF4-FFF2-40B4-BE49-F238E27FC236}">
                <a16:creationId xmlns:a16="http://schemas.microsoft.com/office/drawing/2014/main" id="{F55FA38C-1E98-1273-2D12-9C3CFF1F9F7D}"/>
              </a:ext>
            </a:extLst>
          </p:cNvPr>
          <p:cNvSpPr txBox="1"/>
          <p:nvPr/>
        </p:nvSpPr>
        <p:spPr>
          <a:xfrm>
            <a:off x="0" y="1511481"/>
            <a:ext cx="12192000" cy="1200329"/>
          </a:xfrm>
          <a:prstGeom prst="rect">
            <a:avLst/>
          </a:prstGeom>
          <a:noFill/>
          <a:ln>
            <a:solidFill>
              <a:schemeClr val="tx1"/>
            </a:solidFill>
          </a:ln>
        </p:spPr>
        <p:txBody>
          <a:bodyPr wrap="square" rtlCol="0">
            <a:spAutoFit/>
          </a:bodyPr>
          <a:lstStyle/>
          <a:p>
            <a:r>
              <a:rPr lang="en-IN" b="0" i="0" u="none" strike="noStrike" dirty="0">
                <a:solidFill>
                  <a:srgbClr val="1F2328"/>
                </a:solidFill>
                <a:effectLst/>
                <a:latin typeface="-apple-system"/>
              </a:rPr>
              <a:t>This project aims to develop a basketball player statistics analysis and prediction system using machine learning techniques with NBA player datasets. The system utilizes historical player data to provide insights into player performance and predict player stats for the upcoming season, by leveraging the power of machine learning algorithms and the comprehensive NBA player statistics dataset. </a:t>
            </a:r>
            <a:endParaRPr lang="en-US" dirty="0"/>
          </a:p>
        </p:txBody>
      </p:sp>
      <p:sp>
        <p:nvSpPr>
          <p:cNvPr id="6" name="TextBox 5">
            <a:extLst>
              <a:ext uri="{FF2B5EF4-FFF2-40B4-BE49-F238E27FC236}">
                <a16:creationId xmlns:a16="http://schemas.microsoft.com/office/drawing/2014/main" id="{137C2697-3EA9-ABED-83A2-A08C6B837313}"/>
              </a:ext>
            </a:extLst>
          </p:cNvPr>
          <p:cNvSpPr txBox="1"/>
          <p:nvPr/>
        </p:nvSpPr>
        <p:spPr>
          <a:xfrm>
            <a:off x="-1" y="3861906"/>
            <a:ext cx="12192000" cy="2585323"/>
          </a:xfrm>
          <a:prstGeom prst="rect">
            <a:avLst/>
          </a:prstGeom>
          <a:noFill/>
          <a:ln>
            <a:solidFill>
              <a:schemeClr val="tx1"/>
            </a:solidFill>
          </a:ln>
        </p:spPr>
        <p:txBody>
          <a:bodyPr wrap="square" rtlCol="0">
            <a:spAutoFit/>
          </a:bodyPr>
          <a:lstStyle/>
          <a:p>
            <a:endParaRPr lang="en-US" b="1" dirty="0"/>
          </a:p>
          <a:p>
            <a:r>
              <a:rPr lang="en-US" b="1" dirty="0"/>
              <a:t>Objectives</a:t>
            </a:r>
          </a:p>
          <a:p>
            <a:endParaRPr lang="en-US" dirty="0"/>
          </a:p>
          <a:p>
            <a:pPr algn="l">
              <a:buFont typeface="Arial" panose="020B0604020202020204" pitchFamily="34" charset="0"/>
              <a:buChar char="•"/>
            </a:pPr>
            <a:r>
              <a:rPr lang="en-IN" b="0" i="0" u="none" strike="noStrike" dirty="0">
                <a:solidFill>
                  <a:srgbClr val="1F2328"/>
                </a:solidFill>
                <a:effectLst/>
                <a:latin typeface="-apple-system"/>
              </a:rPr>
              <a:t> Predict basketball player stats for the upcoming season based on historical data</a:t>
            </a:r>
          </a:p>
          <a:p>
            <a:pPr algn="l">
              <a:buFont typeface="Arial" panose="020B0604020202020204" pitchFamily="34" charset="0"/>
              <a:buChar char="•"/>
            </a:pPr>
            <a:r>
              <a:rPr lang="en-IN" b="0" i="0" u="none" strike="noStrike" dirty="0">
                <a:solidFill>
                  <a:srgbClr val="1F2328"/>
                </a:solidFill>
                <a:effectLst/>
                <a:latin typeface="-apple-system"/>
              </a:rPr>
              <a:t> Leverage player stats from the previous year to forecast player performance</a:t>
            </a:r>
          </a:p>
          <a:p>
            <a:pPr algn="l">
              <a:buFont typeface="Arial" panose="020B0604020202020204" pitchFamily="34" charset="0"/>
              <a:buChar char="•"/>
            </a:pPr>
            <a:r>
              <a:rPr lang="en-IN" b="0" i="0" u="none" strike="noStrike" dirty="0">
                <a:solidFill>
                  <a:srgbClr val="1F2328"/>
                </a:solidFill>
                <a:effectLst/>
                <a:latin typeface="-apple-system"/>
              </a:rPr>
              <a:t> Identify suitable machine learning algorithms for scalability, accuracy, and interpretability in predicting player performance</a:t>
            </a:r>
          </a:p>
          <a:p>
            <a:pPr algn="l">
              <a:buFont typeface="Arial" panose="020B0604020202020204" pitchFamily="34" charset="0"/>
              <a:buChar char="•"/>
            </a:pPr>
            <a:r>
              <a:rPr lang="en-IN" b="0" i="0" u="none" strike="noStrike" dirty="0">
                <a:solidFill>
                  <a:srgbClr val="1F2328"/>
                </a:solidFill>
                <a:effectLst/>
                <a:latin typeface="-apple-system"/>
              </a:rPr>
              <a:t> Evaluate the performance of the prediction system and ensure its effectiveness in real-world scenarios, such as team selection  </a:t>
            </a:r>
          </a:p>
          <a:p>
            <a:pPr algn="l"/>
            <a:r>
              <a:rPr lang="en-IN" b="0" i="0" u="none" strike="noStrike" dirty="0">
                <a:solidFill>
                  <a:srgbClr val="1F2328"/>
                </a:solidFill>
                <a:effectLst/>
                <a:latin typeface="-apple-system"/>
              </a:rPr>
              <a:t>  and player scouting</a:t>
            </a:r>
          </a:p>
          <a:p>
            <a:endParaRPr lang="en-US" dirty="0"/>
          </a:p>
        </p:txBody>
      </p:sp>
      <p:pic>
        <p:nvPicPr>
          <p:cNvPr id="7" name="Picture 6" descr="5 Common Errors Made While Defining Learning Objectives">
            <a:extLst>
              <a:ext uri="{FF2B5EF4-FFF2-40B4-BE49-F238E27FC236}">
                <a16:creationId xmlns:a16="http://schemas.microsoft.com/office/drawing/2014/main" id="{4FF58F72-27AC-ADBB-66A8-B69D838271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713" y="4093733"/>
            <a:ext cx="734817" cy="41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03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436CB81-71A3-524E-6435-FC0C3CFF797B}"/>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METHODOLOGY</a:t>
            </a:r>
            <a:endParaRPr lang="en-IN" sz="2800" dirty="0">
              <a:solidFill>
                <a:schemeClr val="bg1"/>
              </a:solidFill>
              <a:latin typeface="Tableau Book"/>
            </a:endParaRPr>
          </a:p>
        </p:txBody>
      </p:sp>
      <p:sp>
        <p:nvSpPr>
          <p:cNvPr id="5" name="TextBox 4">
            <a:extLst>
              <a:ext uri="{FF2B5EF4-FFF2-40B4-BE49-F238E27FC236}">
                <a16:creationId xmlns:a16="http://schemas.microsoft.com/office/drawing/2014/main" id="{11E0368B-944B-149E-85AA-F62B108D74A9}"/>
              </a:ext>
            </a:extLst>
          </p:cNvPr>
          <p:cNvSpPr txBox="1"/>
          <p:nvPr/>
        </p:nvSpPr>
        <p:spPr>
          <a:xfrm>
            <a:off x="0" y="989753"/>
            <a:ext cx="12192000" cy="2862322"/>
          </a:xfrm>
          <a:prstGeom prst="rect">
            <a:avLst/>
          </a:prstGeom>
          <a:noFill/>
          <a:ln>
            <a:solidFill>
              <a:schemeClr val="tx1"/>
            </a:solidFill>
          </a:ln>
        </p:spPr>
        <p:txBody>
          <a:bodyPr wrap="square" rtlCol="0">
            <a:spAutoFit/>
          </a:bodyPr>
          <a:lstStyle/>
          <a:p>
            <a:r>
              <a:rPr lang="en-US" b="1" dirty="0"/>
              <a:t>Methodology</a:t>
            </a:r>
          </a:p>
          <a:p>
            <a:endParaRPr lang="en-US" dirty="0"/>
          </a:p>
          <a:p>
            <a:pPr marL="342900" indent="-342900">
              <a:buFont typeface="+mj-lt"/>
              <a:buAutoNum type="arabicPeriod"/>
            </a:pPr>
            <a:r>
              <a:rPr lang="en-IN" dirty="0"/>
              <a:t>Data Collection: Gather a large dataset of NBA player statistics from the Kaggle dataset</a:t>
            </a:r>
          </a:p>
          <a:p>
            <a:pPr marL="342900" indent="-342900">
              <a:buFont typeface="+mj-lt"/>
              <a:buAutoNum type="arabicPeriod"/>
            </a:pPr>
            <a:r>
              <a:rPr lang="en-IN" dirty="0"/>
              <a:t>Data </a:t>
            </a:r>
            <a:r>
              <a:rPr lang="en-IN" dirty="0" err="1"/>
              <a:t>Preprocessing</a:t>
            </a:r>
            <a:r>
              <a:rPr lang="en-IN" dirty="0"/>
              <a:t>: Clean, normalize, encode, and engineer features from the NBA dataset</a:t>
            </a:r>
          </a:p>
          <a:p>
            <a:pPr marL="342900" indent="-342900">
              <a:buFont typeface="+mj-lt"/>
              <a:buAutoNum type="arabicPeriod"/>
            </a:pPr>
            <a:r>
              <a:rPr lang="en-IN" dirty="0"/>
              <a:t>Exploratory Data Analysis: Gain insights, patterns, and </a:t>
            </a:r>
            <a:r>
              <a:rPr lang="en-IN" dirty="0" err="1"/>
              <a:t>analyze</a:t>
            </a:r>
            <a:r>
              <a:rPr lang="en-IN" dirty="0"/>
              <a:t> feature distributions</a:t>
            </a:r>
          </a:p>
          <a:p>
            <a:pPr marL="342900" indent="-342900">
              <a:buFont typeface="+mj-lt"/>
              <a:buAutoNum type="arabicPeriod"/>
            </a:pPr>
            <a:r>
              <a:rPr lang="en-IN" dirty="0"/>
              <a:t>Model Training and Evaluation: Experiment with various machine learning algorithms, fine-tune models for accurate predictions</a:t>
            </a:r>
          </a:p>
          <a:p>
            <a:pPr marL="342900" indent="-342900">
              <a:buFont typeface="+mj-lt"/>
              <a:buAutoNum type="arabicPeriod"/>
            </a:pPr>
            <a:r>
              <a:rPr lang="en-IN" dirty="0"/>
              <a:t>User Interface Development: Create an intuitive interface for users to input player data and view predictions</a:t>
            </a:r>
          </a:p>
          <a:p>
            <a:pPr marL="342900" indent="-342900">
              <a:buFont typeface="+mj-lt"/>
              <a:buAutoNum type="arabicPeriod"/>
            </a:pPr>
            <a:r>
              <a:rPr lang="en-IN" dirty="0"/>
              <a:t>Testing and Validation: Ensure the accuracy, robustness, and scalability of the prediction system</a:t>
            </a:r>
            <a:endParaRPr lang="en-US" dirty="0"/>
          </a:p>
          <a:p>
            <a:endParaRPr lang="en-US" dirty="0"/>
          </a:p>
        </p:txBody>
      </p:sp>
      <p:pic>
        <p:nvPicPr>
          <p:cNvPr id="8196" name="Picture 4" descr="Q Methodology – Scientific Study of Human Subjectivity">
            <a:extLst>
              <a:ext uri="{FF2B5EF4-FFF2-40B4-BE49-F238E27FC236}">
                <a16:creationId xmlns:a16="http://schemas.microsoft.com/office/drawing/2014/main" id="{D0B88F47-5200-A2F3-C989-988B5B047E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67"/>
          <a:stretch/>
        </p:blipFill>
        <p:spPr bwMode="auto">
          <a:xfrm>
            <a:off x="1410178" y="1051879"/>
            <a:ext cx="502510" cy="3877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ources of Data: What They Are, Types &amp; Examples | QuestionPro">
            <a:extLst>
              <a:ext uri="{FF2B5EF4-FFF2-40B4-BE49-F238E27FC236}">
                <a16:creationId xmlns:a16="http://schemas.microsoft.com/office/drawing/2014/main" id="{D6A05205-5AAD-8370-10F9-6DF339BAFE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78" t="25833" b="50000"/>
          <a:stretch/>
        </p:blipFill>
        <p:spPr bwMode="auto">
          <a:xfrm>
            <a:off x="95693" y="4293380"/>
            <a:ext cx="4606925" cy="16573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D539D5-3E42-D721-FD53-9A92A22FADDD}"/>
              </a:ext>
            </a:extLst>
          </p:cNvPr>
          <p:cNvSpPr txBox="1"/>
          <p:nvPr/>
        </p:nvSpPr>
        <p:spPr>
          <a:xfrm>
            <a:off x="4702619" y="4613570"/>
            <a:ext cx="2110850" cy="2031325"/>
          </a:xfrm>
          <a:prstGeom prst="rect">
            <a:avLst/>
          </a:prstGeom>
          <a:noFill/>
        </p:spPr>
        <p:txBody>
          <a:bodyPr wrap="square" rtlCol="0">
            <a:spAutoFit/>
          </a:bodyPr>
          <a:lstStyle/>
          <a:p>
            <a:pPr marL="342900" indent="-342900">
              <a:buAutoNum type="arabicPeriod"/>
            </a:pPr>
            <a:r>
              <a:rPr lang="en-US" dirty="0">
                <a:hlinkClick r:id="rId5"/>
              </a:rPr>
              <a:t>Kaggle (2022-23)</a:t>
            </a:r>
            <a:endParaRPr lang="en-US" dirty="0"/>
          </a:p>
          <a:p>
            <a:pPr marL="342900" indent="-342900">
              <a:buFontTx/>
              <a:buAutoNum type="arabicPeriod"/>
            </a:pPr>
            <a:r>
              <a:rPr lang="en-US" dirty="0">
                <a:hlinkClick r:id="rId6"/>
              </a:rPr>
              <a:t>Kaggle (2021-22)</a:t>
            </a:r>
            <a:endParaRPr lang="en-US" dirty="0"/>
          </a:p>
          <a:p>
            <a:pPr marL="342900" indent="-342900">
              <a:buAutoNum type="arabicPeriod" startAt="3"/>
            </a:pPr>
            <a:r>
              <a:rPr lang="en-US" dirty="0">
                <a:hlinkClick r:id="rId7"/>
              </a:rPr>
              <a:t>Loodibee (Team Logos)</a:t>
            </a:r>
            <a:endParaRPr lang="en-US" dirty="0"/>
          </a:p>
          <a:p>
            <a:pPr marL="342900" indent="-342900">
              <a:buAutoNum type="arabicPeriod" startAt="3"/>
            </a:pPr>
            <a:r>
              <a:rPr lang="en-US" dirty="0">
                <a:hlinkClick r:id="rId8"/>
              </a:rPr>
              <a:t>NBA (Head Shots)</a:t>
            </a:r>
            <a:endParaRPr lang="en-US" dirty="0"/>
          </a:p>
          <a:p>
            <a:pPr marL="342900" indent="-342900">
              <a:buAutoNum type="arabicPeriod" startAt="3"/>
            </a:pPr>
            <a:endParaRPr lang="en-US" dirty="0"/>
          </a:p>
        </p:txBody>
      </p:sp>
      <p:pic>
        <p:nvPicPr>
          <p:cNvPr id="8200" name="Picture 8" descr="Cover image">
            <a:extLst>
              <a:ext uri="{FF2B5EF4-FFF2-40B4-BE49-F238E27FC236}">
                <a16:creationId xmlns:a16="http://schemas.microsoft.com/office/drawing/2014/main" id="{62F99693-30B3-52C7-FEEF-F6E56614CA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89046" y="4156877"/>
            <a:ext cx="4802954" cy="241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586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DFA194-0F37-C755-54DE-7EFA1608D6E3}"/>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DATA SOURCE - KAGGLE</a:t>
            </a:r>
            <a:endParaRPr lang="en-IN" sz="2800" dirty="0">
              <a:solidFill>
                <a:schemeClr val="bg1"/>
              </a:solidFill>
              <a:latin typeface="Tableau Book"/>
            </a:endParaRPr>
          </a:p>
        </p:txBody>
      </p:sp>
      <p:pic>
        <p:nvPicPr>
          <p:cNvPr id="7" name="Picture 6" descr="A screenshot of a computer&#10;&#10;Description automatically generated with medium confidence">
            <a:extLst>
              <a:ext uri="{FF2B5EF4-FFF2-40B4-BE49-F238E27FC236}">
                <a16:creationId xmlns:a16="http://schemas.microsoft.com/office/drawing/2014/main" id="{365233EE-02CD-5A6F-57AC-9B605D6EC911}"/>
              </a:ext>
            </a:extLst>
          </p:cNvPr>
          <p:cNvPicPr>
            <a:picLocks noChangeAspect="1"/>
          </p:cNvPicPr>
          <p:nvPr/>
        </p:nvPicPr>
        <p:blipFill rotWithShape="1">
          <a:blip r:embed="rId3"/>
          <a:srcRect b="2855"/>
          <a:stretch/>
        </p:blipFill>
        <p:spPr>
          <a:xfrm>
            <a:off x="154960" y="1427444"/>
            <a:ext cx="5907174" cy="3883359"/>
          </a:xfrm>
          <a:prstGeom prst="rect">
            <a:avLst/>
          </a:prstGeom>
          <a:ln>
            <a:solidFill>
              <a:schemeClr val="tx1"/>
            </a:solidFill>
          </a:ln>
        </p:spPr>
      </p:pic>
      <p:pic>
        <p:nvPicPr>
          <p:cNvPr id="10" name="Picture 9">
            <a:extLst>
              <a:ext uri="{FF2B5EF4-FFF2-40B4-BE49-F238E27FC236}">
                <a16:creationId xmlns:a16="http://schemas.microsoft.com/office/drawing/2014/main" id="{7EDBB7D4-16D9-9D35-703F-520E6F60C34D}"/>
              </a:ext>
            </a:extLst>
          </p:cNvPr>
          <p:cNvPicPr>
            <a:picLocks noChangeAspect="1"/>
          </p:cNvPicPr>
          <p:nvPr/>
        </p:nvPicPr>
        <p:blipFill>
          <a:blip r:embed="rId4"/>
          <a:srcRect/>
          <a:stretch/>
        </p:blipFill>
        <p:spPr>
          <a:xfrm>
            <a:off x="6131603" y="1427444"/>
            <a:ext cx="5896228" cy="3883358"/>
          </a:xfrm>
          <a:prstGeom prst="rect">
            <a:avLst/>
          </a:prstGeom>
          <a:ln>
            <a:solidFill>
              <a:schemeClr val="tx1"/>
            </a:solidFill>
          </a:ln>
        </p:spPr>
      </p:pic>
      <p:sp>
        <p:nvSpPr>
          <p:cNvPr id="2" name="TextBox 1">
            <a:extLst>
              <a:ext uri="{FF2B5EF4-FFF2-40B4-BE49-F238E27FC236}">
                <a16:creationId xmlns:a16="http://schemas.microsoft.com/office/drawing/2014/main" id="{E55F98CC-CF86-5443-1E0E-6634F3CBCB70}"/>
              </a:ext>
            </a:extLst>
          </p:cNvPr>
          <p:cNvSpPr txBox="1"/>
          <p:nvPr/>
        </p:nvSpPr>
        <p:spPr>
          <a:xfrm>
            <a:off x="154961" y="5942695"/>
            <a:ext cx="11872870" cy="369332"/>
          </a:xfrm>
          <a:prstGeom prst="rect">
            <a:avLst/>
          </a:prstGeom>
          <a:noFill/>
          <a:ln>
            <a:solidFill>
              <a:schemeClr val="tx1"/>
            </a:solidFill>
          </a:ln>
        </p:spPr>
        <p:txBody>
          <a:bodyPr wrap="square" rtlCol="0">
            <a:spAutoFit/>
          </a:bodyPr>
          <a:lstStyle/>
          <a:p>
            <a:pPr algn="ctr"/>
            <a:r>
              <a:rPr lang="en-US" dirty="0"/>
              <a:t>Retrieving last two seasons’ data from Kaggle</a:t>
            </a:r>
          </a:p>
        </p:txBody>
      </p:sp>
    </p:spTree>
    <p:extLst>
      <p:ext uri="{BB962C8B-B14F-4D97-AF65-F5344CB8AC3E}">
        <p14:creationId xmlns:p14="http://schemas.microsoft.com/office/powerpoint/2010/main" val="146155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586467-8F81-D141-EB74-3268310FE918}"/>
              </a:ext>
            </a:extLst>
          </p:cNvPr>
          <p:cNvSpPr txBox="1"/>
          <p:nvPr/>
        </p:nvSpPr>
        <p:spPr>
          <a:xfrm>
            <a:off x="95693" y="107169"/>
            <a:ext cx="5486401" cy="523220"/>
          </a:xfrm>
          <a:prstGeom prst="rect">
            <a:avLst/>
          </a:prstGeom>
          <a:noFill/>
        </p:spPr>
        <p:txBody>
          <a:bodyPr wrap="square" rtlCol="0">
            <a:spAutoFit/>
          </a:bodyPr>
          <a:lstStyle/>
          <a:p>
            <a:r>
              <a:rPr lang="en-IN" sz="2800" dirty="0">
                <a:solidFill>
                  <a:schemeClr val="bg1"/>
                </a:solidFill>
                <a:latin typeface="Calibri" panose="020F0502020204030204" pitchFamily="34" charset="0"/>
                <a:cs typeface="Calibri" panose="020F0502020204030204" pitchFamily="34" charset="0"/>
              </a:rPr>
              <a:t>DATA ON AWS</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E26FB8CE-78FC-83AA-8B2F-E991B093DE30}"/>
              </a:ext>
            </a:extLst>
          </p:cNvPr>
          <p:cNvPicPr>
            <a:picLocks noChangeAspect="1"/>
          </p:cNvPicPr>
          <p:nvPr/>
        </p:nvPicPr>
        <p:blipFill>
          <a:blip r:embed="rId3"/>
          <a:srcRect/>
          <a:stretch/>
        </p:blipFill>
        <p:spPr>
          <a:xfrm>
            <a:off x="242338" y="1291545"/>
            <a:ext cx="11489108" cy="4554309"/>
          </a:xfrm>
          <a:prstGeom prst="rect">
            <a:avLst/>
          </a:prstGeom>
          <a:ln>
            <a:solidFill>
              <a:schemeClr val="tx1"/>
            </a:solidFill>
          </a:ln>
        </p:spPr>
      </p:pic>
      <p:sp>
        <p:nvSpPr>
          <p:cNvPr id="4" name="TextBox 3">
            <a:extLst>
              <a:ext uri="{FF2B5EF4-FFF2-40B4-BE49-F238E27FC236}">
                <a16:creationId xmlns:a16="http://schemas.microsoft.com/office/drawing/2014/main" id="{4D15C6D7-5400-9A0B-7335-0B61F128BDEF}"/>
              </a:ext>
            </a:extLst>
          </p:cNvPr>
          <p:cNvSpPr txBox="1"/>
          <p:nvPr/>
        </p:nvSpPr>
        <p:spPr>
          <a:xfrm>
            <a:off x="242338" y="5942695"/>
            <a:ext cx="11489108" cy="369332"/>
          </a:xfrm>
          <a:prstGeom prst="rect">
            <a:avLst/>
          </a:prstGeom>
          <a:noFill/>
          <a:ln>
            <a:solidFill>
              <a:schemeClr val="tx1"/>
            </a:solidFill>
          </a:ln>
        </p:spPr>
        <p:txBody>
          <a:bodyPr wrap="square" rtlCol="0">
            <a:spAutoFit/>
          </a:bodyPr>
          <a:lstStyle/>
          <a:p>
            <a:pPr algn="ctr"/>
            <a:r>
              <a:rPr lang="en-US" dirty="0"/>
              <a:t>Uploading the data sets on AWS for the main code</a:t>
            </a:r>
          </a:p>
        </p:txBody>
      </p:sp>
    </p:spTree>
    <p:extLst>
      <p:ext uri="{BB962C8B-B14F-4D97-AF65-F5344CB8AC3E}">
        <p14:creationId xmlns:p14="http://schemas.microsoft.com/office/powerpoint/2010/main" val="250691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DFA194-0F37-C755-54DE-7EFA1608D6E3}"/>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SETTING UP ENVIRONMENT</a:t>
            </a:r>
            <a:endParaRPr lang="en-IN" sz="2800" dirty="0">
              <a:solidFill>
                <a:schemeClr val="bg1"/>
              </a:solidFill>
              <a:latin typeface="Tableau Book"/>
            </a:endParaRPr>
          </a:p>
        </p:txBody>
      </p:sp>
      <p:pic>
        <p:nvPicPr>
          <p:cNvPr id="8" name="Picture 7">
            <a:extLst>
              <a:ext uri="{FF2B5EF4-FFF2-40B4-BE49-F238E27FC236}">
                <a16:creationId xmlns:a16="http://schemas.microsoft.com/office/drawing/2014/main" id="{9CC43253-AF5F-5ECE-B004-B6DDA6CF1B6B}"/>
              </a:ext>
            </a:extLst>
          </p:cNvPr>
          <p:cNvPicPr>
            <a:picLocks noChangeAspect="1"/>
          </p:cNvPicPr>
          <p:nvPr/>
        </p:nvPicPr>
        <p:blipFill>
          <a:blip r:embed="rId3"/>
          <a:srcRect/>
          <a:stretch/>
        </p:blipFill>
        <p:spPr>
          <a:xfrm>
            <a:off x="0" y="1050601"/>
            <a:ext cx="8932943" cy="5395804"/>
          </a:xfrm>
          <a:prstGeom prst="rect">
            <a:avLst/>
          </a:prstGeom>
          <a:ln>
            <a:solidFill>
              <a:schemeClr val="tx1"/>
            </a:solidFill>
          </a:ln>
        </p:spPr>
      </p:pic>
      <p:sp>
        <p:nvSpPr>
          <p:cNvPr id="2" name="TextBox 1">
            <a:extLst>
              <a:ext uri="{FF2B5EF4-FFF2-40B4-BE49-F238E27FC236}">
                <a16:creationId xmlns:a16="http://schemas.microsoft.com/office/drawing/2014/main" id="{0487EF2D-3DD3-5755-E884-8731A7531601}"/>
              </a:ext>
            </a:extLst>
          </p:cNvPr>
          <p:cNvSpPr txBox="1"/>
          <p:nvPr/>
        </p:nvSpPr>
        <p:spPr>
          <a:xfrm>
            <a:off x="8932943" y="5800074"/>
            <a:ext cx="3259057" cy="646331"/>
          </a:xfrm>
          <a:prstGeom prst="rect">
            <a:avLst/>
          </a:prstGeom>
          <a:noFill/>
          <a:ln>
            <a:solidFill>
              <a:schemeClr val="tx1"/>
            </a:solidFill>
          </a:ln>
        </p:spPr>
        <p:txBody>
          <a:bodyPr wrap="square" rtlCol="0">
            <a:spAutoFit/>
          </a:bodyPr>
          <a:lstStyle/>
          <a:p>
            <a:pPr algn="ctr"/>
            <a:r>
              <a:rPr lang="en-US" dirty="0"/>
              <a:t>Installed the necessary tools and environment of Spark and Java</a:t>
            </a:r>
          </a:p>
        </p:txBody>
      </p:sp>
    </p:spTree>
    <p:extLst>
      <p:ext uri="{BB962C8B-B14F-4D97-AF65-F5344CB8AC3E}">
        <p14:creationId xmlns:p14="http://schemas.microsoft.com/office/powerpoint/2010/main" val="232220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6DA64-D9A8-F501-C7CD-97C7D2C83100}"/>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CREATING SPARK SESSION</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AE0A8D31-FEED-8667-2BFC-F33223F11A5A}"/>
              </a:ext>
            </a:extLst>
          </p:cNvPr>
          <p:cNvPicPr>
            <a:picLocks noChangeAspect="1"/>
          </p:cNvPicPr>
          <p:nvPr/>
        </p:nvPicPr>
        <p:blipFill>
          <a:blip r:embed="rId3"/>
          <a:srcRect/>
          <a:stretch/>
        </p:blipFill>
        <p:spPr>
          <a:xfrm>
            <a:off x="2517214" y="1522931"/>
            <a:ext cx="9674786" cy="4620137"/>
          </a:xfrm>
          <a:prstGeom prst="rect">
            <a:avLst/>
          </a:prstGeom>
          <a:ln>
            <a:solidFill>
              <a:schemeClr val="tx1"/>
            </a:solidFill>
          </a:ln>
        </p:spPr>
      </p:pic>
      <p:sp>
        <p:nvSpPr>
          <p:cNvPr id="4" name="TextBox 3">
            <a:extLst>
              <a:ext uri="{FF2B5EF4-FFF2-40B4-BE49-F238E27FC236}">
                <a16:creationId xmlns:a16="http://schemas.microsoft.com/office/drawing/2014/main" id="{2264EBAC-A258-EEE8-D0CD-D1ABCF7E0AA2}"/>
              </a:ext>
            </a:extLst>
          </p:cNvPr>
          <p:cNvSpPr txBox="1"/>
          <p:nvPr/>
        </p:nvSpPr>
        <p:spPr>
          <a:xfrm>
            <a:off x="-1" y="5773737"/>
            <a:ext cx="2517215" cy="369332"/>
          </a:xfrm>
          <a:prstGeom prst="rect">
            <a:avLst/>
          </a:prstGeom>
          <a:noFill/>
          <a:ln>
            <a:solidFill>
              <a:schemeClr val="tx1"/>
            </a:solidFill>
          </a:ln>
        </p:spPr>
        <p:txBody>
          <a:bodyPr wrap="square" rtlCol="0">
            <a:spAutoFit/>
          </a:bodyPr>
          <a:lstStyle/>
          <a:p>
            <a:pPr algn="ctr"/>
            <a:r>
              <a:rPr lang="en-US" dirty="0"/>
              <a:t>Created a Spark Session</a:t>
            </a:r>
          </a:p>
        </p:txBody>
      </p:sp>
    </p:spTree>
    <p:extLst>
      <p:ext uri="{BB962C8B-B14F-4D97-AF65-F5344CB8AC3E}">
        <p14:creationId xmlns:p14="http://schemas.microsoft.com/office/powerpoint/2010/main" val="385475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SPARK DF TO PANDA DF</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245D9516-BBD3-6D57-13F1-9CECBBD66B7F}"/>
              </a:ext>
            </a:extLst>
          </p:cNvPr>
          <p:cNvPicPr>
            <a:picLocks noChangeAspect="1"/>
          </p:cNvPicPr>
          <p:nvPr/>
        </p:nvPicPr>
        <p:blipFill>
          <a:blip r:embed="rId4"/>
          <a:srcRect/>
          <a:stretch/>
        </p:blipFill>
        <p:spPr>
          <a:xfrm>
            <a:off x="1710619" y="1044630"/>
            <a:ext cx="8466313" cy="5165886"/>
          </a:xfrm>
          <a:prstGeom prst="rect">
            <a:avLst/>
          </a:prstGeom>
          <a:ln>
            <a:solidFill>
              <a:schemeClr val="tx1"/>
            </a:solidFill>
          </a:ln>
        </p:spPr>
      </p:pic>
      <p:sp>
        <p:nvSpPr>
          <p:cNvPr id="3" name="TextBox 2">
            <a:extLst>
              <a:ext uri="{FF2B5EF4-FFF2-40B4-BE49-F238E27FC236}">
                <a16:creationId xmlns:a16="http://schemas.microsoft.com/office/drawing/2014/main" id="{ED99B678-C657-B053-D087-9A8707E7F3C9}"/>
              </a:ext>
            </a:extLst>
          </p:cNvPr>
          <p:cNvSpPr txBox="1"/>
          <p:nvPr/>
        </p:nvSpPr>
        <p:spPr>
          <a:xfrm>
            <a:off x="1710618" y="6298296"/>
            <a:ext cx="8466313" cy="369332"/>
          </a:xfrm>
          <a:prstGeom prst="rect">
            <a:avLst/>
          </a:prstGeom>
          <a:noFill/>
          <a:ln>
            <a:solidFill>
              <a:schemeClr val="tx1"/>
            </a:solidFill>
          </a:ln>
        </p:spPr>
        <p:txBody>
          <a:bodyPr wrap="square" rtlCol="0">
            <a:spAutoFit/>
          </a:bodyPr>
          <a:lstStyle/>
          <a:p>
            <a:pPr algn="ctr"/>
            <a:r>
              <a:rPr lang="en-US" dirty="0"/>
              <a:t>Converted Spark DF to Panda DF</a:t>
            </a:r>
          </a:p>
        </p:txBody>
      </p:sp>
    </p:spTree>
    <p:extLst>
      <p:ext uri="{BB962C8B-B14F-4D97-AF65-F5344CB8AC3E}">
        <p14:creationId xmlns:p14="http://schemas.microsoft.com/office/powerpoint/2010/main" val="218786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6DA64-D9A8-F501-C7CD-97C7D2C83100}"/>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DATA CLEANING</a:t>
            </a:r>
            <a:endParaRPr lang="en-IN" sz="2800" dirty="0">
              <a:solidFill>
                <a:schemeClr val="bg1"/>
              </a:solidFill>
              <a:latin typeface="Tableau Book"/>
            </a:endParaRPr>
          </a:p>
        </p:txBody>
      </p:sp>
      <p:sp>
        <p:nvSpPr>
          <p:cNvPr id="4" name="TextBox 3">
            <a:extLst>
              <a:ext uri="{FF2B5EF4-FFF2-40B4-BE49-F238E27FC236}">
                <a16:creationId xmlns:a16="http://schemas.microsoft.com/office/drawing/2014/main" id="{001DDB51-251D-E979-E0C4-1A6695406B42}"/>
              </a:ext>
            </a:extLst>
          </p:cNvPr>
          <p:cNvSpPr txBox="1"/>
          <p:nvPr/>
        </p:nvSpPr>
        <p:spPr>
          <a:xfrm>
            <a:off x="753533" y="5468562"/>
            <a:ext cx="10378429" cy="369332"/>
          </a:xfrm>
          <a:prstGeom prst="rect">
            <a:avLst/>
          </a:prstGeom>
          <a:noFill/>
          <a:ln>
            <a:solidFill>
              <a:schemeClr val="tx1"/>
            </a:solidFill>
          </a:ln>
        </p:spPr>
        <p:txBody>
          <a:bodyPr wrap="square" rtlCol="0">
            <a:spAutoFit/>
          </a:bodyPr>
          <a:lstStyle/>
          <a:p>
            <a:pPr algn="ctr"/>
            <a:r>
              <a:rPr lang="en-US" dirty="0"/>
              <a:t>Cleaned the data</a:t>
            </a:r>
          </a:p>
        </p:txBody>
      </p:sp>
      <p:pic>
        <p:nvPicPr>
          <p:cNvPr id="7" name="Picture 6">
            <a:extLst>
              <a:ext uri="{FF2B5EF4-FFF2-40B4-BE49-F238E27FC236}">
                <a16:creationId xmlns:a16="http://schemas.microsoft.com/office/drawing/2014/main" id="{2DF8F91E-BE60-0C0B-4D7F-8D0DD356B020}"/>
              </a:ext>
            </a:extLst>
          </p:cNvPr>
          <p:cNvPicPr>
            <a:picLocks noChangeAspect="1"/>
          </p:cNvPicPr>
          <p:nvPr/>
        </p:nvPicPr>
        <p:blipFill>
          <a:blip r:embed="rId3"/>
          <a:stretch>
            <a:fillRect/>
          </a:stretch>
        </p:blipFill>
        <p:spPr>
          <a:xfrm>
            <a:off x="753534" y="1462739"/>
            <a:ext cx="10404662" cy="871537"/>
          </a:xfrm>
          <a:prstGeom prst="rect">
            <a:avLst/>
          </a:prstGeom>
          <a:ln>
            <a:solidFill>
              <a:schemeClr val="tx1"/>
            </a:solidFill>
          </a:ln>
        </p:spPr>
      </p:pic>
      <p:pic>
        <p:nvPicPr>
          <p:cNvPr id="9" name="Picture 8">
            <a:extLst>
              <a:ext uri="{FF2B5EF4-FFF2-40B4-BE49-F238E27FC236}">
                <a16:creationId xmlns:a16="http://schemas.microsoft.com/office/drawing/2014/main" id="{258E5EBF-2CB9-7057-1043-489BB4F7057D}"/>
              </a:ext>
            </a:extLst>
          </p:cNvPr>
          <p:cNvPicPr>
            <a:picLocks noChangeAspect="1"/>
          </p:cNvPicPr>
          <p:nvPr/>
        </p:nvPicPr>
        <p:blipFill>
          <a:blip r:embed="rId4"/>
          <a:stretch>
            <a:fillRect/>
          </a:stretch>
        </p:blipFill>
        <p:spPr>
          <a:xfrm>
            <a:off x="753534" y="2762816"/>
            <a:ext cx="10378430" cy="793184"/>
          </a:xfrm>
          <a:prstGeom prst="rect">
            <a:avLst/>
          </a:prstGeom>
          <a:ln>
            <a:solidFill>
              <a:schemeClr val="tx1"/>
            </a:solidFill>
          </a:ln>
        </p:spPr>
      </p:pic>
      <p:pic>
        <p:nvPicPr>
          <p:cNvPr id="11" name="Picture 10">
            <a:extLst>
              <a:ext uri="{FF2B5EF4-FFF2-40B4-BE49-F238E27FC236}">
                <a16:creationId xmlns:a16="http://schemas.microsoft.com/office/drawing/2014/main" id="{4D0E2220-6F64-3AEF-0603-6336FCD6FAB9}"/>
              </a:ext>
            </a:extLst>
          </p:cNvPr>
          <p:cNvPicPr>
            <a:picLocks noChangeAspect="1"/>
          </p:cNvPicPr>
          <p:nvPr/>
        </p:nvPicPr>
        <p:blipFill>
          <a:blip r:embed="rId5"/>
          <a:stretch>
            <a:fillRect/>
          </a:stretch>
        </p:blipFill>
        <p:spPr>
          <a:xfrm>
            <a:off x="753534" y="3984539"/>
            <a:ext cx="10378430" cy="793184"/>
          </a:xfrm>
          <a:prstGeom prst="rect">
            <a:avLst/>
          </a:prstGeom>
          <a:ln>
            <a:solidFill>
              <a:schemeClr val="tx1"/>
            </a:solidFill>
          </a:ln>
        </p:spPr>
      </p:pic>
    </p:spTree>
    <p:extLst>
      <p:ext uri="{BB962C8B-B14F-4D97-AF65-F5344CB8AC3E}">
        <p14:creationId xmlns:p14="http://schemas.microsoft.com/office/powerpoint/2010/main" val="3476927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639</Words>
  <Application>Microsoft Office PowerPoint</Application>
  <PresentationFormat>Widescreen</PresentationFormat>
  <Paragraphs>80</Paragraphs>
  <Slides>19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-apple-system</vt:lpstr>
      <vt:lpstr>Arial</vt:lpstr>
      <vt:lpstr>Calibri</vt:lpstr>
      <vt:lpstr>Calibri Light</vt:lpstr>
      <vt:lpstr>Tableau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Anand</dc:creator>
  <cp:lastModifiedBy>Sri Hari Priya Maringanti</cp:lastModifiedBy>
  <cp:revision>58</cp:revision>
  <dcterms:created xsi:type="dcterms:W3CDTF">2023-06-12T19:23:03Z</dcterms:created>
  <dcterms:modified xsi:type="dcterms:W3CDTF">2023-06-13T17:01:42Z</dcterms:modified>
</cp:coreProperties>
</file>