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9" r:id="rId6"/>
    <p:sldId id="261" r:id="rId7"/>
    <p:sldId id="265" r:id="rId8"/>
    <p:sldId id="270" r:id="rId9"/>
    <p:sldId id="272" r:id="rId10"/>
    <p:sldId id="273" r:id="rId11"/>
    <p:sldId id="263" r:id="rId12"/>
    <p:sldId id="262" r:id="rId13"/>
    <p:sldId id="264" r:id="rId14"/>
    <p:sldId id="282" r:id="rId15"/>
    <p:sldId id="285" r:id="rId16"/>
    <p:sldId id="266" r:id="rId17"/>
    <p:sldId id="274" r:id="rId18"/>
    <p:sldId id="276" r:id="rId19"/>
    <p:sldId id="277" r:id="rId20"/>
    <p:sldId id="278" r:id="rId21"/>
    <p:sldId id="283" r:id="rId22"/>
    <p:sldId id="267" r:id="rId23"/>
    <p:sldId id="28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075" autoAdjust="0"/>
  </p:normalViewPr>
  <p:slideViewPr>
    <p:cSldViewPr snapToGrid="0">
      <p:cViewPr varScale="1">
        <p:scale>
          <a:sx n="56" d="100"/>
          <a:sy n="56" d="100"/>
        </p:scale>
        <p:origin x="10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E648-7ACA-48B1-9DBD-59A5BF6000D4}"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1E05D-B04D-4CFD-910F-4ECB020BBE1D}" type="slidenum">
              <a:rPr lang="en-US" smtClean="0"/>
              <a:t>‹#›</a:t>
            </a:fld>
            <a:endParaRPr lang="en-US"/>
          </a:p>
        </p:txBody>
      </p:sp>
    </p:spTree>
    <p:extLst>
      <p:ext uri="{BB962C8B-B14F-4D97-AF65-F5344CB8AC3E}">
        <p14:creationId xmlns:p14="http://schemas.microsoft.com/office/powerpoint/2010/main" val="186033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64FB6F47-6501-4D03-AA43-9A51467742BE}" type="datetime1">
              <a:rPr lang="en-US" smtClean="0"/>
              <a:t>4/20/2022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58635EEC-AC04-454F-B528-8FC3C6B54314}" type="datetime1">
              <a:rPr lang="en-US" smtClean="0"/>
              <a:t>4/20/2022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E766740F-B8E8-4AB1-89D1-361EB24EA3A4}" type="datetime1">
              <a:rPr lang="en-US" smtClean="0"/>
              <a:t>4/20/2022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4D3DDA2C-47CB-4B8F-8103-2EF8B6200E76}" type="datetime1">
              <a:rPr lang="en-US" smtClean="0"/>
              <a:t>4/20/2022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D9CE748D-70AB-4E58-9CE9-BB27221EBB03}" type="datetime1">
              <a:rPr lang="en-US" smtClean="0"/>
              <a:t>4/20/2022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DF4F4581-5A40-458B-BC83-8E9F4FE04819}" type="datetime1">
              <a:rPr lang="en-US" smtClean="0"/>
              <a:t>4/20/2022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6D223CDE-BBFF-45E0-BD9D-B937262A6883}" type="datetime1">
              <a:rPr lang="en-US" smtClean="0"/>
              <a:t>4/20/2022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1003A0C1-7098-4CBD-B403-BC0465A6F04B}" type="datetime1">
              <a:rPr lang="en-US" smtClean="0"/>
              <a:t>4/20/2022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F59D5724-5438-4DF1-93C0-9A907041AC6A}" type="datetime1">
              <a:rPr lang="en-US" smtClean="0"/>
              <a:t>4/20/2022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C01B3631-6873-4E82-9866-73789F2DB053}" type="datetime1">
              <a:rPr lang="en-US" smtClean="0"/>
              <a:t>4/20/2022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17814C4E-D658-4604-A380-9EEA46CB426A}" type="datetime1">
              <a:rPr lang="en-US" smtClean="0"/>
              <a:t>4/20/2022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8FC6-2211-40A0-B614-25EBF9C4E813}" type="datetime1">
              <a:rPr lang="en-US" smtClean="0"/>
              <a:t>4/20/2022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svg"/><Relationship Id="rId7" Type="http://schemas.openxmlformats.org/officeDocument/2006/relationships/image" Target="../media/image35.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Slide Number Placeholder 1">
            <a:extLst>
              <a:ext uri="{FF2B5EF4-FFF2-40B4-BE49-F238E27FC236}">
                <a16:creationId xmlns:a16="http://schemas.microsoft.com/office/drawing/2014/main" id="{02BA0B0E-44A7-43F7-9235-6A5465736311}"/>
              </a:ext>
            </a:extLst>
          </p:cNvPr>
          <p:cNvSpPr>
            <a:spLocks noGrp="1"/>
          </p:cNvSpPr>
          <p:nvPr>
            <p:ph type="sldNum" sz="quarter" idx="12"/>
          </p:nvPr>
        </p:nvSpPr>
        <p:spPr/>
        <p:txBody>
          <a:bodyPr/>
          <a:lstStyle/>
          <a:p>
            <a:fld id="{B4FB4218-D507-4A96-AB1C-B66AA2771B74}" type="slidenum">
              <a:rPr lang="en-US" smtClean="0"/>
              <a:t>1</a:t>
            </a:fld>
            <a:endParaRPr lang="en-US"/>
          </a:p>
        </p:txBody>
      </p:sp>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F999587-A626-4D80-BBDE-BE764F793500}"/>
              </a:ext>
            </a:extLst>
          </p:cNvPr>
          <p:cNvPicPr>
            <a:picLocks noChangeAspect="1"/>
          </p:cNvPicPr>
          <p:nvPr/>
        </p:nvPicPr>
        <p:blipFill rotWithShape="1">
          <a:blip r:embed="rId2"/>
          <a:srcRect l="912" t="3320" r="25001" b="4663"/>
          <a:stretch/>
        </p:blipFill>
        <p:spPr>
          <a:xfrm>
            <a:off x="1272745" y="414609"/>
            <a:ext cx="9032789" cy="6307462"/>
          </a:xfrm>
          <a:prstGeom prst="rect">
            <a:avLst/>
          </a:prstGeom>
        </p:spPr>
      </p:pic>
      <p:sp>
        <p:nvSpPr>
          <p:cNvPr id="3" name="TextBox 2">
            <a:extLst>
              <a:ext uri="{FF2B5EF4-FFF2-40B4-BE49-F238E27FC236}">
                <a16:creationId xmlns:a16="http://schemas.microsoft.com/office/drawing/2014/main" id="{4D0C753E-D2B8-4F7B-BC81-F73E5E8F32C4}"/>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2" name="Slide Number Placeholder 1">
            <a:extLst>
              <a:ext uri="{FF2B5EF4-FFF2-40B4-BE49-F238E27FC236}">
                <a16:creationId xmlns:a16="http://schemas.microsoft.com/office/drawing/2014/main" id="{23CCFA8E-F184-4429-BBE5-80A3755DB0FA}"/>
              </a:ext>
            </a:extLst>
          </p:cNvPr>
          <p:cNvSpPr>
            <a:spLocks noGrp="1"/>
          </p:cNvSpPr>
          <p:nvPr>
            <p:ph type="sldNum" sz="quarter" idx="12"/>
          </p:nvPr>
        </p:nvSpPr>
        <p:spPr/>
        <p:txBody>
          <a:bodyPr/>
          <a:lstStyle/>
          <a:p>
            <a:fld id="{B4FB4218-D507-4A96-AB1C-B66AA2771B74}" type="slidenum">
              <a:rPr lang="en-US" smtClean="0"/>
              <a:t>10</a:t>
            </a:fld>
            <a:endParaRPr lang="en-US"/>
          </a:p>
        </p:txBody>
      </p:sp>
    </p:spTree>
    <p:extLst>
      <p:ext uri="{BB962C8B-B14F-4D97-AF65-F5344CB8AC3E}">
        <p14:creationId xmlns:p14="http://schemas.microsoft.com/office/powerpoint/2010/main" val="378975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
        <p:nvSpPr>
          <p:cNvPr id="5" name="TextBox 4">
            <a:extLst>
              <a:ext uri="{FF2B5EF4-FFF2-40B4-BE49-F238E27FC236}">
                <a16:creationId xmlns:a16="http://schemas.microsoft.com/office/drawing/2014/main" id="{5968C956-CF53-42BE-BD91-C3E651F6F5C6}"/>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6" name="Slide Number Placeholder 5">
            <a:extLst>
              <a:ext uri="{FF2B5EF4-FFF2-40B4-BE49-F238E27FC236}">
                <a16:creationId xmlns:a16="http://schemas.microsoft.com/office/drawing/2014/main" id="{EA756F38-2AA8-4B2C-8487-0F5B994DD12C}"/>
              </a:ext>
            </a:extLst>
          </p:cNvPr>
          <p:cNvSpPr>
            <a:spLocks noGrp="1"/>
          </p:cNvSpPr>
          <p:nvPr>
            <p:ph type="sldNum" sz="quarter" idx="12"/>
          </p:nvPr>
        </p:nvSpPr>
        <p:spPr/>
        <p:txBody>
          <a:bodyPr/>
          <a:lstStyle/>
          <a:p>
            <a:fld id="{B4FB4218-D507-4A96-AB1C-B66AA2771B74}" type="slidenum">
              <a:rPr lang="en-US" smtClean="0"/>
              <a:t>11</a:t>
            </a:fld>
            <a:endParaRPr lang="en-US"/>
          </a:p>
        </p:txBody>
      </p:sp>
    </p:spTree>
    <p:extLst>
      <p:ext uri="{BB962C8B-B14F-4D97-AF65-F5344CB8AC3E}">
        <p14:creationId xmlns:p14="http://schemas.microsoft.com/office/powerpoint/2010/main" val="410188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29DCDD-E468-44B0-AB84-11ED123E245F}"/>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B19A1528-7935-4AAB-97B3-DE91F973F836}"/>
              </a:ext>
            </a:extLst>
          </p:cNvPr>
          <p:cNvSpPr>
            <a:spLocks noGrp="1"/>
          </p:cNvSpPr>
          <p:nvPr>
            <p:ph type="sldNum" sz="quarter" idx="12"/>
          </p:nvPr>
        </p:nvSpPr>
        <p:spPr/>
        <p:txBody>
          <a:bodyPr/>
          <a:lstStyle/>
          <a:p>
            <a:fld id="{B4FB4218-D507-4A96-AB1C-B66AA2771B74}" type="slidenum">
              <a:rPr lang="en-US" smtClean="0"/>
              <a:t>12</a:t>
            </a:fld>
            <a:endParaRPr lang="en-US"/>
          </a:p>
        </p:txBody>
      </p:sp>
    </p:spTree>
    <p:extLst>
      <p:ext uri="{BB962C8B-B14F-4D97-AF65-F5344CB8AC3E}">
        <p14:creationId xmlns:p14="http://schemas.microsoft.com/office/powerpoint/2010/main" val="992733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3" name="TextBox 32">
            <a:extLst>
              <a:ext uri="{FF2B5EF4-FFF2-40B4-BE49-F238E27FC236}">
                <a16:creationId xmlns:a16="http://schemas.microsoft.com/office/drawing/2014/main" id="{32AE6A30-CBC8-40DD-926E-59B6772158B8}"/>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2" name="Slide Number Placeholder 1">
            <a:extLst>
              <a:ext uri="{FF2B5EF4-FFF2-40B4-BE49-F238E27FC236}">
                <a16:creationId xmlns:a16="http://schemas.microsoft.com/office/drawing/2014/main" id="{EF0BF336-CECD-4FAA-8B1B-CF4D637F14FA}"/>
              </a:ext>
            </a:extLst>
          </p:cNvPr>
          <p:cNvSpPr>
            <a:spLocks noGrp="1"/>
          </p:cNvSpPr>
          <p:nvPr>
            <p:ph type="sldNum" sz="quarter" idx="12"/>
          </p:nvPr>
        </p:nvSpPr>
        <p:spPr/>
        <p:txBody>
          <a:bodyPr/>
          <a:lstStyle/>
          <a:p>
            <a:fld id="{B4FB4218-D507-4A96-AB1C-B66AA2771B74}" type="slidenum">
              <a:rPr lang="en-US" smtClean="0"/>
              <a:t>13</a:t>
            </a:fld>
            <a:endParaRPr lang="en-US"/>
          </a:p>
        </p:txBody>
      </p:sp>
    </p:spTree>
    <p:extLst>
      <p:ext uri="{BB962C8B-B14F-4D97-AF65-F5344CB8AC3E}">
        <p14:creationId xmlns:p14="http://schemas.microsoft.com/office/powerpoint/2010/main" val="353999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14</a:t>
            </a:fld>
            <a:endParaRPr lang="en-US"/>
          </a:p>
        </p:txBody>
      </p:sp>
      <p:pic>
        <p:nvPicPr>
          <p:cNvPr id="9" name="Picture 8" descr="Table&#10;&#10;Description automatically generated">
            <a:extLst>
              <a:ext uri="{FF2B5EF4-FFF2-40B4-BE49-F238E27FC236}">
                <a16:creationId xmlns:a16="http://schemas.microsoft.com/office/drawing/2014/main" id="{84AC1F2F-C0E4-4280-9468-2DD5A4E64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297179"/>
            <a:ext cx="11793138" cy="2809742"/>
          </a:xfrm>
          <a:prstGeom prst="rect">
            <a:avLst/>
          </a:prstGeom>
          <a:ln>
            <a:solidFill>
              <a:schemeClr val="tx1"/>
            </a:solidFill>
          </a:ln>
        </p:spPr>
      </p:pic>
    </p:spTree>
    <p:extLst>
      <p:ext uri="{BB962C8B-B14F-4D97-AF65-F5344CB8AC3E}">
        <p14:creationId xmlns:p14="http://schemas.microsoft.com/office/powerpoint/2010/main" val="42811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82B0979-8F33-444A-9C6B-3767B20E23F2}"/>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7AA1C79-2CF3-476C-836F-80765D49F55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6" name="TextBox 5">
            <a:extLst>
              <a:ext uri="{FF2B5EF4-FFF2-40B4-BE49-F238E27FC236}">
                <a16:creationId xmlns:a16="http://schemas.microsoft.com/office/drawing/2014/main" id="{B9C90B26-26D1-4A0B-B0EF-18BEADE378C9}"/>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0CDFE87B-81B9-498F-80EF-80914176D35F}"/>
              </a:ext>
            </a:extLst>
          </p:cNvPr>
          <p:cNvSpPr>
            <a:spLocks noGrp="1"/>
          </p:cNvSpPr>
          <p:nvPr>
            <p:ph type="sldNum" sz="quarter" idx="12"/>
          </p:nvPr>
        </p:nvSpPr>
        <p:spPr/>
        <p:txBody>
          <a:bodyPr/>
          <a:lstStyle/>
          <a:p>
            <a:fld id="{B4FB4218-D507-4A96-AB1C-B66AA2771B74}" type="slidenum">
              <a:rPr lang="en-US" smtClean="0"/>
              <a:t>15</a:t>
            </a:fld>
            <a:endParaRPr lang="en-US"/>
          </a:p>
        </p:txBody>
      </p:sp>
      <p:pic>
        <p:nvPicPr>
          <p:cNvPr id="7" name="Picture 6" descr="Table&#10;&#10;Description automatically generated">
            <a:extLst>
              <a:ext uri="{FF2B5EF4-FFF2-40B4-BE49-F238E27FC236}">
                <a16:creationId xmlns:a16="http://schemas.microsoft.com/office/drawing/2014/main" id="{9DD9B50A-DED5-4C32-B52B-E3F2AF5D8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1" y="2426877"/>
            <a:ext cx="11793138" cy="2862540"/>
          </a:xfrm>
          <a:prstGeom prst="rect">
            <a:avLst/>
          </a:prstGeom>
          <a:ln>
            <a:solidFill>
              <a:schemeClr val="tx1"/>
            </a:solidFill>
          </a:ln>
        </p:spPr>
      </p:pic>
      <p:sp>
        <p:nvSpPr>
          <p:cNvPr id="8" name="TextBox 7">
            <a:extLst>
              <a:ext uri="{FF2B5EF4-FFF2-40B4-BE49-F238E27FC236}">
                <a16:creationId xmlns:a16="http://schemas.microsoft.com/office/drawing/2014/main" id="{58845CCA-6EB8-4496-8A91-02AA9F8BB290}"/>
              </a:ext>
            </a:extLst>
          </p:cNvPr>
          <p:cNvSpPr txBox="1"/>
          <p:nvPr/>
        </p:nvSpPr>
        <p:spPr>
          <a:xfrm>
            <a:off x="4452489"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1</a:t>
            </a:r>
          </a:p>
          <a:p>
            <a:pPr algn="ctr"/>
            <a:r>
              <a:rPr lang="en-US" sz="2800" b="1" dirty="0">
                <a:solidFill>
                  <a:srgbClr val="00B050"/>
                </a:solidFill>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352E3E7A-EA3F-4053-90BE-D6ACDC61A9E9}"/>
              </a:ext>
            </a:extLst>
          </p:cNvPr>
          <p:cNvSpPr txBox="1"/>
          <p:nvPr/>
        </p:nvSpPr>
        <p:spPr>
          <a:xfrm>
            <a:off x="6646585" y="1284895"/>
            <a:ext cx="1092928" cy="89255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Team 2</a:t>
            </a:r>
          </a:p>
          <a:p>
            <a:pPr algn="ctr"/>
            <a:r>
              <a:rPr lang="en-US" sz="2800" b="1" dirty="0">
                <a:solidFill>
                  <a:srgbClr val="FF0000"/>
                </a:solidFill>
                <a:latin typeface="Times New Roman" panose="02020603050405020304" pitchFamily="18" charset="0"/>
                <a:cs typeface="Times New Roman" panose="02020603050405020304" pitchFamily="18" charset="0"/>
              </a:rPr>
              <a:t>-</a:t>
            </a:r>
          </a:p>
        </p:txBody>
      </p:sp>
      <p:sp>
        <p:nvSpPr>
          <p:cNvPr id="12" name="Arrow: Left-Right 11">
            <a:extLst>
              <a:ext uri="{FF2B5EF4-FFF2-40B4-BE49-F238E27FC236}">
                <a16:creationId xmlns:a16="http://schemas.microsoft.com/office/drawing/2014/main" id="{D7F7A215-119C-4C1C-82C0-2CADBD6A06B3}"/>
              </a:ext>
            </a:extLst>
          </p:cNvPr>
          <p:cNvSpPr/>
          <p:nvPr/>
        </p:nvSpPr>
        <p:spPr>
          <a:xfrm>
            <a:off x="5605554" y="1704491"/>
            <a:ext cx="980891" cy="382227"/>
          </a:xfrm>
          <a:prstGeom prst="leftRightArrow">
            <a:avLst/>
          </a:prstGeom>
          <a:gradFill flip="none" rotWithShape="1">
            <a:gsLst>
              <a:gs pos="0">
                <a:srgbClr val="00B050"/>
              </a:gs>
              <a:gs pos="100000">
                <a:srgbClr val="FF000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12730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Logistical Regression Model</a:t>
            </a:r>
          </a:p>
        </p:txBody>
      </p:sp>
      <p:pic>
        <p:nvPicPr>
          <p:cNvPr id="5" name="Picture 4" descr="Table&#10;&#10;Description automatically generated">
            <a:extLst>
              <a:ext uri="{FF2B5EF4-FFF2-40B4-BE49-F238E27FC236}">
                <a16:creationId xmlns:a16="http://schemas.microsoft.com/office/drawing/2014/main" id="{640A3E40-8F3E-4807-9775-C2286866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92" y="4459386"/>
            <a:ext cx="4644650" cy="1740274"/>
          </a:xfrm>
          <a:prstGeom prst="rect">
            <a:avLst/>
          </a:prstGeom>
          <a:ln>
            <a:solidFill>
              <a:schemeClr val="tx1"/>
            </a:solidFill>
          </a:ln>
        </p:spPr>
      </p:pic>
      <p:pic>
        <p:nvPicPr>
          <p:cNvPr id="6" name="Picture 5">
            <a:extLst>
              <a:ext uri="{FF2B5EF4-FFF2-40B4-BE49-F238E27FC236}">
                <a16:creationId xmlns:a16="http://schemas.microsoft.com/office/drawing/2014/main" id="{F64BF678-CF07-4709-9518-07C5ADDD0440}"/>
              </a:ext>
            </a:extLst>
          </p:cNvPr>
          <p:cNvPicPr>
            <a:picLocks noChangeAspect="1"/>
          </p:cNvPicPr>
          <p:nvPr/>
        </p:nvPicPr>
        <p:blipFill>
          <a:blip r:embed="rId3"/>
          <a:stretch>
            <a:fillRect/>
          </a:stretch>
        </p:blipFill>
        <p:spPr>
          <a:xfrm>
            <a:off x="5444651" y="1909739"/>
            <a:ext cx="6666667" cy="4114286"/>
          </a:xfrm>
          <a:prstGeom prst="rect">
            <a:avLst/>
          </a:prstGeom>
        </p:spPr>
      </p:pic>
      <p:sp>
        <p:nvSpPr>
          <p:cNvPr id="7" name="TextBox 6">
            <a:extLst>
              <a:ext uri="{FF2B5EF4-FFF2-40B4-BE49-F238E27FC236}">
                <a16:creationId xmlns:a16="http://schemas.microsoft.com/office/drawing/2014/main" id="{4C46B3BD-A19D-4612-B241-47533C1396B3}"/>
              </a:ext>
            </a:extLst>
          </p:cNvPr>
          <p:cNvSpPr txBox="1"/>
          <p:nvPr/>
        </p:nvSpPr>
        <p:spPr>
          <a:xfrm>
            <a:off x="10318376" y="4837019"/>
            <a:ext cx="1332031" cy="369332"/>
          </a:xfrm>
          <a:prstGeom prst="rect">
            <a:avLst/>
          </a:prstGeom>
          <a:noFill/>
          <a:ln w="19050">
            <a:solidFill>
              <a:srgbClr val="00B050"/>
            </a:solidFill>
          </a:ln>
        </p:spPr>
        <p:txBody>
          <a:bodyPr wrap="none" rtlCol="0">
            <a:spAutoFit/>
          </a:bodyPr>
          <a:lstStyle/>
          <a:p>
            <a:r>
              <a:rPr lang="en-US" dirty="0"/>
              <a:t>AUC = 0.801</a:t>
            </a:r>
          </a:p>
        </p:txBody>
      </p:sp>
      <p:cxnSp>
        <p:nvCxnSpPr>
          <p:cNvPr id="10" name="Straight Arrow Connector 9">
            <a:extLst>
              <a:ext uri="{FF2B5EF4-FFF2-40B4-BE49-F238E27FC236}">
                <a16:creationId xmlns:a16="http://schemas.microsoft.com/office/drawing/2014/main" id="{2A550069-C01B-4CD5-9A8B-7F747EA6E38F}"/>
              </a:ext>
            </a:extLst>
          </p:cNvPr>
          <p:cNvCxnSpPr>
            <a:cxnSpLocks/>
          </p:cNvCxnSpPr>
          <p:nvPr/>
        </p:nvCxnSpPr>
        <p:spPr>
          <a:xfrm>
            <a:off x="2743200" y="4912659"/>
            <a:ext cx="2432582" cy="111136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80F36E-D589-4AE0-BB2A-E57C520A437C}"/>
              </a:ext>
            </a:extLst>
          </p:cNvPr>
          <p:cNvSpPr txBox="1"/>
          <p:nvPr/>
        </p:nvSpPr>
        <p:spPr>
          <a:xfrm>
            <a:off x="5175782" y="6003960"/>
            <a:ext cx="2776337" cy="584775"/>
          </a:xfrm>
          <a:prstGeom prst="rect">
            <a:avLst/>
          </a:prstGeom>
          <a:noFill/>
          <a:ln w="19050">
            <a:solidFill>
              <a:srgbClr val="00B050"/>
            </a:solidFill>
          </a:ln>
        </p:spPr>
        <p:txBody>
          <a:bodyPr wrap="none" rtlCol="0">
            <a:spAutoFit/>
          </a:bodyPr>
          <a:lstStyle/>
          <a:p>
            <a:r>
              <a:rPr lang="en-US" sz="3200" dirty="0">
                <a:solidFill>
                  <a:srgbClr val="00B050"/>
                </a:solidFill>
              </a:rPr>
              <a:t>Accuracy = 73%</a:t>
            </a:r>
          </a:p>
        </p:txBody>
      </p:sp>
      <p:pic>
        <p:nvPicPr>
          <p:cNvPr id="8" name="Picture 7" descr="A black screen with white text&#10;&#10;Description automatically generated with low confidence">
            <a:extLst>
              <a:ext uri="{FF2B5EF4-FFF2-40B4-BE49-F238E27FC236}">
                <a16:creationId xmlns:a16="http://schemas.microsoft.com/office/drawing/2014/main" id="{F5491302-26A4-47DB-A132-06B87239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92" y="1267312"/>
            <a:ext cx="4644650" cy="2919751"/>
          </a:xfrm>
          <a:prstGeom prst="rect">
            <a:avLst/>
          </a:prstGeom>
        </p:spPr>
      </p:pic>
      <p:sp>
        <p:nvSpPr>
          <p:cNvPr id="9" name="Rectangle 8">
            <a:extLst>
              <a:ext uri="{FF2B5EF4-FFF2-40B4-BE49-F238E27FC236}">
                <a16:creationId xmlns:a16="http://schemas.microsoft.com/office/drawing/2014/main" id="{6D775965-1C50-487F-8F2A-DEC0F98F5C8A}"/>
              </a:ext>
            </a:extLst>
          </p:cNvPr>
          <p:cNvSpPr/>
          <p:nvPr/>
        </p:nvSpPr>
        <p:spPr>
          <a:xfrm>
            <a:off x="439692" y="1712259"/>
            <a:ext cx="4401249" cy="26894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DB8DB-FBEF-47EE-92F9-D0F9C79BB6F8}"/>
              </a:ext>
            </a:extLst>
          </p:cNvPr>
          <p:cNvSpPr/>
          <p:nvPr/>
        </p:nvSpPr>
        <p:spPr>
          <a:xfrm>
            <a:off x="439691" y="2371719"/>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32D38-6D4D-495A-92DC-3EE4316B53B3}"/>
              </a:ext>
            </a:extLst>
          </p:cNvPr>
          <p:cNvSpPr/>
          <p:nvPr/>
        </p:nvSpPr>
        <p:spPr>
          <a:xfrm>
            <a:off x="439690" y="2103742"/>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D9944B-7E47-4AED-99F6-5CCFC488B931}"/>
              </a:ext>
            </a:extLst>
          </p:cNvPr>
          <p:cNvSpPr txBox="1"/>
          <p:nvPr/>
        </p:nvSpPr>
        <p:spPr>
          <a:xfrm>
            <a:off x="11215389" y="80452"/>
            <a:ext cx="9412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Michael</a:t>
            </a:r>
          </a:p>
        </p:txBody>
      </p:sp>
      <p:sp>
        <p:nvSpPr>
          <p:cNvPr id="4" name="Slide Number Placeholder 3">
            <a:extLst>
              <a:ext uri="{FF2B5EF4-FFF2-40B4-BE49-F238E27FC236}">
                <a16:creationId xmlns:a16="http://schemas.microsoft.com/office/drawing/2014/main" id="{CDC01415-DD3A-4310-82E3-759502EC3948}"/>
              </a:ext>
            </a:extLst>
          </p:cNvPr>
          <p:cNvSpPr>
            <a:spLocks noGrp="1"/>
          </p:cNvSpPr>
          <p:nvPr>
            <p:ph type="sldNum" sz="quarter" idx="12"/>
          </p:nvPr>
        </p:nvSpPr>
        <p:spPr/>
        <p:txBody>
          <a:bodyPr/>
          <a:lstStyle/>
          <a:p>
            <a:fld id="{B4FB4218-D507-4A96-AB1C-B66AA2771B74}" type="slidenum">
              <a:rPr lang="en-US" smtClean="0"/>
              <a:t>16</a:t>
            </a:fld>
            <a:endParaRPr lang="en-US" dirty="0"/>
          </a:p>
        </p:txBody>
      </p:sp>
      <p:sp>
        <p:nvSpPr>
          <p:cNvPr id="15" name="Rectangle 14">
            <a:extLst>
              <a:ext uri="{FF2B5EF4-FFF2-40B4-BE49-F238E27FC236}">
                <a16:creationId xmlns:a16="http://schemas.microsoft.com/office/drawing/2014/main" id="{425DBB88-0208-4C22-A44D-D49318AEE62D}"/>
              </a:ext>
            </a:extLst>
          </p:cNvPr>
          <p:cNvSpPr/>
          <p:nvPr/>
        </p:nvSpPr>
        <p:spPr>
          <a:xfrm>
            <a:off x="439689" y="2910476"/>
            <a:ext cx="4401249" cy="17096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093FFE-FBFF-4658-A839-B4FB5EA278AE}"/>
              </a:ext>
            </a:extLst>
          </p:cNvPr>
          <p:cNvSpPr txBox="1"/>
          <p:nvPr/>
        </p:nvSpPr>
        <p:spPr>
          <a:xfrm>
            <a:off x="2193232" y="6246524"/>
            <a:ext cx="2793778" cy="584775"/>
          </a:xfrm>
          <a:prstGeom prst="rect">
            <a:avLst/>
          </a:prstGeom>
          <a:noFill/>
          <a:ln w="19050">
            <a:solidFill>
              <a:srgbClr val="00B0F0"/>
            </a:solidFill>
          </a:ln>
        </p:spPr>
        <p:txBody>
          <a:bodyPr wrap="none" rtlCol="0">
            <a:spAutoFit/>
          </a:bodyPr>
          <a:lstStyle/>
          <a:p>
            <a:r>
              <a:rPr lang="en-US" sz="3200" dirty="0">
                <a:solidFill>
                  <a:srgbClr val="00B0F0"/>
                </a:solidFill>
              </a:rPr>
              <a:t>Precision = 73%</a:t>
            </a:r>
          </a:p>
        </p:txBody>
      </p:sp>
      <p:cxnSp>
        <p:nvCxnSpPr>
          <p:cNvPr id="18" name="Straight Arrow Connector 17">
            <a:extLst>
              <a:ext uri="{FF2B5EF4-FFF2-40B4-BE49-F238E27FC236}">
                <a16:creationId xmlns:a16="http://schemas.microsoft.com/office/drawing/2014/main" id="{6987A342-0186-47AE-BFA4-C422323DF3CC}"/>
              </a:ext>
            </a:extLst>
          </p:cNvPr>
          <p:cNvCxnSpPr>
            <a:cxnSpLocks/>
          </p:cNvCxnSpPr>
          <p:nvPr/>
        </p:nvCxnSpPr>
        <p:spPr>
          <a:xfrm>
            <a:off x="4000500" y="4902627"/>
            <a:ext cx="0" cy="12970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32608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3</a:t>
            </a:r>
          </a:p>
        </p:txBody>
      </p:sp>
      <p:sp>
        <p:nvSpPr>
          <p:cNvPr id="4" name="TextBox 3">
            <a:extLst>
              <a:ext uri="{FF2B5EF4-FFF2-40B4-BE49-F238E27FC236}">
                <a16:creationId xmlns:a16="http://schemas.microsoft.com/office/drawing/2014/main" id="{6F1D9BC5-A74C-48B9-B837-E3A52F63C79B}"/>
              </a:ext>
            </a:extLst>
          </p:cNvPr>
          <p:cNvSpPr txBox="1"/>
          <p:nvPr/>
        </p:nvSpPr>
        <p:spPr>
          <a:xfrm>
            <a:off x="477753" y="2819123"/>
            <a:ext cx="11236494" cy="1569660"/>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etc.), can we predict the number of goals scored by each team?</a:t>
            </a:r>
          </a:p>
        </p:txBody>
      </p:sp>
      <p:sp>
        <p:nvSpPr>
          <p:cNvPr id="5" name="TextBox 4">
            <a:extLst>
              <a:ext uri="{FF2B5EF4-FFF2-40B4-BE49-F238E27FC236}">
                <a16:creationId xmlns:a16="http://schemas.microsoft.com/office/drawing/2014/main" id="{ACAAEEF6-7416-46A9-A115-7BEE157A487C}"/>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3A69544C-5C5B-4A94-943B-9137EA7906C2}"/>
              </a:ext>
            </a:extLst>
          </p:cNvPr>
          <p:cNvSpPr>
            <a:spLocks noGrp="1"/>
          </p:cNvSpPr>
          <p:nvPr>
            <p:ph type="sldNum" sz="quarter" idx="12"/>
          </p:nvPr>
        </p:nvSpPr>
        <p:spPr/>
        <p:txBody>
          <a:bodyPr/>
          <a:lstStyle/>
          <a:p>
            <a:fld id="{B4FB4218-D507-4A96-AB1C-B66AA2771B74}" type="slidenum">
              <a:rPr lang="en-US" smtClean="0"/>
              <a:t>17</a:t>
            </a:fld>
            <a:endParaRPr lang="en-US"/>
          </a:p>
        </p:txBody>
      </p:sp>
    </p:spTree>
    <p:extLst>
      <p:ext uri="{BB962C8B-B14F-4D97-AF65-F5344CB8AC3E}">
        <p14:creationId xmlns:p14="http://schemas.microsoft.com/office/powerpoint/2010/main" val="2418310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2601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Adjusted R Squared</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078"/>
          <a:stretch/>
        </p:blipFill>
        <p:spPr>
          <a:xfrm>
            <a:off x="910472" y="1475359"/>
            <a:ext cx="10371324" cy="4991555"/>
          </a:xfrm>
          <a:prstGeom prst="rect">
            <a:avLst/>
          </a:prstGeom>
        </p:spPr>
      </p:pic>
      <p:sp>
        <p:nvSpPr>
          <p:cNvPr id="5" name="TextBox 4">
            <a:extLst>
              <a:ext uri="{FF2B5EF4-FFF2-40B4-BE49-F238E27FC236}">
                <a16:creationId xmlns:a16="http://schemas.microsoft.com/office/drawing/2014/main" id="{14421A78-58B9-4580-8291-DEB4A94713CE}"/>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22A6E6F7-1820-45AD-B91F-B44AD3919B42}"/>
              </a:ext>
            </a:extLst>
          </p:cNvPr>
          <p:cNvSpPr>
            <a:spLocks noGrp="1"/>
          </p:cNvSpPr>
          <p:nvPr>
            <p:ph type="sldNum" sz="quarter" idx="12"/>
          </p:nvPr>
        </p:nvSpPr>
        <p:spPr/>
        <p:txBody>
          <a:bodyPr/>
          <a:lstStyle/>
          <a:p>
            <a:fld id="{B4FB4218-D507-4A96-AB1C-B66AA2771B74}" type="slidenum">
              <a:rPr lang="en-US" smtClean="0"/>
              <a:t>18</a:t>
            </a:fld>
            <a:endParaRPr lang="en-US"/>
          </a:p>
        </p:txBody>
      </p:sp>
    </p:spTree>
    <p:extLst>
      <p:ext uri="{BB962C8B-B14F-4D97-AF65-F5344CB8AC3E}">
        <p14:creationId xmlns:p14="http://schemas.microsoft.com/office/powerpoint/2010/main" val="331029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244329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 – BIC</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0476"/>
          <a:stretch/>
        </p:blipFill>
        <p:spPr>
          <a:xfrm>
            <a:off x="1080380" y="1469840"/>
            <a:ext cx="10031239" cy="5249000"/>
          </a:xfrm>
          <a:prstGeom prst="rect">
            <a:avLst/>
          </a:prstGeom>
        </p:spPr>
      </p:pic>
      <p:sp>
        <p:nvSpPr>
          <p:cNvPr id="5" name="TextBox 4">
            <a:extLst>
              <a:ext uri="{FF2B5EF4-FFF2-40B4-BE49-F238E27FC236}">
                <a16:creationId xmlns:a16="http://schemas.microsoft.com/office/drawing/2014/main" id="{F127B861-CE0B-4956-AF56-61F9EFACA894}"/>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C0505C3B-2E2E-4632-85EB-91CC97303EFC}"/>
              </a:ext>
            </a:extLst>
          </p:cNvPr>
          <p:cNvSpPr>
            <a:spLocks noGrp="1"/>
          </p:cNvSpPr>
          <p:nvPr>
            <p:ph type="sldNum" sz="quarter" idx="12"/>
          </p:nvPr>
        </p:nvSpPr>
        <p:spPr/>
        <p:txBody>
          <a:bodyPr/>
          <a:lstStyle/>
          <a:p>
            <a:fld id="{B4FB4218-D507-4A96-AB1C-B66AA2771B74}" type="slidenum">
              <a:rPr lang="en-US" smtClean="0"/>
              <a:t>19</a:t>
            </a:fld>
            <a:endParaRPr lang="en-US"/>
          </a:p>
        </p:txBody>
      </p:sp>
    </p:spTree>
    <p:extLst>
      <p:ext uri="{BB962C8B-B14F-4D97-AF65-F5344CB8AC3E}">
        <p14:creationId xmlns:p14="http://schemas.microsoft.com/office/powerpoint/2010/main" val="78032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
        <p:nvSpPr>
          <p:cNvPr id="3" name="TextBox 2">
            <a:extLst>
              <a:ext uri="{FF2B5EF4-FFF2-40B4-BE49-F238E27FC236}">
                <a16:creationId xmlns:a16="http://schemas.microsoft.com/office/drawing/2014/main" id="{3748ACAD-5222-4814-A9BE-496EA55216DA}"/>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3520C46F-99E6-4817-9D3D-39803535527F}"/>
              </a:ext>
            </a:extLst>
          </p:cNvPr>
          <p:cNvSpPr>
            <a:spLocks noGrp="1"/>
          </p:cNvSpPr>
          <p:nvPr>
            <p:ph type="sldNum" sz="quarter" idx="12"/>
          </p:nvPr>
        </p:nvSpPr>
        <p:spPr/>
        <p:txBody>
          <a:bodyPr/>
          <a:lstStyle/>
          <a:p>
            <a:fld id="{B4FB4218-D507-4A96-AB1C-B66AA2771B74}" type="slidenum">
              <a:rPr lang="en-US" smtClean="0"/>
              <a:t>2</a:t>
            </a:fld>
            <a:endParaRPr lang="en-US"/>
          </a:p>
        </p:txBody>
      </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7" name="TextBox 6">
            <a:extLst>
              <a:ext uri="{FF2B5EF4-FFF2-40B4-BE49-F238E27FC236}">
                <a16:creationId xmlns:a16="http://schemas.microsoft.com/office/drawing/2014/main" id="{4F839CDC-E463-4502-8748-827AE781F905}"/>
              </a:ext>
            </a:extLst>
          </p:cNvPr>
          <p:cNvSpPr txBox="1"/>
          <p:nvPr/>
        </p:nvSpPr>
        <p:spPr>
          <a:xfrm>
            <a:off x="429588" y="652279"/>
            <a:ext cx="80270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Goals = Shots + </a:t>
            </a:r>
            <a:r>
              <a:rPr lang="en-US" sz="2000" b="1" dirty="0" err="1">
                <a:latin typeface="Times New Roman" panose="02020603050405020304" pitchFamily="18" charset="0"/>
                <a:cs typeface="Times New Roman" panose="02020603050405020304" pitchFamily="18" charset="0"/>
              </a:rPr>
              <a:t>Shots.Target</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Pass.Acc</a:t>
            </a:r>
            <a:r>
              <a:rPr lang="en-US" sz="2000" b="1" dirty="0">
                <a:latin typeface="Times New Roman" panose="02020603050405020304" pitchFamily="18" charset="0"/>
                <a:cs typeface="Times New Roman" panose="02020603050405020304" pitchFamily="18" charset="0"/>
              </a:rPr>
              <a:t> + Possession + Corners + Fouls</a:t>
            </a:r>
          </a:p>
        </p:txBody>
      </p:sp>
      <p:grpSp>
        <p:nvGrpSpPr>
          <p:cNvPr id="10" name="Group 9"/>
          <p:cNvGrpSpPr/>
          <p:nvPr/>
        </p:nvGrpSpPr>
        <p:grpSpPr>
          <a:xfrm>
            <a:off x="429588" y="1209504"/>
            <a:ext cx="6877292" cy="5216493"/>
            <a:chOff x="429588" y="1209504"/>
            <a:chExt cx="6877292" cy="5216493"/>
          </a:xfrm>
        </p:grpSpPr>
        <p:pic>
          <p:nvPicPr>
            <p:cNvPr id="4" name="Picture 3"/>
            <p:cNvPicPr>
              <a:picLocks noChangeAspect="1"/>
            </p:cNvPicPr>
            <p:nvPr/>
          </p:nvPicPr>
          <p:blipFill rotWithShape="1">
            <a:blip r:embed="rId2"/>
            <a:srcRect l="30442" t="30127" r="25171" b="10018"/>
            <a:stretch/>
          </p:blipFill>
          <p:spPr>
            <a:xfrm>
              <a:off x="429588" y="1209504"/>
              <a:ext cx="6877292" cy="5216493"/>
            </a:xfrm>
            <a:prstGeom prst="rect">
              <a:avLst/>
            </a:prstGeom>
          </p:spPr>
        </p:pic>
        <p:sp>
          <p:nvSpPr>
            <p:cNvPr id="5" name="Rectangle 4"/>
            <p:cNvSpPr/>
            <p:nvPr/>
          </p:nvSpPr>
          <p:spPr>
            <a:xfrm rot="5400000">
              <a:off x="3966275" y="3966279"/>
              <a:ext cx="287996" cy="233579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4742507" y="2587783"/>
              <a:ext cx="389299" cy="1520982"/>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Rectangle 8"/>
          <p:cNvSpPr/>
          <p:nvPr/>
        </p:nvSpPr>
        <p:spPr>
          <a:xfrm rot="5400000">
            <a:off x="4000876" y="3122691"/>
            <a:ext cx="262551" cy="616691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F839CDC-E463-4502-8748-827AE781F905}"/>
              </a:ext>
            </a:extLst>
          </p:cNvPr>
          <p:cNvSpPr txBox="1"/>
          <p:nvPr/>
        </p:nvSpPr>
        <p:spPr>
          <a:xfrm>
            <a:off x="7306880" y="2840442"/>
            <a:ext cx="4503156" cy="1015663"/>
          </a:xfrm>
          <a:prstGeom prst="rect">
            <a:avLst/>
          </a:prstGeom>
          <a:noFill/>
        </p:spPr>
        <p:txBody>
          <a:bodyPr wrap="non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Statistically significant estimates</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Adjusted R-Squared can be improved</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concern for </a:t>
            </a:r>
            <a:r>
              <a:rPr lang="en-US" sz="2000" dirty="0" err="1">
                <a:latin typeface="Times New Roman" panose="02020603050405020304" pitchFamily="18" charset="0"/>
                <a:cs typeface="Times New Roman" panose="02020603050405020304" pitchFamily="18" charset="0"/>
              </a:rPr>
              <a:t>multicollinearity</a:t>
            </a: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96EF7E8-B19E-4525-A24E-2C4EC782EF9F}"/>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6" name="Slide Number Placeholder 5">
            <a:extLst>
              <a:ext uri="{FF2B5EF4-FFF2-40B4-BE49-F238E27FC236}">
                <a16:creationId xmlns:a16="http://schemas.microsoft.com/office/drawing/2014/main" id="{6FA6159A-06FA-4CFE-876B-8E5BE7E74C2A}"/>
              </a:ext>
            </a:extLst>
          </p:cNvPr>
          <p:cNvSpPr>
            <a:spLocks noGrp="1"/>
          </p:cNvSpPr>
          <p:nvPr>
            <p:ph type="sldNum" sz="quarter" idx="12"/>
          </p:nvPr>
        </p:nvSpPr>
        <p:spPr/>
        <p:txBody>
          <a:bodyPr/>
          <a:lstStyle/>
          <a:p>
            <a:fld id="{B4FB4218-D507-4A96-AB1C-B66AA2771B74}" type="slidenum">
              <a:rPr lang="en-US" smtClean="0"/>
              <a:t>20</a:t>
            </a:fld>
            <a:endParaRPr lang="en-US"/>
          </a:p>
        </p:txBody>
      </p:sp>
    </p:spTree>
    <p:extLst>
      <p:ext uri="{BB962C8B-B14F-4D97-AF65-F5344CB8AC3E}">
        <p14:creationId xmlns:p14="http://schemas.microsoft.com/office/powerpoint/2010/main" val="4192136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C4F71CC-7F86-4E5B-8494-019D67CEEE3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3BC4E2-3633-48AE-8642-FECEB91C7154}"/>
              </a:ext>
            </a:extLst>
          </p:cNvPr>
          <p:cNvSpPr txBox="1"/>
          <p:nvPr/>
        </p:nvSpPr>
        <p:spPr>
          <a:xfrm>
            <a:off x="439692" y="229258"/>
            <a:ext cx="545168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Best Linear Regression Model</a:t>
            </a:r>
          </a:p>
        </p:txBody>
      </p:sp>
      <p:sp>
        <p:nvSpPr>
          <p:cNvPr id="6" name="TextBox 5">
            <a:extLst>
              <a:ext uri="{FF2B5EF4-FFF2-40B4-BE49-F238E27FC236}">
                <a16:creationId xmlns:a16="http://schemas.microsoft.com/office/drawing/2014/main" id="{5B0443FD-90D9-48BC-897C-ABD5E91D5509}"/>
              </a:ext>
            </a:extLst>
          </p:cNvPr>
          <p:cNvSpPr txBox="1"/>
          <p:nvPr/>
        </p:nvSpPr>
        <p:spPr>
          <a:xfrm>
            <a:off x="11215389" y="80452"/>
            <a:ext cx="64633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Rose</a:t>
            </a:r>
          </a:p>
        </p:txBody>
      </p:sp>
      <p:sp>
        <p:nvSpPr>
          <p:cNvPr id="4" name="Slide Number Placeholder 3">
            <a:extLst>
              <a:ext uri="{FF2B5EF4-FFF2-40B4-BE49-F238E27FC236}">
                <a16:creationId xmlns:a16="http://schemas.microsoft.com/office/drawing/2014/main" id="{D8C84466-E7A1-4992-B032-722AA600AC01}"/>
              </a:ext>
            </a:extLst>
          </p:cNvPr>
          <p:cNvSpPr>
            <a:spLocks noGrp="1"/>
          </p:cNvSpPr>
          <p:nvPr>
            <p:ph type="sldNum" sz="quarter" idx="12"/>
          </p:nvPr>
        </p:nvSpPr>
        <p:spPr/>
        <p:txBody>
          <a:bodyPr/>
          <a:lstStyle/>
          <a:p>
            <a:fld id="{B4FB4218-D507-4A96-AB1C-B66AA2771B74}" type="slidenum">
              <a:rPr lang="en-US" smtClean="0"/>
              <a:t>21</a:t>
            </a:fld>
            <a:endParaRPr lang="en-US"/>
          </a:p>
        </p:txBody>
      </p:sp>
      <p:graphicFrame>
        <p:nvGraphicFramePr>
          <p:cNvPr id="9" name="Table 9">
            <a:extLst>
              <a:ext uri="{FF2B5EF4-FFF2-40B4-BE49-F238E27FC236}">
                <a16:creationId xmlns:a16="http://schemas.microsoft.com/office/drawing/2014/main" id="{8C7962D5-FD75-4BEE-A9E4-1C5F71B7AFB6}"/>
              </a:ext>
            </a:extLst>
          </p:cNvPr>
          <p:cNvGraphicFramePr>
            <a:graphicFrameLocks noGrp="1"/>
          </p:cNvGraphicFramePr>
          <p:nvPr>
            <p:extLst>
              <p:ext uri="{D42A27DB-BD31-4B8C-83A1-F6EECF244321}">
                <p14:modId xmlns:p14="http://schemas.microsoft.com/office/powerpoint/2010/main" val="3551349866"/>
              </p:ext>
            </p:extLst>
          </p:nvPr>
        </p:nvGraphicFramePr>
        <p:xfrm>
          <a:off x="1330353" y="5686388"/>
          <a:ext cx="4885344" cy="741680"/>
        </p:xfrm>
        <a:graphic>
          <a:graphicData uri="http://schemas.openxmlformats.org/drawingml/2006/table">
            <a:tbl>
              <a:tblPr firstRow="1" bandRow="1">
                <a:tableStyleId>{7DF18680-E054-41AD-8BC1-D1AEF772440D}</a:tableStyleId>
              </a:tblPr>
              <a:tblGrid>
                <a:gridCol w="2442672">
                  <a:extLst>
                    <a:ext uri="{9D8B030D-6E8A-4147-A177-3AD203B41FA5}">
                      <a16:colId xmlns:a16="http://schemas.microsoft.com/office/drawing/2014/main" val="1248716383"/>
                    </a:ext>
                  </a:extLst>
                </a:gridCol>
                <a:gridCol w="2442672">
                  <a:extLst>
                    <a:ext uri="{9D8B030D-6E8A-4147-A177-3AD203B41FA5}">
                      <a16:colId xmlns:a16="http://schemas.microsoft.com/office/drawing/2014/main" val="2587689662"/>
                    </a:ext>
                  </a:extLst>
                </a:gridCol>
              </a:tblGrid>
              <a:tr h="370840">
                <a:tc>
                  <a:txBody>
                    <a:bodyPr/>
                    <a:lstStyle/>
                    <a:p>
                      <a:pPr algn="ctr"/>
                      <a:r>
                        <a:rPr lang="en-US" dirty="0"/>
                        <a: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t>
                      </a:r>
                      <a:r>
                        <a:rPr lang="en-US" baseline="30000"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4600167"/>
                  </a:ext>
                </a:extLst>
              </a:tr>
              <a:tr h="370840">
                <a:tc>
                  <a:txBody>
                    <a:bodyPr/>
                    <a:lstStyle/>
                    <a:p>
                      <a:pPr algn="ctr"/>
                      <a:r>
                        <a:rPr lang="en-US" dirty="0"/>
                        <a:t>5.275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910200"/>
                  </a:ext>
                </a:extLst>
              </a:tr>
            </a:tbl>
          </a:graphicData>
        </a:graphic>
      </p:graphicFrame>
      <p:pic>
        <p:nvPicPr>
          <p:cNvPr id="11" name="Picture 10">
            <a:extLst>
              <a:ext uri="{FF2B5EF4-FFF2-40B4-BE49-F238E27FC236}">
                <a16:creationId xmlns:a16="http://schemas.microsoft.com/office/drawing/2014/main" id="{C432FFC9-395A-46AC-BFA9-67409BF13538}"/>
              </a:ext>
            </a:extLst>
          </p:cNvPr>
          <p:cNvPicPr>
            <a:picLocks noChangeAspect="1"/>
          </p:cNvPicPr>
          <p:nvPr/>
        </p:nvPicPr>
        <p:blipFill>
          <a:blip r:embed="rId2"/>
          <a:stretch>
            <a:fillRect/>
          </a:stretch>
        </p:blipFill>
        <p:spPr>
          <a:xfrm>
            <a:off x="439692" y="1453399"/>
            <a:ext cx="6666667" cy="4114286"/>
          </a:xfrm>
          <a:prstGeom prst="rect">
            <a:avLst/>
          </a:prstGeom>
          <a:ln>
            <a:solidFill>
              <a:schemeClr val="tx1"/>
            </a:solidFill>
          </a:ln>
        </p:spPr>
      </p:pic>
      <p:pic>
        <p:nvPicPr>
          <p:cNvPr id="12" name="Picture 11">
            <a:extLst>
              <a:ext uri="{FF2B5EF4-FFF2-40B4-BE49-F238E27FC236}">
                <a16:creationId xmlns:a16="http://schemas.microsoft.com/office/drawing/2014/main" id="{F2EB8CBD-3AF1-4610-931D-68B8969DF5EC}"/>
              </a:ext>
            </a:extLst>
          </p:cNvPr>
          <p:cNvPicPr>
            <a:picLocks noChangeAspect="1"/>
          </p:cNvPicPr>
          <p:nvPr/>
        </p:nvPicPr>
        <p:blipFill rotWithShape="1">
          <a:blip r:embed="rId3"/>
          <a:srcRect b="5313"/>
          <a:stretch/>
        </p:blipFill>
        <p:spPr>
          <a:xfrm>
            <a:off x="7479080" y="1285765"/>
            <a:ext cx="4104299" cy="2398355"/>
          </a:xfrm>
          <a:prstGeom prst="rect">
            <a:avLst/>
          </a:prstGeom>
        </p:spPr>
      </p:pic>
      <p:pic>
        <p:nvPicPr>
          <p:cNvPr id="13" name="Picture 12">
            <a:extLst>
              <a:ext uri="{FF2B5EF4-FFF2-40B4-BE49-F238E27FC236}">
                <a16:creationId xmlns:a16="http://schemas.microsoft.com/office/drawing/2014/main" id="{9461FE86-2C54-4895-A0F9-B7F5BC6634F4}"/>
              </a:ext>
            </a:extLst>
          </p:cNvPr>
          <p:cNvPicPr>
            <a:picLocks noChangeAspect="1"/>
          </p:cNvPicPr>
          <p:nvPr/>
        </p:nvPicPr>
        <p:blipFill rotWithShape="1">
          <a:blip r:embed="rId4"/>
          <a:srcRect b="5373"/>
          <a:stretch/>
        </p:blipFill>
        <p:spPr>
          <a:xfrm>
            <a:off x="7479080" y="3886274"/>
            <a:ext cx="4106919" cy="2398355"/>
          </a:xfrm>
          <a:prstGeom prst="rect">
            <a:avLst/>
          </a:prstGeom>
        </p:spPr>
      </p:pic>
    </p:spTree>
    <p:extLst>
      <p:ext uri="{BB962C8B-B14F-4D97-AF65-F5344CB8AC3E}">
        <p14:creationId xmlns:p14="http://schemas.microsoft.com/office/powerpoint/2010/main" val="58613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6" name="TextBox 5">
            <a:extLst>
              <a:ext uri="{FF2B5EF4-FFF2-40B4-BE49-F238E27FC236}">
                <a16:creationId xmlns:a16="http://schemas.microsoft.com/office/drawing/2014/main" id="{968A0A82-7146-484C-AA9D-583D7134C376}"/>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A2C6C374-36AC-4AC1-B755-127A76259660}"/>
              </a:ext>
            </a:extLst>
          </p:cNvPr>
          <p:cNvSpPr>
            <a:spLocks noGrp="1"/>
          </p:cNvSpPr>
          <p:nvPr>
            <p:ph type="sldNum" sz="quarter" idx="12"/>
          </p:nvPr>
        </p:nvSpPr>
        <p:spPr/>
        <p:txBody>
          <a:bodyPr/>
          <a:lstStyle/>
          <a:p>
            <a:fld id="{B4FB4218-D507-4A96-AB1C-B66AA2771B74}" type="slidenum">
              <a:rPr lang="en-US" smtClean="0"/>
              <a:t>22</a:t>
            </a:fld>
            <a:endParaRPr lang="en-US"/>
          </a:p>
        </p:txBody>
      </p:sp>
      <p:sp>
        <p:nvSpPr>
          <p:cNvPr id="7" name="TextBox 6">
            <a:extLst>
              <a:ext uri="{FF2B5EF4-FFF2-40B4-BE49-F238E27FC236}">
                <a16:creationId xmlns:a16="http://schemas.microsoft.com/office/drawing/2014/main" id="{BE8BE599-A983-42AB-9743-C46DC7AEC928}"/>
              </a:ext>
            </a:extLst>
          </p:cNvPr>
          <p:cNvSpPr txBox="1"/>
          <p:nvPr/>
        </p:nvSpPr>
        <p:spPr>
          <a:xfrm>
            <a:off x="439693" y="1506070"/>
            <a:ext cx="1114270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expected shorter passes and closer to the goal has higher probability of </a:t>
            </a:r>
            <a:r>
              <a:rPr lang="en-US" sz="2400">
                <a:latin typeface="Times New Roman" panose="02020603050405020304" pitchFamily="18" charset="0"/>
                <a:cs typeface="Times New Roman" panose="02020603050405020304" pitchFamily="18" charset="0"/>
              </a:rPr>
              <a:t>the goal being successful.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able to predict a match winner based on the match summary statistics with 73% accuracy.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Good, but also indicates that there may be other variables better able to predict match outcomes.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lvl="1" indent="2873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Goals = Shots + </a:t>
            </a:r>
            <a:r>
              <a:rPr lang="en-US" sz="2400" dirty="0" err="1">
                <a:latin typeface="Times New Roman" panose="02020603050405020304" pitchFamily="18" charset="0"/>
                <a:cs typeface="Times New Roman" panose="02020603050405020304" pitchFamily="18" charset="0"/>
              </a:rPr>
              <a:t>Shots.Target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Pass.Acc</a:t>
            </a:r>
            <a:r>
              <a:rPr lang="en-US" sz="2400" dirty="0">
                <a:latin typeface="Times New Roman" panose="02020603050405020304" pitchFamily="18" charset="0"/>
                <a:cs typeface="Times New Roman" panose="02020603050405020304" pitchFamily="18" charset="0"/>
              </a:rPr>
              <a:t> + Possession + Corners + Fouls is the best linear regression model under BIC and Adjusted R-Squared measures. However, because the response variable is a non-negative count variable, count data models such as Poisson (a Generalized Linear Model) may be more appropriate.</a:t>
            </a:r>
          </a:p>
        </p:txBody>
      </p:sp>
    </p:spTree>
    <p:extLst>
      <p:ext uri="{BB962C8B-B14F-4D97-AF65-F5344CB8AC3E}">
        <p14:creationId xmlns:p14="http://schemas.microsoft.com/office/powerpoint/2010/main" val="257990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48273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Work</a:t>
            </a:r>
          </a:p>
        </p:txBody>
      </p:sp>
      <p:sp>
        <p:nvSpPr>
          <p:cNvPr id="4" name="TextBox 3">
            <a:extLst>
              <a:ext uri="{FF2B5EF4-FFF2-40B4-BE49-F238E27FC236}">
                <a16:creationId xmlns:a16="http://schemas.microsoft.com/office/drawing/2014/main" id="{1907185F-1CA9-4BC9-B320-FC69FAEC82F0}"/>
              </a:ext>
            </a:extLst>
          </p:cNvPr>
          <p:cNvSpPr txBox="1"/>
          <p:nvPr/>
        </p:nvSpPr>
        <p:spPr>
          <a:xfrm>
            <a:off x="11215389" y="80452"/>
            <a:ext cx="87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5" name="TextBox 4">
            <a:extLst>
              <a:ext uri="{FF2B5EF4-FFF2-40B4-BE49-F238E27FC236}">
                <a16:creationId xmlns:a16="http://schemas.microsoft.com/office/drawing/2014/main" id="{AD0705EB-EF39-46A3-A7C2-30D71D721A1A}"/>
              </a:ext>
            </a:extLst>
          </p:cNvPr>
          <p:cNvSpPr txBox="1"/>
          <p:nvPr/>
        </p:nvSpPr>
        <p:spPr>
          <a:xfrm>
            <a:off x="439693" y="1506070"/>
            <a:ext cx="11142708"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multinomial logistic regression model to predict expected goals, treat expected goals as categorical variable rather than continuous value.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 a generalized linear model (likely</a:t>
            </a:r>
            <a:r>
              <a:rPr lang="en-US" sz="2400">
                <a:latin typeface="Times New Roman" panose="02020603050405020304" pitchFamily="18" charset="0"/>
                <a:cs typeface="Times New Roman" panose="02020603050405020304" pitchFamily="18" charset="0"/>
              </a:rPr>
              <a:t>, Poisson) to </a:t>
            </a:r>
            <a:r>
              <a:rPr lang="en-US" sz="2400" dirty="0">
                <a:latin typeface="Times New Roman" panose="02020603050405020304" pitchFamily="18" charset="0"/>
                <a:cs typeface="Times New Roman" panose="02020603050405020304" pitchFamily="18" charset="0"/>
              </a:rPr>
              <a:t>predict number of goals since it is a non-negative count variable.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Uncover patterns in match summary data using PCA &amp; PCR that could help predict expected goals better.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390E0CC-D576-48B4-9DB4-06AE6C42C796}"/>
              </a:ext>
            </a:extLst>
          </p:cNvPr>
          <p:cNvSpPr>
            <a:spLocks noGrp="1"/>
          </p:cNvSpPr>
          <p:nvPr>
            <p:ph type="sldNum" sz="quarter" idx="12"/>
          </p:nvPr>
        </p:nvSpPr>
        <p:spPr/>
        <p:txBody>
          <a:bodyPr/>
          <a:lstStyle/>
          <a:p>
            <a:fld id="{B4FB4218-D507-4A96-AB1C-B66AA2771B74}" type="slidenum">
              <a:rPr lang="en-US" smtClean="0"/>
              <a:t>23</a:t>
            </a:fld>
            <a:endParaRPr lang="en-US"/>
          </a:p>
        </p:txBody>
      </p:sp>
    </p:spTree>
    <p:extLst>
      <p:ext uri="{BB962C8B-B14F-4D97-AF65-F5344CB8AC3E}">
        <p14:creationId xmlns:p14="http://schemas.microsoft.com/office/powerpoint/2010/main" val="291014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2122697"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
        <p:nvSpPr>
          <p:cNvPr id="15" name="Slide Number Placeholder 14">
            <a:extLst>
              <a:ext uri="{FF2B5EF4-FFF2-40B4-BE49-F238E27FC236}">
                <a16:creationId xmlns:a16="http://schemas.microsoft.com/office/drawing/2014/main" id="{9B8A62BC-01F5-440F-ABBD-FFE2ED9FE843}"/>
              </a:ext>
            </a:extLst>
          </p:cNvPr>
          <p:cNvSpPr>
            <a:spLocks noGrp="1"/>
          </p:cNvSpPr>
          <p:nvPr>
            <p:ph type="sldNum" sz="quarter" idx="12"/>
          </p:nvPr>
        </p:nvSpPr>
        <p:spPr/>
        <p:txBody>
          <a:bodyPr/>
          <a:lstStyle/>
          <a:p>
            <a:fld id="{B4FB4218-D507-4A96-AB1C-B66AA2771B74}" type="slidenum">
              <a:rPr lang="en-US" smtClean="0"/>
              <a:t>24</a:t>
            </a:fld>
            <a:endParaRPr lang="en-US"/>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4" name="TextBox 33">
            <a:extLst>
              <a:ext uri="{FF2B5EF4-FFF2-40B4-BE49-F238E27FC236}">
                <a16:creationId xmlns:a16="http://schemas.microsoft.com/office/drawing/2014/main" id="{1F160490-9C3C-416D-AB6C-6313A0CFC731}"/>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2" name="Slide Number Placeholder 1">
            <a:extLst>
              <a:ext uri="{FF2B5EF4-FFF2-40B4-BE49-F238E27FC236}">
                <a16:creationId xmlns:a16="http://schemas.microsoft.com/office/drawing/2014/main" id="{059FB86C-4591-4A75-AFA1-EB5F86600486}"/>
              </a:ext>
            </a:extLst>
          </p:cNvPr>
          <p:cNvSpPr>
            <a:spLocks noGrp="1"/>
          </p:cNvSpPr>
          <p:nvPr>
            <p:ph type="sldNum" sz="quarter" idx="12"/>
          </p:nvPr>
        </p:nvSpPr>
        <p:spPr/>
        <p:txBody>
          <a:bodyPr/>
          <a:lstStyle/>
          <a:p>
            <a:fld id="{B4FB4218-D507-4A96-AB1C-B66AA2771B74}" type="slidenum">
              <a:rPr lang="en-US" smtClean="0"/>
              <a:t>3</a:t>
            </a:fld>
            <a:endParaRPr lang="en-US"/>
          </a:p>
        </p:txBody>
      </p:sp>
    </p:spTree>
    <p:extLst>
      <p:ext uri="{BB962C8B-B14F-4D97-AF65-F5344CB8AC3E}">
        <p14:creationId xmlns:p14="http://schemas.microsoft.com/office/powerpoint/2010/main" val="225542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
        <p:nvSpPr>
          <p:cNvPr id="33" name="TextBox 32">
            <a:extLst>
              <a:ext uri="{FF2B5EF4-FFF2-40B4-BE49-F238E27FC236}">
                <a16:creationId xmlns:a16="http://schemas.microsoft.com/office/drawing/2014/main" id="{5146260A-BC29-4368-ACCC-D8F294EDC607}"/>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3" name="Slide Number Placeholder 2">
            <a:extLst>
              <a:ext uri="{FF2B5EF4-FFF2-40B4-BE49-F238E27FC236}">
                <a16:creationId xmlns:a16="http://schemas.microsoft.com/office/drawing/2014/main" id="{456265BB-7B88-4F32-B42D-41004F1E7C0D}"/>
              </a:ext>
            </a:extLst>
          </p:cNvPr>
          <p:cNvSpPr>
            <a:spLocks noGrp="1"/>
          </p:cNvSpPr>
          <p:nvPr>
            <p:ph type="sldNum" sz="quarter" idx="12"/>
          </p:nvPr>
        </p:nvSpPr>
        <p:spPr/>
        <p:txBody>
          <a:bodyPr/>
          <a:lstStyle/>
          <a:p>
            <a:fld id="{B4FB4218-D507-4A96-AB1C-B66AA2771B74}" type="slidenum">
              <a:rPr lang="en-US" smtClean="0"/>
              <a:t>4</a:t>
            </a:fld>
            <a:endParaRPr lang="en-US"/>
          </a:p>
        </p:txBody>
      </p:sp>
    </p:spTree>
    <p:extLst>
      <p:ext uri="{BB962C8B-B14F-4D97-AF65-F5344CB8AC3E}">
        <p14:creationId xmlns:p14="http://schemas.microsoft.com/office/powerpoint/2010/main" val="3005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
        <p:nvSpPr>
          <p:cNvPr id="10" name="TextBox 9">
            <a:extLst>
              <a:ext uri="{FF2B5EF4-FFF2-40B4-BE49-F238E27FC236}">
                <a16:creationId xmlns:a16="http://schemas.microsoft.com/office/drawing/2014/main" id="{16A9779B-7B71-469D-BE62-F468D82B0968}"/>
              </a:ext>
            </a:extLst>
          </p:cNvPr>
          <p:cNvSpPr txBox="1"/>
          <p:nvPr/>
        </p:nvSpPr>
        <p:spPr>
          <a:xfrm>
            <a:off x="11215389" y="80452"/>
            <a:ext cx="88998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Ganesh</a:t>
            </a:r>
          </a:p>
        </p:txBody>
      </p:sp>
      <p:sp>
        <p:nvSpPr>
          <p:cNvPr id="4" name="Slide Number Placeholder 3">
            <a:extLst>
              <a:ext uri="{FF2B5EF4-FFF2-40B4-BE49-F238E27FC236}">
                <a16:creationId xmlns:a16="http://schemas.microsoft.com/office/drawing/2014/main" id="{0627437A-39D4-4B71-8862-6307CF871855}"/>
              </a:ext>
            </a:extLst>
          </p:cNvPr>
          <p:cNvSpPr>
            <a:spLocks noGrp="1"/>
          </p:cNvSpPr>
          <p:nvPr>
            <p:ph type="sldNum" sz="quarter" idx="12"/>
          </p:nvPr>
        </p:nvSpPr>
        <p:spPr/>
        <p:txBody>
          <a:bodyPr/>
          <a:lstStyle/>
          <a:p>
            <a:fld id="{B4FB4218-D507-4A96-AB1C-B66AA2771B74}" type="slidenum">
              <a:rPr lang="en-US" smtClean="0"/>
              <a:t>5</a:t>
            </a:fld>
            <a:endParaRPr lang="en-US"/>
          </a:p>
        </p:txBody>
      </p:sp>
    </p:spTree>
    <p:extLst>
      <p:ext uri="{BB962C8B-B14F-4D97-AF65-F5344CB8AC3E}">
        <p14:creationId xmlns:p14="http://schemas.microsoft.com/office/powerpoint/2010/main" val="31416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
        <p:nvSpPr>
          <p:cNvPr id="5" name="TextBox 4">
            <a:extLst>
              <a:ext uri="{FF2B5EF4-FFF2-40B4-BE49-F238E27FC236}">
                <a16:creationId xmlns:a16="http://schemas.microsoft.com/office/drawing/2014/main" id="{636A0C26-9EFD-4A72-9FFD-E35B43C1CAD8}"/>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6" name="Slide Number Placeholder 5">
            <a:extLst>
              <a:ext uri="{FF2B5EF4-FFF2-40B4-BE49-F238E27FC236}">
                <a16:creationId xmlns:a16="http://schemas.microsoft.com/office/drawing/2014/main" id="{071B7041-F83F-4368-A269-876983F7A485}"/>
              </a:ext>
            </a:extLst>
          </p:cNvPr>
          <p:cNvSpPr>
            <a:spLocks noGrp="1"/>
          </p:cNvSpPr>
          <p:nvPr>
            <p:ph type="sldNum" sz="quarter" idx="12"/>
          </p:nvPr>
        </p:nvSpPr>
        <p:spPr/>
        <p:txBody>
          <a:bodyPr/>
          <a:lstStyle/>
          <a:p>
            <a:fld id="{B4FB4218-D507-4A96-AB1C-B66AA2771B74}" type="slidenum">
              <a:rPr lang="en-US" smtClean="0"/>
              <a:t>6</a:t>
            </a:fld>
            <a:endParaRPr lang="en-US"/>
          </a:p>
        </p:txBody>
      </p:sp>
    </p:spTree>
    <p:extLst>
      <p:ext uri="{BB962C8B-B14F-4D97-AF65-F5344CB8AC3E}">
        <p14:creationId xmlns:p14="http://schemas.microsoft.com/office/powerpoint/2010/main" val="19274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
        <p:nvSpPr>
          <p:cNvPr id="5" name="Marcador de contenido 4">
            <a:extLst>
              <a:ext uri="{FF2B5EF4-FFF2-40B4-BE49-F238E27FC236}">
                <a16:creationId xmlns:a16="http://schemas.microsoft.com/office/drawing/2014/main" id="{0D461417-6BB0-4F6D-94DC-7C4510A3D7ED}"/>
              </a:ext>
            </a:extLst>
          </p:cNvPr>
          <p:cNvSpPr>
            <a:spLocks noGrp="1"/>
          </p:cNvSpPr>
          <p:nvPr>
            <p:ph idx="1"/>
          </p:nvPr>
        </p:nvSpPr>
        <p:spPr>
          <a:xfrm>
            <a:off x="838200" y="1303006"/>
            <a:ext cx="10515600" cy="4776515"/>
          </a:xfrm>
        </p:spPr>
        <p:txBody>
          <a:bodyPr>
            <a:normAutofit fontScale="92500" lnSpcReduction="20000"/>
          </a:bodyPr>
          <a:lstStyle/>
          <a:p>
            <a:pPr marL="514350" indent="-514350">
              <a:buFont typeface="+mj-lt"/>
              <a:buAutoNum type="arabicPeriod"/>
            </a:pPr>
            <a:r>
              <a:rPr lang="es-ES" dirty="0" err="1"/>
              <a:t>Obtain</a:t>
            </a:r>
            <a:r>
              <a:rPr lang="es-ES" dirty="0"/>
              <a:t> </a:t>
            </a:r>
            <a:r>
              <a:rPr lang="es-ES" dirty="0" err="1"/>
              <a:t>distance</a:t>
            </a:r>
            <a:r>
              <a:rPr lang="es-ES" dirty="0"/>
              <a:t> </a:t>
            </a:r>
            <a:r>
              <a:rPr lang="es-ES" dirty="0" err="1"/>
              <a:t>of</a:t>
            </a:r>
            <a:r>
              <a:rPr lang="es-ES" dirty="0"/>
              <a:t> </a:t>
            </a:r>
            <a:r>
              <a:rPr lang="es-ES" dirty="0" err="1"/>
              <a:t>play</a:t>
            </a:r>
            <a:r>
              <a:rPr lang="es-ES" dirty="0"/>
              <a:t> (</a:t>
            </a:r>
            <a:r>
              <a:rPr lang="es-ES" dirty="0" err="1"/>
              <a:t>field</a:t>
            </a:r>
            <a:r>
              <a:rPr lang="es-ES" dirty="0"/>
              <a:t> </a:t>
            </a:r>
            <a:r>
              <a:rPr lang="es-ES" dirty="0" err="1"/>
              <a:t>dimensions</a:t>
            </a:r>
            <a:r>
              <a:rPr lang="es-ES" dirty="0"/>
              <a:t>: 120 </a:t>
            </a:r>
            <a:r>
              <a:rPr lang="es-ES" dirty="0" err="1"/>
              <a:t>by</a:t>
            </a:r>
            <a:r>
              <a:rPr lang="es-ES" dirty="0"/>
              <a:t> 75 </a:t>
            </a:r>
            <a:r>
              <a:rPr lang="es-ES" dirty="0" err="1"/>
              <a:t>yards</a:t>
            </a:r>
            <a:r>
              <a:rPr lang="es-ES" dirty="0"/>
              <a:t>)</a:t>
            </a:r>
          </a:p>
          <a:p>
            <a:pPr marL="514350" indent="-514350">
              <a:buFont typeface="+mj-lt"/>
              <a:buAutoNum type="arabicPeriod"/>
            </a:pPr>
            <a:endParaRPr lang="es-ES" dirty="0"/>
          </a:p>
          <a:p>
            <a:pPr marL="514350" indent="-514350">
              <a:buFont typeface="+mj-lt"/>
              <a:buAutoNum type="arabicPeriod"/>
            </a:pPr>
            <a:r>
              <a:rPr lang="es-ES" dirty="0"/>
              <a:t>Balance and center data</a:t>
            </a:r>
          </a:p>
          <a:p>
            <a:pPr marL="514350" indent="-514350">
              <a:buFont typeface="+mj-lt"/>
              <a:buAutoNum type="arabicPeriod"/>
            </a:pPr>
            <a:endParaRPr lang="es-ES" dirty="0"/>
          </a:p>
          <a:p>
            <a:pPr marL="514350" indent="-514350">
              <a:buFont typeface="+mj-lt"/>
              <a:buAutoNum type="arabicPeriod"/>
            </a:pPr>
            <a:r>
              <a:rPr lang="es-ES" dirty="0"/>
              <a:t>Use (X, Y) </a:t>
            </a:r>
            <a:r>
              <a:rPr lang="es-ES" dirty="0" err="1"/>
              <a:t>coordinates</a:t>
            </a:r>
            <a:r>
              <a:rPr lang="es-ES" dirty="0"/>
              <a:t> </a:t>
            </a:r>
            <a:r>
              <a:rPr lang="es-ES" dirty="0" err="1"/>
              <a:t>of</a:t>
            </a:r>
            <a:r>
              <a:rPr lang="es-ES" dirty="0"/>
              <a:t> </a:t>
            </a:r>
            <a:r>
              <a:rPr lang="es-ES" dirty="0" err="1"/>
              <a:t>events</a:t>
            </a:r>
            <a:r>
              <a:rPr lang="es-ES" dirty="0"/>
              <a:t> as </a:t>
            </a:r>
            <a:r>
              <a:rPr lang="es-ES" dirty="0" err="1"/>
              <a:t>independent</a:t>
            </a:r>
            <a:r>
              <a:rPr lang="es-ES" dirty="0"/>
              <a:t> variables: </a:t>
            </a:r>
            <a:r>
              <a:rPr lang="es-ES" dirty="0" err="1"/>
              <a:t>start</a:t>
            </a:r>
            <a:r>
              <a:rPr lang="es-ES" dirty="0"/>
              <a:t>, </a:t>
            </a:r>
            <a:r>
              <a:rPr lang="es-ES" dirty="0" err="1"/>
              <a:t>end</a:t>
            </a:r>
            <a:r>
              <a:rPr lang="es-ES" dirty="0"/>
              <a:t>, and </a:t>
            </a:r>
            <a:r>
              <a:rPr lang="es-ES" dirty="0" err="1"/>
              <a:t>distance</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a:t>
            </a:r>
            <a:r>
              <a:rPr lang="es-ES" dirty="0" err="1"/>
              <a:t>Logit</a:t>
            </a:r>
            <a:r>
              <a:rPr lang="es-ES" dirty="0"/>
              <a:t> </a:t>
            </a:r>
            <a:r>
              <a:rPr lang="es-ES" dirty="0" err="1"/>
              <a:t>models</a:t>
            </a:r>
            <a:r>
              <a:rPr lang="es-ES" dirty="0"/>
              <a:t>, </a:t>
            </a:r>
            <a:r>
              <a:rPr lang="es-ES" dirty="0" err="1"/>
              <a:t>select</a:t>
            </a:r>
            <a:r>
              <a:rPr lang="es-ES" dirty="0"/>
              <a:t> </a:t>
            </a:r>
            <a:r>
              <a:rPr lang="es-ES" dirty="0" err="1"/>
              <a:t>best</a:t>
            </a:r>
            <a:r>
              <a:rPr lang="es-ES" dirty="0"/>
              <a:t> </a:t>
            </a:r>
            <a:r>
              <a:rPr lang="es-ES" dirty="0" err="1"/>
              <a:t>with</a:t>
            </a:r>
            <a:r>
              <a:rPr lang="es-ES" dirty="0"/>
              <a:t> BIC and VIF</a:t>
            </a:r>
          </a:p>
          <a:p>
            <a:pPr marL="514350" indent="-514350">
              <a:buFont typeface="+mj-lt"/>
              <a:buAutoNum type="arabicPeriod"/>
            </a:pPr>
            <a:endParaRPr lang="es-ES" dirty="0"/>
          </a:p>
          <a:p>
            <a:pPr marL="514350" indent="-514350">
              <a:buFont typeface="+mj-lt"/>
              <a:buAutoNum type="arabicPeriod"/>
            </a:pPr>
            <a:r>
              <a:rPr lang="es-ES" dirty="0" err="1"/>
              <a:t>Obtain</a:t>
            </a:r>
            <a:r>
              <a:rPr lang="es-ES" dirty="0"/>
              <a:t> vector </a:t>
            </a:r>
            <a:r>
              <a:rPr lang="es-ES" dirty="0" err="1"/>
              <a:t>of</a:t>
            </a:r>
            <a:r>
              <a:rPr lang="es-ES" dirty="0"/>
              <a:t> </a:t>
            </a:r>
            <a:r>
              <a:rPr lang="es-ES" dirty="0" err="1"/>
              <a:t>probabilities</a:t>
            </a:r>
            <a:endParaRPr lang="es-ES" dirty="0"/>
          </a:p>
          <a:p>
            <a:pPr marL="514350" indent="-514350">
              <a:buFont typeface="+mj-lt"/>
              <a:buAutoNum type="arabicPeriod"/>
            </a:pPr>
            <a:endParaRPr lang="es-ES" dirty="0"/>
          </a:p>
          <a:p>
            <a:pPr marL="514350" indent="-514350">
              <a:buFont typeface="+mj-lt"/>
              <a:buAutoNum type="arabicPeriod"/>
            </a:pPr>
            <a:r>
              <a:rPr lang="es-ES" dirty="0" err="1"/>
              <a:t>Build</a:t>
            </a:r>
            <a:r>
              <a:rPr lang="es-ES" dirty="0"/>
              <a:t> new </a:t>
            </a:r>
            <a:r>
              <a:rPr lang="es-ES" dirty="0" err="1"/>
              <a:t>model</a:t>
            </a:r>
            <a:r>
              <a:rPr lang="es-ES" dirty="0"/>
              <a:t> </a:t>
            </a:r>
            <a:r>
              <a:rPr lang="es-ES" dirty="0" err="1"/>
              <a:t>with</a:t>
            </a:r>
            <a:r>
              <a:rPr lang="es-ES" dirty="0"/>
              <a:t> vector </a:t>
            </a:r>
            <a:r>
              <a:rPr lang="es-ES" dirty="0" err="1"/>
              <a:t>from</a:t>
            </a:r>
            <a:r>
              <a:rPr lang="es-ES" dirty="0"/>
              <a:t> 4 as </a:t>
            </a:r>
            <a:r>
              <a:rPr lang="es-ES" dirty="0" err="1"/>
              <a:t>dependant</a:t>
            </a:r>
            <a:r>
              <a:rPr lang="es-ES" dirty="0"/>
              <a:t> variable</a:t>
            </a:r>
          </a:p>
          <a:p>
            <a:pPr marL="514350" indent="-514350">
              <a:buFont typeface="+mj-lt"/>
              <a:buAutoNum type="arabicPeriod"/>
            </a:pPr>
            <a:endParaRPr lang="es-ES" dirty="0"/>
          </a:p>
          <a:p>
            <a:pPr marL="514350" indent="-514350">
              <a:buFont typeface="+mj-lt"/>
              <a:buAutoNum type="arabicPeriod"/>
            </a:pPr>
            <a:endParaRPr lang="es-MX" dirty="0"/>
          </a:p>
        </p:txBody>
      </p:sp>
      <p:sp>
        <p:nvSpPr>
          <p:cNvPr id="6" name="TextBox 5">
            <a:extLst>
              <a:ext uri="{FF2B5EF4-FFF2-40B4-BE49-F238E27FC236}">
                <a16:creationId xmlns:a16="http://schemas.microsoft.com/office/drawing/2014/main" id="{A0C47128-B89B-4060-BDE4-0F0C82171400}"/>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74D7F8F2-47DA-45DB-AD93-6440A43A1DBE}"/>
              </a:ext>
            </a:extLst>
          </p:cNvPr>
          <p:cNvSpPr>
            <a:spLocks noGrp="1"/>
          </p:cNvSpPr>
          <p:nvPr>
            <p:ph type="sldNum" sz="quarter" idx="12"/>
          </p:nvPr>
        </p:nvSpPr>
        <p:spPr/>
        <p:txBody>
          <a:bodyPr/>
          <a:lstStyle/>
          <a:p>
            <a:fld id="{B4FB4218-D507-4A96-AB1C-B66AA2771B74}" type="slidenum">
              <a:rPr lang="en-US" smtClean="0"/>
              <a:t>7</a:t>
            </a:fld>
            <a:endParaRPr lang="en-US"/>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𝐷𝑖𝑠𝑡𝑎𝑛𝑐𝑒</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𝑠𝑢𝑐𝑐𝑒𝑠𝑠</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𝑠𝑡𝑎𝑟𝑡</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𝛽</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s-MX"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𝑒𝑛𝑑</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m:oMathPara>
                          </a14:m>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157965862"/>
                  </p:ext>
                </p:extLst>
              </p:nvPr>
            </p:nvGraphicFramePr>
            <p:xfrm>
              <a:off x="284205" y="1655808"/>
              <a:ext cx="11553568" cy="2922068"/>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167" r="-10169" b="-3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(3)</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300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167" r="-10169" b="-2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(4)</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881557"/>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9167" r="-10169" b="-100000"/>
                          </a:stretch>
                        </a:blipFill>
                      </a:tcPr>
                    </a:tc>
                    <a:tc>
                      <a:txBody>
                        <a:bodyPr/>
                        <a:lstStyle/>
                        <a:p>
                          <a:pPr algn="just"/>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s-MX" sz="20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757338"/>
                      </a:ext>
                    </a:extLst>
                  </a:tr>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09167"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21" name="Imagen 20">
            <a:extLst>
              <a:ext uri="{FF2B5EF4-FFF2-40B4-BE49-F238E27FC236}">
                <a16:creationId xmlns:a16="http://schemas.microsoft.com/office/drawing/2014/main" id="{BCEF3C89-D85A-4AA8-A83D-6EEA5F9EC044}"/>
              </a:ext>
            </a:extLst>
          </p:cNvPr>
          <p:cNvPicPr>
            <a:picLocks noChangeAspect="1"/>
          </p:cNvPicPr>
          <p:nvPr/>
        </p:nvPicPr>
        <p:blipFill rotWithShape="1">
          <a:blip r:embed="rId3"/>
          <a:srcRect r="15647"/>
          <a:stretch/>
        </p:blipFill>
        <p:spPr>
          <a:xfrm>
            <a:off x="2442698" y="4964198"/>
            <a:ext cx="7236581" cy="1424246"/>
          </a:xfrm>
          <a:prstGeom prst="rect">
            <a:avLst/>
          </a:prstGeom>
        </p:spPr>
      </p:pic>
      <p:sp>
        <p:nvSpPr>
          <p:cNvPr id="6" name="TextBox 5">
            <a:extLst>
              <a:ext uri="{FF2B5EF4-FFF2-40B4-BE49-F238E27FC236}">
                <a16:creationId xmlns:a16="http://schemas.microsoft.com/office/drawing/2014/main" id="{49167481-5284-49E4-BC69-2F5BB5613D6B}"/>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1380C177-1018-4362-9F4A-A654196559C4}"/>
              </a:ext>
            </a:extLst>
          </p:cNvPr>
          <p:cNvSpPr>
            <a:spLocks noGrp="1"/>
          </p:cNvSpPr>
          <p:nvPr>
            <p:ph type="sldNum" sz="quarter" idx="12"/>
          </p:nvPr>
        </p:nvSpPr>
        <p:spPr/>
        <p:txBody>
          <a:bodyPr/>
          <a:lstStyle/>
          <a:p>
            <a:fld id="{B4FB4218-D507-4A96-AB1C-B66AA2771B74}" type="slidenum">
              <a:rPr lang="en-US" smtClean="0"/>
              <a:t>8</a:t>
            </a:fld>
            <a:endParaRPr lang="en-US"/>
          </a:p>
        </p:txBody>
      </p:sp>
    </p:spTree>
    <p:extLst>
      <p:ext uri="{BB962C8B-B14F-4D97-AF65-F5344CB8AC3E}">
        <p14:creationId xmlns:p14="http://schemas.microsoft.com/office/powerpoint/2010/main" val="12719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mc:AlternateContent xmlns:mc="http://schemas.openxmlformats.org/markup-compatibility/2006" xmlns:a14="http://schemas.microsoft.com/office/drawing/2010/main">
        <mc:Choice Requires="a14">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pPr algn="just"/>
                          <a14:m>
                            <m:oMathPara xmlns:m="http://schemas.openxmlformats.org/officeDocument/2006/math">
                              <m:oMathParaPr>
                                <m:jc m:val="centerGroup"/>
                              </m:oMathParaPr>
                              <m:oMath xmlns:m="http://schemas.openxmlformats.org/officeDocument/2006/math">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𝑩</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𝒔𝒖𝒄𝒄𝒆𝒔𝒔</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𝟎</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𝟑</m:t>
                                    </m:r>
                                  </m:sub>
                                </m:sSub>
                                <m:d>
                                  <m:d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𝒙</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𝒔𝒕𝒂𝒓𝒕</m:t>
                                        </m:r>
                                      </m:sub>
                                    </m:sSub>
                                  </m:e>
                                </m:d>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MX"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𝜷</m:t>
                                    </m:r>
                                  </m:e>
                                  <m: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ub>
                                </m:sSub>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𝑫𝒊𝒔𝒕𝒂𝒏𝒄𝒆</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smtClean="0">
                                    <a:effectLst/>
                                    <a:latin typeface="Cambria Math" panose="02040503050406030204" pitchFamily="18" charset="0"/>
                                    <a:ea typeface="Times New Roman" panose="02020603050405020304" pitchFamily="18" charset="0"/>
                                    <a:cs typeface="Times New Roman" panose="02020603050405020304" pitchFamily="18" charset="0"/>
                                  </a:rPr>
                                  <m:t>𝜺</m:t>
                                </m:r>
                              </m:oMath>
                            </m:oMathPara>
                          </a14:m>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Choice>
        <mc:Fallback xmlns="">
          <p:graphicFrame>
            <p:nvGraphicFramePr>
              <p:cNvPr id="19" name="Marcador de contenido 18">
                <a:extLst>
                  <a:ext uri="{FF2B5EF4-FFF2-40B4-BE49-F238E27FC236}">
                    <a16:creationId xmlns:a16="http://schemas.microsoft.com/office/drawing/2014/main" id="{A8292075-DFBC-44D4-9140-69A2366F3B6E}"/>
                  </a:ext>
                </a:extLst>
              </p:cNvPr>
              <p:cNvGraphicFramePr>
                <a:graphicFrameLocks noGrp="1"/>
              </p:cNvGraphicFramePr>
              <p:nvPr>
                <p:ph idx="1"/>
                <p:extLst>
                  <p:ext uri="{D42A27DB-BD31-4B8C-83A1-F6EECF244321}">
                    <p14:modId xmlns:p14="http://schemas.microsoft.com/office/powerpoint/2010/main" val="2425452652"/>
                  </p:ext>
                </p:extLst>
              </p:nvPr>
            </p:nvGraphicFramePr>
            <p:xfrm>
              <a:off x="284205" y="1655808"/>
              <a:ext cx="11553568" cy="730517"/>
            </p:xfrm>
            <a:graphic>
              <a:graphicData uri="http://schemas.openxmlformats.org/drawingml/2006/table">
                <a:tbl>
                  <a:tblPr firstRow="1" firstCol="1" bandRow="1"/>
                  <a:tblGrid>
                    <a:gridCol w="10489791">
                      <a:extLst>
                        <a:ext uri="{9D8B030D-6E8A-4147-A177-3AD203B41FA5}">
                          <a16:colId xmlns:a16="http://schemas.microsoft.com/office/drawing/2014/main" val="2200701939"/>
                        </a:ext>
                      </a:extLst>
                    </a:gridCol>
                    <a:gridCol w="1063777">
                      <a:extLst>
                        <a:ext uri="{9D8B030D-6E8A-4147-A177-3AD203B41FA5}">
                          <a16:colId xmlns:a16="http://schemas.microsoft.com/office/drawing/2014/main" val="390178824"/>
                        </a:ext>
                      </a:extLst>
                    </a:gridCol>
                  </a:tblGrid>
                  <a:tr h="730517">
                    <a:tc>
                      <a:txBody>
                        <a:bodyPr/>
                        <a:lstStyle/>
                        <a:p>
                          <a:endParaRPr lang="es-MX"/>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570" r="-10169"/>
                          </a:stretch>
                        </a:blipFill>
                      </a:tcPr>
                    </a:tc>
                    <a:tc>
                      <a:txBody>
                        <a:bodyPr/>
                        <a:lstStyle/>
                        <a:p>
                          <a:pPr algn="just"/>
                          <a:r>
                            <a:rPr lang="en-US" sz="2400" b="1" dirty="0">
                              <a:effectLst/>
                              <a:latin typeface="Arial" panose="020B0604020202020204" pitchFamily="34" charset="0"/>
                              <a:ea typeface="Times New Roman" panose="02020603050405020304" pitchFamily="18" charset="0"/>
                              <a:cs typeface="Times New Roman" panose="02020603050405020304" pitchFamily="18" charset="0"/>
                            </a:rPr>
                            <a:t>(6b)</a:t>
                          </a:r>
                          <a:endParaRPr lang="es-MX" sz="24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335172"/>
                      </a:ext>
                    </a:extLst>
                  </a:tr>
                </a:tbl>
              </a:graphicData>
            </a:graphic>
          </p:graphicFrame>
        </mc:Fallback>
      </mc:AlternateContent>
      <p:pic>
        <p:nvPicPr>
          <p:cNvPr id="7" name="Imagen 6">
            <a:extLst>
              <a:ext uri="{FF2B5EF4-FFF2-40B4-BE49-F238E27FC236}">
                <a16:creationId xmlns:a16="http://schemas.microsoft.com/office/drawing/2014/main" id="{AA2FCA76-3D4F-4431-8C78-1B3FDAE197C2}"/>
              </a:ext>
            </a:extLst>
          </p:cNvPr>
          <p:cNvPicPr>
            <a:picLocks noChangeAspect="1"/>
          </p:cNvPicPr>
          <p:nvPr/>
        </p:nvPicPr>
        <p:blipFill>
          <a:blip r:embed="rId3"/>
          <a:stretch>
            <a:fillRect/>
          </a:stretch>
        </p:blipFill>
        <p:spPr>
          <a:xfrm>
            <a:off x="2223192" y="2386325"/>
            <a:ext cx="7745615" cy="2506951"/>
          </a:xfrm>
          <a:prstGeom prst="rect">
            <a:avLst/>
          </a:prstGeom>
        </p:spPr>
      </p:pic>
      <p:sp>
        <p:nvSpPr>
          <p:cNvPr id="6" name="TextBox 5">
            <a:extLst>
              <a:ext uri="{FF2B5EF4-FFF2-40B4-BE49-F238E27FC236}">
                <a16:creationId xmlns:a16="http://schemas.microsoft.com/office/drawing/2014/main" id="{584642E6-EB29-4A17-8984-A8EB49687BCE}"/>
              </a:ext>
            </a:extLst>
          </p:cNvPr>
          <p:cNvSpPr txBox="1"/>
          <p:nvPr/>
        </p:nvSpPr>
        <p:spPr>
          <a:xfrm>
            <a:off x="11215389" y="80452"/>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Daniel</a:t>
            </a:r>
          </a:p>
        </p:txBody>
      </p:sp>
      <p:sp>
        <p:nvSpPr>
          <p:cNvPr id="4" name="Slide Number Placeholder 3">
            <a:extLst>
              <a:ext uri="{FF2B5EF4-FFF2-40B4-BE49-F238E27FC236}">
                <a16:creationId xmlns:a16="http://schemas.microsoft.com/office/drawing/2014/main" id="{863D1FAA-345D-4F65-809D-573A1E4F4961}"/>
              </a:ext>
            </a:extLst>
          </p:cNvPr>
          <p:cNvSpPr>
            <a:spLocks noGrp="1"/>
          </p:cNvSpPr>
          <p:nvPr>
            <p:ph type="sldNum" sz="quarter" idx="12"/>
          </p:nvPr>
        </p:nvSpPr>
        <p:spPr/>
        <p:txBody>
          <a:bodyPr/>
          <a:lstStyle/>
          <a:p>
            <a:fld id="{B4FB4218-D507-4A96-AB1C-B66AA2771B74}" type="slidenum">
              <a:rPr lang="en-US" smtClean="0"/>
              <a:t>9</a:t>
            </a:fld>
            <a:endParaRPr lang="en-US"/>
          </a:p>
        </p:txBody>
      </p:sp>
    </p:spTree>
    <p:extLst>
      <p:ext uri="{BB962C8B-B14F-4D97-AF65-F5344CB8AC3E}">
        <p14:creationId xmlns:p14="http://schemas.microsoft.com/office/powerpoint/2010/main" val="274344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787</Words>
  <Application>Microsoft Office PowerPoint</Application>
  <PresentationFormat>Widescreen</PresentationFormat>
  <Paragraphs>205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Cambria Math</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65</cp:revision>
  <dcterms:created xsi:type="dcterms:W3CDTF">2022-04-13T17:40:48Z</dcterms:created>
  <dcterms:modified xsi:type="dcterms:W3CDTF">2022-04-20T21:40:01Z</dcterms:modified>
</cp:coreProperties>
</file>