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9" r:id="rId6"/>
    <p:sldId id="265" r:id="rId7"/>
    <p:sldId id="267" r:id="rId8"/>
    <p:sldId id="276" r:id="rId9"/>
    <p:sldId id="264" r:id="rId10"/>
    <p:sldId id="261" r:id="rId11"/>
    <p:sldId id="271" r:id="rId12"/>
    <p:sldId id="272" r:id="rId13"/>
    <p:sldId id="273" r:id="rId14"/>
    <p:sldId id="274" r:id="rId15"/>
    <p:sldId id="27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5774F-A20A-4FC2-ACE7-42D83D27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B84185-3944-43B7-A2BD-4BD59E26A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5207E0-3F19-4992-A877-FAB40004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F1C43B-2ECD-4DA3-B761-AE1EB261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FE33B1-9CCA-4199-9E0D-E2F8D7D1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5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DFED00-6D4F-499A-8B36-1C90EC69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B0F380-2436-4CD3-8DAE-75E8B44B3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64A7C8-657B-45E8-B865-A0E3CEA7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F42CB0-6AD7-441E-94E6-2BF22230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F7CF98-4D8C-4AD0-B045-CE7C8805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5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806EFC-7D43-48BF-97F9-F51330057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F19E8F-90A4-426A-A10E-4A2B18A18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56B393-A0A9-4CC3-BE36-036FC007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C491FE-35A3-407C-A01A-80C25D9D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DB9B4B-9171-4041-976D-32434C4A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01F5FA-441A-4F59-A005-9AB0686C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223984-009F-4CAF-8FE1-9A30FF88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2AD834-02FE-4911-BC3B-BC1874B8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FA8F9C-2F2A-440F-88A2-3575533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B4216F-93E5-4681-9A2E-7AAB30CD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B36304-E80B-4704-9227-BD4599AD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19717F-46B5-42C8-9AF4-8CD50FAF0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C750D7-3EFB-401E-907E-37D0FE9B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880988-D94C-4A9E-A2C2-2D3BB2C8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F98BA4-4ADB-402F-B38A-711911A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1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FC2318-BD94-462B-A8F1-9B236BA1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561BF1-D67C-4FE9-91D1-3FFBD340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1286E1-FCED-4B4D-8988-A532D4273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FEED14-AED0-4C3E-BE8D-54C9B080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92634D-AAE3-4EB7-8279-598A685C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B3F94-30E3-4BAF-969B-9E4F986B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4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455E56-C711-4A5F-85EF-EC6BC0DA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DF1123-BF5C-4C5B-966A-BCAA672D3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915B5C-BAFB-496C-A48F-10213E28D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1B892F-BCB3-4F60-A4AC-A65D21D34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D84EFB1-D7B2-46BB-9986-880661B0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D818B26-0597-4DF5-9763-321830FE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9C1177A-261A-4C2B-83C9-4D63FD97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DD913E-0C98-4611-94C9-ED4F4D32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618DB2-18FB-4DAA-8360-91C5CE97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2A9BD7-130F-48E4-93A8-D36FCFE9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21DA2C5-31F6-4360-99A4-64DF94EE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7DED1C8-1F44-4931-95A5-4CFBF319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5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3419324-B673-4C8A-9155-119D365D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B8F4D7D-D4E6-4D06-9A03-37964F0B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D247D1-B810-4644-8BB6-B41C28A3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AE3250-45A2-44A6-9723-89CD7736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B327E7-2A1B-487F-AC19-6ECF253EB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03DED6-2C9D-40B2-B0A4-37C78D0DF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CEB13A-79B9-466F-A689-70BF8343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9AED05-0E1A-449F-8CC5-B658366A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E61978B-15CB-4694-9975-C943237F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0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A3446B-AE1B-434C-A2AE-3751B885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9706E78-1242-4BA1-B2F8-DBEA3E2A9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F65BDBE-3135-47D6-ACB1-642FB485D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83E1DB-374D-46B9-8FE8-6A710E00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154990-CF32-4A93-8890-8367FDFC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D00F40-AB49-42AB-8A12-8838BB5C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C293650-B304-4F54-86C2-CB9AB0E0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94AEFA-3FB4-44CB-8FC3-665909F1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FBBCA1-D16D-4FEF-85C4-B458EBE96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0B2D-1099-4D4A-84CF-763226D33A5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108423-2FD6-48CF-B529-AEE16E2EA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FBC860-9EB4-41CC-8FA6-BB5894408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694F-BB97-4B93-AC35-FC1546FEF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hyperlink" Target="https://netivist.org/debate/who-will-win-euro-2016" TargetMode="External"/><Relationship Id="rId3" Type="http://schemas.openxmlformats.org/officeDocument/2006/relationships/hyperlink" Target="http://grassinthesky.blogspot.com/2012/08/in-which-i-try-to-redeem-last-years.html" TargetMode="External"/><Relationship Id="rId7" Type="http://schemas.openxmlformats.org/officeDocument/2006/relationships/hyperlink" Target="https://de.wikipedia.org/wiki/Ligue_1" TargetMode="External"/><Relationship Id="rId12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s://www.soccer24.co.zw/2018/07/06/italian-serie-back-supersport/" TargetMode="External"/><Relationship Id="rId5" Type="http://schemas.openxmlformats.org/officeDocument/2006/relationships/hyperlink" Target="https://id.wikipedia.org/wiki/Fu%C3%9Fball-Bundesliga" TargetMode="External"/><Relationship Id="rId15" Type="http://schemas.openxmlformats.org/officeDocument/2006/relationships/hyperlink" Target="https://www.techzim.co.zw/2017/03/kwese-dstv-share-rights-fifa-world-cup-2018-games/" TargetMode="External"/><Relationship Id="rId10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hyperlink" Target="http://blogdebori.com/la-liga-no-se-pone-interesante/" TargetMode="External"/><Relationship Id="rId1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CBB88-75A0-46BE-A9D5-1302138C3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4232"/>
            <a:ext cx="9144000" cy="2585731"/>
          </a:xfrm>
        </p:spPr>
        <p:txBody>
          <a:bodyPr>
            <a:normAutofit/>
          </a:bodyPr>
          <a:lstStyle/>
          <a:p>
            <a:r>
              <a:rPr lang="en-US" dirty="0"/>
              <a:t>Determining which variables contribute to shot success rate in soccer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2D7E2B-2D66-4A45-B7BD-8A0BC144A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160"/>
            <a:ext cx="9144000" cy="1655762"/>
          </a:xfrm>
        </p:spPr>
        <p:txBody>
          <a:bodyPr/>
          <a:lstStyle/>
          <a:p>
            <a:r>
              <a:rPr lang="en-US" dirty="0"/>
              <a:t>Michael Womble, Daniel Diaz, Rose </a:t>
            </a:r>
            <a:r>
              <a:rPr lang="en-US" dirty="0" err="1"/>
              <a:t>Mesina</a:t>
            </a:r>
            <a:r>
              <a:rPr lang="en-US" dirty="0"/>
              <a:t>, and Ganesh Ghimire</a:t>
            </a:r>
          </a:p>
          <a:p>
            <a:endParaRPr lang="en-US" dirty="0"/>
          </a:p>
          <a:p>
            <a:r>
              <a:rPr lang="en-US" dirty="0"/>
              <a:t>February 2, 2022</a:t>
            </a:r>
          </a:p>
        </p:txBody>
      </p:sp>
    </p:spTree>
    <p:extLst>
      <p:ext uri="{BB962C8B-B14F-4D97-AF65-F5344CB8AC3E}">
        <p14:creationId xmlns:p14="http://schemas.microsoft.com/office/powerpoint/2010/main" val="43047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3150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Assist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Key Pass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49" y="876605"/>
            <a:ext cx="4826194" cy="2980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1" y="3857270"/>
            <a:ext cx="4528852" cy="27970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69" y="3857270"/>
            <a:ext cx="4528853" cy="27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90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2289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Shot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Goal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1" y="3857269"/>
            <a:ext cx="4528853" cy="2797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95" y="908033"/>
            <a:ext cx="4775304" cy="2949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778" y="3861906"/>
            <a:ext cx="4521345" cy="279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1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6533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Hypothesis Testing: Assist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Key Pass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49" y="876605"/>
            <a:ext cx="4826194" cy="2980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1" y="3857270"/>
            <a:ext cx="4528852" cy="27970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69" y="3857270"/>
            <a:ext cx="4528853" cy="2797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7443" y="876605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&lt;</a:t>
            </a:r>
            <a:r>
              <a:rPr lang="en-US" dirty="0" smtClean="0">
                <a:solidFill>
                  <a:srgbClr val="FF0000"/>
                </a:solidFill>
              </a:rPr>
              <a:t>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Assist Mean: 29.2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Pass Mean: 33.2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3815" y="2656941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p-value: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Assist Mean: 84.7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Pass Mean: </a:t>
            </a:r>
            <a:r>
              <a:rPr lang="en-US" dirty="0"/>
              <a:t>84.7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7443" y="2656940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p-value: 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Assist Mean</a:t>
            </a:r>
            <a:r>
              <a:rPr lang="en-US" dirty="0"/>
              <a:t>: 51.7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Pass Mean</a:t>
            </a:r>
            <a:r>
              <a:rPr lang="en-US" dirty="0"/>
              <a:t>: 52.1</a:t>
            </a:r>
          </a:p>
        </p:txBody>
      </p:sp>
    </p:spTree>
    <p:extLst>
      <p:ext uri="{BB962C8B-B14F-4D97-AF65-F5344CB8AC3E}">
        <p14:creationId xmlns:p14="http://schemas.microsoft.com/office/powerpoint/2010/main" val="222920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5672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Hypothesis Testing: Shot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Goal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1" y="3857269"/>
            <a:ext cx="4528853" cy="2797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95" y="908033"/>
            <a:ext cx="4775304" cy="2949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778" y="3861906"/>
            <a:ext cx="4521345" cy="27923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37443" y="876605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&lt;</a:t>
            </a:r>
            <a:r>
              <a:rPr lang="en-US" dirty="0" smtClean="0">
                <a:solidFill>
                  <a:srgbClr val="FF0000"/>
                </a:solidFill>
              </a:rPr>
              <a:t>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Goal Mean: 83.4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Shot Mean: 78.6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3815" y="2656941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p-value</a:t>
            </a:r>
            <a:r>
              <a:rPr lang="en-US" dirty="0">
                <a:solidFill>
                  <a:srgbClr val="FF0000"/>
                </a:solidFill>
              </a:rPr>
              <a:t>: &lt;2e-16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Goal Mean</a:t>
            </a:r>
            <a:r>
              <a:rPr lang="en-US" dirty="0"/>
              <a:t>: 93.5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Shot Mean</a:t>
            </a:r>
            <a:r>
              <a:rPr lang="en-US" dirty="0"/>
              <a:t>: 84.3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7443" y="2656940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Goal Mean</a:t>
            </a:r>
            <a:r>
              <a:rPr lang="en-US" dirty="0"/>
              <a:t>: 68.1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Shot Mean</a:t>
            </a:r>
            <a:r>
              <a:rPr lang="en-US" dirty="0"/>
              <a:t>: 49.2</a:t>
            </a:r>
          </a:p>
        </p:txBody>
      </p:sp>
    </p:spTree>
    <p:extLst>
      <p:ext uri="{BB962C8B-B14F-4D97-AF65-F5344CB8AC3E}">
        <p14:creationId xmlns:p14="http://schemas.microsoft.com/office/powerpoint/2010/main" val="2546947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E9E0E37-71F7-4506-A4A0-38A592F50849}"/>
              </a:ext>
            </a:extLst>
          </p:cNvPr>
          <p:cNvSpPr txBox="1"/>
          <p:nvPr/>
        </p:nvSpPr>
        <p:spPr>
          <a:xfrm>
            <a:off x="622571" y="291830"/>
            <a:ext cx="4475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Hypothesis Testing Reca</a:t>
            </a:r>
            <a:r>
              <a:rPr lang="en-US" sz="3200" b="1" dirty="0"/>
              <a:t>p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2571" y="876605"/>
            <a:ext cx="5842654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Significant Difference in Means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 Assist v. Key Pass Distance (higher mean for key pass)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 Goal v. Shot Distance (higher mean for goals)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 Goal v. Shot </a:t>
            </a:r>
            <a:r>
              <a:rPr lang="en-US" dirty="0" err="1"/>
              <a:t>x.Start</a:t>
            </a:r>
            <a:r>
              <a:rPr lang="en-US" dirty="0"/>
              <a:t> (higher mean for goals)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4. Goal v. Shot </a:t>
            </a:r>
            <a:r>
              <a:rPr lang="en-US" dirty="0" err="1"/>
              <a:t>y.Start</a:t>
            </a:r>
            <a:r>
              <a:rPr lang="en-US" dirty="0"/>
              <a:t> (higher mean for goals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571" y="3031040"/>
            <a:ext cx="7053873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Do teams differ in their strategies when it comes to the above variables? Let’s take a look at some Teams in the World Cup.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progress. World Cup Boxplots and ANOVA (Rose)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2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3E5C2C-0B2A-40B0-B292-DFBFD50F3A00}"/>
              </a:ext>
            </a:extLst>
          </p:cNvPr>
          <p:cNvSpPr txBox="1"/>
          <p:nvPr/>
        </p:nvSpPr>
        <p:spPr>
          <a:xfrm>
            <a:off x="612739" y="213172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Conclusions:</a:t>
            </a:r>
          </a:p>
        </p:txBody>
      </p:sp>
    </p:spTree>
    <p:extLst>
      <p:ext uri="{BB962C8B-B14F-4D97-AF65-F5344CB8AC3E}">
        <p14:creationId xmlns:p14="http://schemas.microsoft.com/office/powerpoint/2010/main" val="254573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E7F4BA1-E473-4273-8CC9-9A5E056A5317}"/>
              </a:ext>
            </a:extLst>
          </p:cNvPr>
          <p:cNvSpPr txBox="1"/>
          <p:nvPr/>
        </p:nvSpPr>
        <p:spPr>
          <a:xfrm>
            <a:off x="622571" y="291830"/>
            <a:ext cx="3451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Data Set Overview: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1D0B343-EC0E-4FE5-8A83-97DB22C2B0FE}"/>
              </a:ext>
            </a:extLst>
          </p:cNvPr>
          <p:cNvSpPr txBox="1"/>
          <p:nvPr/>
        </p:nvSpPr>
        <p:spPr>
          <a:xfrm>
            <a:off x="622571" y="2886872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2017/2018: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0C2353-02BE-4642-85DA-78D14370A180}"/>
              </a:ext>
            </a:extLst>
          </p:cNvPr>
          <p:cNvSpPr txBox="1"/>
          <p:nvPr/>
        </p:nvSpPr>
        <p:spPr>
          <a:xfrm>
            <a:off x="622568" y="471080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2018: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F07132-D448-4C15-9BFB-E87670F5C6FE}"/>
              </a:ext>
            </a:extLst>
          </p:cNvPr>
          <p:cNvSpPr txBox="1"/>
          <p:nvPr/>
        </p:nvSpPr>
        <p:spPr>
          <a:xfrm>
            <a:off x="622569" y="1066582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2016: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D032F2B-AAF7-4DFA-B443-0EC9EF882280}"/>
              </a:ext>
            </a:extLst>
          </p:cNvPr>
          <p:cNvSpPr/>
          <p:nvPr/>
        </p:nvSpPr>
        <p:spPr>
          <a:xfrm>
            <a:off x="622568" y="3461371"/>
            <a:ext cx="2174132" cy="1140238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47E4AC7D-DEB2-41F7-BE71-AA4A58F596CC}"/>
              </a:ext>
            </a:extLst>
          </p:cNvPr>
          <p:cNvSpPr/>
          <p:nvPr/>
        </p:nvSpPr>
        <p:spPr>
          <a:xfrm>
            <a:off x="5261218" y="3461371"/>
            <a:ext cx="2174132" cy="115682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5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568076BC-B447-45DD-BFFC-78D227B93316}"/>
              </a:ext>
            </a:extLst>
          </p:cNvPr>
          <p:cNvSpPr/>
          <p:nvPr/>
        </p:nvSpPr>
        <p:spPr>
          <a:xfrm>
            <a:off x="9899868" y="3459959"/>
            <a:ext cx="2174132" cy="1141650"/>
          </a:xfrm>
          <a:prstGeom prst="round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7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A1CA3B86-5D81-4A62-90E7-6A692B96B779}"/>
              </a:ext>
            </a:extLst>
          </p:cNvPr>
          <p:cNvSpPr/>
          <p:nvPr/>
        </p:nvSpPr>
        <p:spPr>
          <a:xfrm>
            <a:off x="2941893" y="3461371"/>
            <a:ext cx="2174132" cy="1140238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9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861CD96B-41CB-4C57-AFE0-DFC936A9912D}"/>
              </a:ext>
            </a:extLst>
          </p:cNvPr>
          <p:cNvSpPr/>
          <p:nvPr/>
        </p:nvSpPr>
        <p:spPr>
          <a:xfrm>
            <a:off x="7580543" y="3459959"/>
            <a:ext cx="2174132" cy="1158232"/>
          </a:xfrm>
          <a:prstGeom prst="round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1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A049D730-445B-41E1-8D86-1636E53E014B}"/>
              </a:ext>
            </a:extLst>
          </p:cNvPr>
          <p:cNvSpPr/>
          <p:nvPr/>
        </p:nvSpPr>
        <p:spPr>
          <a:xfrm>
            <a:off x="622570" y="1637440"/>
            <a:ext cx="2174132" cy="1140238"/>
          </a:xfrm>
          <a:prstGeom prst="roundRect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3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8F16978B-7F5F-4B30-94AA-AC679B3F6D91}"/>
              </a:ext>
            </a:extLst>
          </p:cNvPr>
          <p:cNvSpPr/>
          <p:nvPr/>
        </p:nvSpPr>
        <p:spPr>
          <a:xfrm>
            <a:off x="622568" y="5281660"/>
            <a:ext cx="2174132" cy="1140238"/>
          </a:xfrm>
          <a:prstGeom prst="roundRect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5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C0ECEAF2-7E40-4D12-B72E-5EBB28CDE8E7}"/>
              </a:ext>
            </a:extLst>
          </p:cNvPr>
          <p:cNvGrpSpPr/>
          <p:nvPr/>
        </p:nvGrpSpPr>
        <p:grpSpPr>
          <a:xfrm>
            <a:off x="5525311" y="661481"/>
            <a:ext cx="5126476" cy="2412459"/>
            <a:chOff x="5525311" y="661481"/>
            <a:chExt cx="5126476" cy="241245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EEDEE5DB-1CA9-4D70-9B97-B9CF2D1B27C4}"/>
                </a:ext>
              </a:extLst>
            </p:cNvPr>
            <p:cNvSpPr/>
            <p:nvPr/>
          </p:nvSpPr>
          <p:spPr>
            <a:xfrm>
              <a:off x="5525311" y="661481"/>
              <a:ext cx="5126476" cy="241245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119417F-7B8C-4457-B319-890D604EE57E}"/>
                </a:ext>
              </a:extLst>
            </p:cNvPr>
            <p:cNvSpPr txBox="1"/>
            <p:nvPr/>
          </p:nvSpPr>
          <p:spPr>
            <a:xfrm>
              <a:off x="6898658" y="777251"/>
              <a:ext cx="2339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1,974 Matches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xmlns="" id="{BC337AC8-C6AB-459F-A43E-72D57EC55C57}"/>
                </a:ext>
              </a:extLst>
            </p:cNvPr>
            <p:cNvSpPr/>
            <p:nvPr/>
          </p:nvSpPr>
          <p:spPr>
            <a:xfrm>
              <a:off x="7864088" y="1328159"/>
              <a:ext cx="408561" cy="9302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CC6FE22-9E6F-433A-83BF-C50D146F26C0}"/>
                </a:ext>
              </a:extLst>
            </p:cNvPr>
            <p:cNvSpPr txBox="1"/>
            <p:nvPr/>
          </p:nvSpPr>
          <p:spPr>
            <a:xfrm>
              <a:off x="5649789" y="2355486"/>
              <a:ext cx="4837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3,251,294 events &amp; 18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015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D59A62-E70A-49C9-8024-60EF785867C5}"/>
              </a:ext>
            </a:extLst>
          </p:cNvPr>
          <p:cNvSpPr txBox="1"/>
          <p:nvPr/>
        </p:nvSpPr>
        <p:spPr>
          <a:xfrm>
            <a:off x="622571" y="291830"/>
            <a:ext cx="185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Variables: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AF792DB-27EB-4946-B828-927148B49FD0}"/>
              </a:ext>
            </a:extLst>
          </p:cNvPr>
          <p:cNvGrpSpPr/>
          <p:nvPr/>
        </p:nvGrpSpPr>
        <p:grpSpPr>
          <a:xfrm>
            <a:off x="622571" y="1169921"/>
            <a:ext cx="10946857" cy="5274065"/>
            <a:chOff x="622571" y="1169921"/>
            <a:chExt cx="10946857" cy="527406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F52F6091-4484-4315-8271-D721DF502976}"/>
                </a:ext>
              </a:extLst>
            </p:cNvPr>
            <p:cNvSpPr/>
            <p:nvPr/>
          </p:nvSpPr>
          <p:spPr>
            <a:xfrm>
              <a:off x="622572" y="116992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2310663F-5B97-40FF-920E-495A0A70C9B0}"/>
                </a:ext>
              </a:extLst>
            </p:cNvPr>
            <p:cNvSpPr/>
            <p:nvPr/>
          </p:nvSpPr>
          <p:spPr>
            <a:xfrm>
              <a:off x="2882631" y="1169925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Subevent Name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C94883-0A49-40E2-8854-58DFD485F1D1}"/>
                </a:ext>
              </a:extLst>
            </p:cNvPr>
            <p:cNvSpPr/>
            <p:nvPr/>
          </p:nvSpPr>
          <p:spPr>
            <a:xfrm>
              <a:off x="5103778" y="1169924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Time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B6519773-B1CF-4173-87A4-FFCD3C1ACF40}"/>
                </a:ext>
              </a:extLst>
            </p:cNvPr>
            <p:cNvSpPr/>
            <p:nvPr/>
          </p:nvSpPr>
          <p:spPr>
            <a:xfrm>
              <a:off x="7363837" y="1169924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Coordinates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A96382AD-81C6-45AA-A98B-2EADBADC8038}"/>
                </a:ext>
              </a:extLst>
            </p:cNvPr>
            <p:cNvSpPr/>
            <p:nvPr/>
          </p:nvSpPr>
          <p:spPr>
            <a:xfrm>
              <a:off x="9584985" y="1169923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12613B4-719D-4D3F-BDEF-E322707EAB6E}"/>
                </a:ext>
              </a:extLst>
            </p:cNvPr>
            <p:cNvSpPr/>
            <p:nvPr/>
          </p:nvSpPr>
          <p:spPr>
            <a:xfrm>
              <a:off x="2362357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Team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8356F25B-8AAD-43B4-B975-53C23791B5D7}"/>
                </a:ext>
              </a:extLst>
            </p:cNvPr>
            <p:cNvSpPr/>
            <p:nvPr/>
          </p:nvSpPr>
          <p:spPr>
            <a:xfrm>
              <a:off x="5103778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Match Date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4E99C617-9232-4DA2-B034-4A528711A525}"/>
                </a:ext>
              </a:extLst>
            </p:cNvPr>
            <p:cNvSpPr/>
            <p:nvPr/>
          </p:nvSpPr>
          <p:spPr>
            <a:xfrm>
              <a:off x="7855032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Tags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xmlns="" id="{BCDE1A8E-590A-4425-9156-81F19717AC97}"/>
                </a:ext>
              </a:extLst>
            </p:cNvPr>
            <p:cNvSpPr/>
            <p:nvPr/>
          </p:nvSpPr>
          <p:spPr>
            <a:xfrm>
              <a:off x="622571" y="1169923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926D988B-A87F-472F-A083-9EDC41AD2618}"/>
                </a:ext>
              </a:extLst>
            </p:cNvPr>
            <p:cNvSpPr/>
            <p:nvPr/>
          </p:nvSpPr>
          <p:spPr>
            <a:xfrm>
              <a:off x="2882630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F67626E6-E695-4A99-BC0E-35D1AB104E50}"/>
                </a:ext>
              </a:extLst>
            </p:cNvPr>
            <p:cNvSpPr/>
            <p:nvPr/>
          </p:nvSpPr>
          <p:spPr>
            <a:xfrm>
              <a:off x="510377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0BC1A1BA-133D-4651-89DD-A802FE7AD3B4}"/>
                </a:ext>
              </a:extLst>
            </p:cNvPr>
            <p:cNvSpPr/>
            <p:nvPr/>
          </p:nvSpPr>
          <p:spPr>
            <a:xfrm>
              <a:off x="736383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xmlns="" id="{7B782F5A-F16F-49BE-BCF3-F27C57FA816E}"/>
                </a:ext>
              </a:extLst>
            </p:cNvPr>
            <p:cNvSpPr/>
            <p:nvPr/>
          </p:nvSpPr>
          <p:spPr>
            <a:xfrm>
              <a:off x="9584985" y="1169921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xmlns="" id="{C8606D9E-3608-46EE-BD13-8A9EFA39A8E1}"/>
                </a:ext>
              </a:extLst>
            </p:cNvPr>
            <p:cNvSpPr/>
            <p:nvPr/>
          </p:nvSpPr>
          <p:spPr>
            <a:xfrm>
              <a:off x="2352524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xmlns="" id="{E1196CC7-6DDA-404B-AF85-E65601277E39}"/>
                </a:ext>
              </a:extLst>
            </p:cNvPr>
            <p:cNvSpPr/>
            <p:nvPr/>
          </p:nvSpPr>
          <p:spPr>
            <a:xfrm>
              <a:off x="5103777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7FD89A78-7417-4FDF-912E-8B8C94A48710}"/>
                </a:ext>
              </a:extLst>
            </p:cNvPr>
            <p:cNvSpPr/>
            <p:nvPr/>
          </p:nvSpPr>
          <p:spPr>
            <a:xfrm>
              <a:off x="7855029" y="4126664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4F407CD-2FFC-4252-A8CA-D6A66AFF85C8}"/>
                </a:ext>
              </a:extLst>
            </p:cNvPr>
            <p:cNvSpPr txBox="1"/>
            <p:nvPr/>
          </p:nvSpPr>
          <p:spPr>
            <a:xfrm>
              <a:off x="727587" y="2066451"/>
              <a:ext cx="14745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Shots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Free Kick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EB2DBE27-2CEF-41E4-AFA4-D2166DC3D968}"/>
                </a:ext>
              </a:extLst>
            </p:cNvPr>
            <p:cNvSpPr txBox="1"/>
            <p:nvPr/>
          </p:nvSpPr>
          <p:spPr>
            <a:xfrm>
              <a:off x="7487264" y="2064977"/>
              <a:ext cx="9263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x, y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start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end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2513543-586A-4205-BD35-217991FCA942}"/>
                </a:ext>
              </a:extLst>
            </p:cNvPr>
            <p:cNvSpPr txBox="1"/>
            <p:nvPr/>
          </p:nvSpPr>
          <p:spPr>
            <a:xfrm>
              <a:off x="7949380" y="5025649"/>
              <a:ext cx="16825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Assist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Key Passes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4685DCCA-212F-42B9-A547-BADB68EC13F9}"/>
                </a:ext>
              </a:extLst>
            </p:cNvPr>
            <p:cNvSpPr txBox="1"/>
            <p:nvPr/>
          </p:nvSpPr>
          <p:spPr>
            <a:xfrm>
              <a:off x="2993923" y="2055145"/>
              <a:ext cx="18054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Simple 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Cross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 Kick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33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D59A62-E70A-49C9-8024-60EF785867C5}"/>
              </a:ext>
            </a:extLst>
          </p:cNvPr>
          <p:cNvSpPr txBox="1"/>
          <p:nvPr/>
        </p:nvSpPr>
        <p:spPr>
          <a:xfrm>
            <a:off x="622571" y="291830"/>
            <a:ext cx="185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Variables: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0F207C1-ADED-422B-8AD3-B6E8F0965A94}"/>
              </a:ext>
            </a:extLst>
          </p:cNvPr>
          <p:cNvGrpSpPr/>
          <p:nvPr/>
        </p:nvGrpSpPr>
        <p:grpSpPr>
          <a:xfrm>
            <a:off x="622571" y="1169921"/>
            <a:ext cx="10946857" cy="5274065"/>
            <a:chOff x="622571" y="1169921"/>
            <a:chExt cx="10946857" cy="527406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F52F6091-4484-4315-8271-D721DF502976}"/>
                </a:ext>
              </a:extLst>
            </p:cNvPr>
            <p:cNvSpPr/>
            <p:nvPr/>
          </p:nvSpPr>
          <p:spPr>
            <a:xfrm>
              <a:off x="622572" y="1169926"/>
              <a:ext cx="1984443" cy="88522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2310663F-5B97-40FF-920E-495A0A70C9B0}"/>
                </a:ext>
              </a:extLst>
            </p:cNvPr>
            <p:cNvSpPr/>
            <p:nvPr/>
          </p:nvSpPr>
          <p:spPr>
            <a:xfrm>
              <a:off x="2882631" y="1169925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Subevent Name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C94883-0A49-40E2-8854-58DFD485F1D1}"/>
                </a:ext>
              </a:extLst>
            </p:cNvPr>
            <p:cNvSpPr/>
            <p:nvPr/>
          </p:nvSpPr>
          <p:spPr>
            <a:xfrm>
              <a:off x="5103778" y="1169924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Time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B6519773-B1CF-4173-87A4-FFCD3C1ACF40}"/>
                </a:ext>
              </a:extLst>
            </p:cNvPr>
            <p:cNvSpPr/>
            <p:nvPr/>
          </p:nvSpPr>
          <p:spPr>
            <a:xfrm>
              <a:off x="7361033" y="1179755"/>
              <a:ext cx="1984443" cy="88522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Coordinates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A96382AD-81C6-45AA-A98B-2EADBADC8038}"/>
                </a:ext>
              </a:extLst>
            </p:cNvPr>
            <p:cNvSpPr/>
            <p:nvPr/>
          </p:nvSpPr>
          <p:spPr>
            <a:xfrm>
              <a:off x="9584985" y="1169923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12613B4-719D-4D3F-BDEF-E322707EAB6E}"/>
                </a:ext>
              </a:extLst>
            </p:cNvPr>
            <p:cNvSpPr/>
            <p:nvPr/>
          </p:nvSpPr>
          <p:spPr>
            <a:xfrm>
              <a:off x="2362357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Team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8356F25B-8AAD-43B4-B975-53C23791B5D7}"/>
                </a:ext>
              </a:extLst>
            </p:cNvPr>
            <p:cNvSpPr/>
            <p:nvPr/>
          </p:nvSpPr>
          <p:spPr>
            <a:xfrm>
              <a:off x="5103778" y="4126666"/>
              <a:ext cx="1984443" cy="885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Match Date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4E99C617-9232-4DA2-B034-4A528711A525}"/>
                </a:ext>
              </a:extLst>
            </p:cNvPr>
            <p:cNvSpPr/>
            <p:nvPr/>
          </p:nvSpPr>
          <p:spPr>
            <a:xfrm>
              <a:off x="7855032" y="4126666"/>
              <a:ext cx="1984443" cy="88522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Tags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xmlns="" id="{BCDE1A8E-590A-4425-9156-81F19717AC97}"/>
                </a:ext>
              </a:extLst>
            </p:cNvPr>
            <p:cNvSpPr/>
            <p:nvPr/>
          </p:nvSpPr>
          <p:spPr>
            <a:xfrm>
              <a:off x="622571" y="1169923"/>
              <a:ext cx="1984443" cy="2317321"/>
            </a:xfrm>
            <a:prstGeom prst="roundRect">
              <a:avLst>
                <a:gd name="adj" fmla="val 7253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926D988B-A87F-472F-A083-9EDC41AD2618}"/>
                </a:ext>
              </a:extLst>
            </p:cNvPr>
            <p:cNvSpPr/>
            <p:nvPr/>
          </p:nvSpPr>
          <p:spPr>
            <a:xfrm>
              <a:off x="2882630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F67626E6-E695-4A99-BC0E-35D1AB104E50}"/>
                </a:ext>
              </a:extLst>
            </p:cNvPr>
            <p:cNvSpPr/>
            <p:nvPr/>
          </p:nvSpPr>
          <p:spPr>
            <a:xfrm>
              <a:off x="510377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0BC1A1BA-133D-4651-89DD-A802FE7AD3B4}"/>
                </a:ext>
              </a:extLst>
            </p:cNvPr>
            <p:cNvSpPr/>
            <p:nvPr/>
          </p:nvSpPr>
          <p:spPr>
            <a:xfrm>
              <a:off x="7363837" y="1169922"/>
              <a:ext cx="1984443" cy="2317321"/>
            </a:xfrm>
            <a:prstGeom prst="roundRect">
              <a:avLst>
                <a:gd name="adj" fmla="val 7253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xmlns="" id="{7B782F5A-F16F-49BE-BCF3-F27C57FA816E}"/>
                </a:ext>
              </a:extLst>
            </p:cNvPr>
            <p:cNvSpPr/>
            <p:nvPr/>
          </p:nvSpPr>
          <p:spPr>
            <a:xfrm>
              <a:off x="9584985" y="1169921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xmlns="" id="{C8606D9E-3608-46EE-BD13-8A9EFA39A8E1}"/>
                </a:ext>
              </a:extLst>
            </p:cNvPr>
            <p:cNvSpPr/>
            <p:nvPr/>
          </p:nvSpPr>
          <p:spPr>
            <a:xfrm>
              <a:off x="2352524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 Name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xmlns="" id="{E1196CC7-6DDA-404B-AF85-E65601277E39}"/>
                </a:ext>
              </a:extLst>
            </p:cNvPr>
            <p:cNvSpPr/>
            <p:nvPr/>
          </p:nvSpPr>
          <p:spPr>
            <a:xfrm>
              <a:off x="5103777" y="4126665"/>
              <a:ext cx="1984443" cy="2317321"/>
            </a:xfrm>
            <a:prstGeom prst="roundRect">
              <a:avLst>
                <a:gd name="adj" fmla="val 725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7FD89A78-7417-4FDF-912E-8B8C94A48710}"/>
                </a:ext>
              </a:extLst>
            </p:cNvPr>
            <p:cNvSpPr/>
            <p:nvPr/>
          </p:nvSpPr>
          <p:spPr>
            <a:xfrm>
              <a:off x="7855029" y="4126664"/>
              <a:ext cx="1984443" cy="2317321"/>
            </a:xfrm>
            <a:prstGeom prst="roundRect">
              <a:avLst>
                <a:gd name="adj" fmla="val 7253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4F407CD-2FFC-4252-A8CA-D6A66AFF85C8}"/>
                </a:ext>
              </a:extLst>
            </p:cNvPr>
            <p:cNvSpPr txBox="1"/>
            <p:nvPr/>
          </p:nvSpPr>
          <p:spPr>
            <a:xfrm>
              <a:off x="727587" y="2066451"/>
              <a:ext cx="14745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Shots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Free Kick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EB2DBE27-2CEF-41E4-AFA4-D2166DC3D968}"/>
                </a:ext>
              </a:extLst>
            </p:cNvPr>
            <p:cNvSpPr txBox="1"/>
            <p:nvPr/>
          </p:nvSpPr>
          <p:spPr>
            <a:xfrm>
              <a:off x="7487264" y="2064977"/>
              <a:ext cx="9263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x, y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start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end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2513543-586A-4205-BD35-217991FCA942}"/>
                </a:ext>
              </a:extLst>
            </p:cNvPr>
            <p:cNvSpPr txBox="1"/>
            <p:nvPr/>
          </p:nvSpPr>
          <p:spPr>
            <a:xfrm>
              <a:off x="7949380" y="5025649"/>
              <a:ext cx="16825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Assist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Key Passes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81C18030-13F8-40B6-AC34-A6F076ED57BF}"/>
                </a:ext>
              </a:extLst>
            </p:cNvPr>
            <p:cNvSpPr txBox="1"/>
            <p:nvPr/>
          </p:nvSpPr>
          <p:spPr>
            <a:xfrm>
              <a:off x="2993923" y="2055145"/>
              <a:ext cx="18054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Simple Pass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Cross</a:t>
              </a:r>
            </a:p>
            <a:p>
              <a:pPr marL="166688" indent="-166688">
                <a:buFont typeface="Arial" panose="020B0604020202020204" pitchFamily="34" charset="0"/>
                <a:buChar char="•"/>
              </a:pPr>
              <a:r>
                <a:rPr lang="en-US" sz="2400" dirty="0"/>
                <a:t>Goal Kick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9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52715F9-5F16-40CE-A04B-CF83EA31FBBF}"/>
              </a:ext>
            </a:extLst>
          </p:cNvPr>
          <p:cNvSpPr txBox="1"/>
          <p:nvPr/>
        </p:nvSpPr>
        <p:spPr>
          <a:xfrm>
            <a:off x="622571" y="291830"/>
            <a:ext cx="3175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SMART </a:t>
            </a:r>
            <a:r>
              <a:rPr lang="en-US" sz="3200" b="1" dirty="0"/>
              <a:t>Question: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02A72A-202B-415D-B39F-6FE5382C4849}"/>
              </a:ext>
            </a:extLst>
          </p:cNvPr>
          <p:cNvSpPr txBox="1"/>
          <p:nvPr/>
        </p:nvSpPr>
        <p:spPr>
          <a:xfrm>
            <a:off x="622570" y="2551837"/>
            <a:ext cx="109727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Based on the matches played during the 2017/2018 season for Europe’s top five leagues, the 2016 European Championship, and the 2018 World Cup, which match variables (ex: shot location, assist location, assist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distance,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etc…) result in the highest probability of a shot on goal being successful, result in a goal?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503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2F962F-478E-41EE-8A61-25FFDB01A5BB}"/>
              </a:ext>
            </a:extLst>
          </p:cNvPr>
          <p:cNvSpPr txBox="1"/>
          <p:nvPr/>
        </p:nvSpPr>
        <p:spPr>
          <a:xfrm>
            <a:off x="622571" y="291830"/>
            <a:ext cx="194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Approach: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F3D482E-9F08-4286-BADC-6102EDFB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8" y="1999328"/>
            <a:ext cx="4091295" cy="285934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6E5D743D-4B8E-4A64-8FF9-0309B5CBF38E}"/>
              </a:ext>
            </a:extLst>
          </p:cNvPr>
          <p:cNvSpPr/>
          <p:nvPr/>
        </p:nvSpPr>
        <p:spPr>
          <a:xfrm>
            <a:off x="6105841" y="1071716"/>
            <a:ext cx="1779638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Shots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2563DD1-0E21-4485-BF64-BEE30290C5BB}"/>
              </a:ext>
            </a:extLst>
          </p:cNvPr>
          <p:cNvSpPr/>
          <p:nvPr/>
        </p:nvSpPr>
        <p:spPr>
          <a:xfrm>
            <a:off x="6105841" y="2902974"/>
            <a:ext cx="1779638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Assists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96EC9A64-4F95-4F7B-8C2D-15597EBF4B68}"/>
              </a:ext>
            </a:extLst>
          </p:cNvPr>
          <p:cNvSpPr/>
          <p:nvPr/>
        </p:nvSpPr>
        <p:spPr>
          <a:xfrm>
            <a:off x="6105841" y="4595659"/>
            <a:ext cx="1779638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Key Passes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xmlns="" id="{E436EB20-076C-4527-ACE7-693F2E5C2E40}"/>
              </a:ext>
            </a:extLst>
          </p:cNvPr>
          <p:cNvSpPr/>
          <p:nvPr/>
        </p:nvSpPr>
        <p:spPr>
          <a:xfrm>
            <a:off x="4365734" y="2957051"/>
            <a:ext cx="1347019" cy="9438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xmlns="" id="{6428C742-0FF1-4C6F-A486-8EFCE628A655}"/>
              </a:ext>
            </a:extLst>
          </p:cNvPr>
          <p:cNvSpPr/>
          <p:nvPr/>
        </p:nvSpPr>
        <p:spPr>
          <a:xfrm>
            <a:off x="8278567" y="2957051"/>
            <a:ext cx="1347019" cy="9438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A1BF728C-5458-4EC1-82A3-67D6C6AE75C4}"/>
              </a:ext>
            </a:extLst>
          </p:cNvPr>
          <p:cNvSpPr/>
          <p:nvPr/>
        </p:nvSpPr>
        <p:spPr>
          <a:xfrm>
            <a:off x="9893039" y="2123768"/>
            <a:ext cx="1902533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9CC69B22-A411-48CF-B4F2-45D0C72CC745}"/>
              </a:ext>
            </a:extLst>
          </p:cNvPr>
          <p:cNvSpPr/>
          <p:nvPr/>
        </p:nvSpPr>
        <p:spPr>
          <a:xfrm>
            <a:off x="9893039" y="3428999"/>
            <a:ext cx="1902533" cy="105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Distance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25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FA0A63-E669-400A-B853-1301ADFAA5C8}"/>
              </a:ext>
            </a:extLst>
          </p:cNvPr>
          <p:cNvSpPr txBox="1"/>
          <p:nvPr/>
        </p:nvSpPr>
        <p:spPr>
          <a:xfrm>
            <a:off x="622571" y="291830"/>
            <a:ext cx="5857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Understanding Field Coordinates: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DA30DEB6-6110-49A3-8FBA-099EE2B30A27}"/>
              </a:ext>
            </a:extLst>
          </p:cNvPr>
          <p:cNvGrpSpPr/>
          <p:nvPr/>
        </p:nvGrpSpPr>
        <p:grpSpPr>
          <a:xfrm>
            <a:off x="1246075" y="828724"/>
            <a:ext cx="9238185" cy="5889622"/>
            <a:chOff x="1246075" y="828724"/>
            <a:chExt cx="9238185" cy="588962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AC77212E-7D1C-4E02-9FD0-F75835E8D8F2}"/>
                </a:ext>
              </a:extLst>
            </p:cNvPr>
            <p:cNvGrpSpPr/>
            <p:nvPr/>
          </p:nvGrpSpPr>
          <p:grpSpPr>
            <a:xfrm>
              <a:off x="1246075" y="828724"/>
              <a:ext cx="9238185" cy="5889622"/>
              <a:chOff x="1246075" y="828724"/>
              <a:chExt cx="9238185" cy="588962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xmlns="" id="{D5876341-5DEC-4DD4-B40B-F53F7A582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07740" y="876605"/>
                <a:ext cx="8776520" cy="5499953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AB5BBB8F-3AAB-4509-8223-ABD5BC5991F9}"/>
                  </a:ext>
                </a:extLst>
              </p:cNvPr>
              <p:cNvGrpSpPr/>
              <p:nvPr/>
            </p:nvGrpSpPr>
            <p:grpSpPr>
              <a:xfrm>
                <a:off x="2241754" y="5612063"/>
                <a:ext cx="1016989" cy="461665"/>
                <a:chOff x="2241754" y="5612063"/>
                <a:chExt cx="1016989" cy="461665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xmlns="" id="{DCD921CD-DC7B-41E6-A5FB-187A65CF3EE3}"/>
                    </a:ext>
                  </a:extLst>
                </p:cNvPr>
                <p:cNvSpPr txBox="1"/>
                <p:nvPr/>
              </p:nvSpPr>
              <p:spPr>
                <a:xfrm>
                  <a:off x="2251586" y="5612063"/>
                  <a:ext cx="9973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Attack</a:t>
                  </a:r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xmlns="" id="{C8E52E64-7FE9-4B78-9F68-93C6BC9C86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41754" y="6056598"/>
                  <a:ext cx="1016989" cy="1713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FEDFDE0F-F925-4205-B331-5C7D3F310F4B}"/>
                  </a:ext>
                </a:extLst>
              </p:cNvPr>
              <p:cNvSpPr txBox="1"/>
              <p:nvPr/>
            </p:nvSpPr>
            <p:spPr>
              <a:xfrm>
                <a:off x="5197709" y="6256681"/>
                <a:ext cx="1796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x-coordinate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67A32881-F932-44B9-A800-AF1E18BDC09F}"/>
                  </a:ext>
                </a:extLst>
              </p:cNvPr>
              <p:cNvSpPr txBox="1"/>
              <p:nvPr/>
            </p:nvSpPr>
            <p:spPr>
              <a:xfrm>
                <a:off x="1901596" y="625668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48986CCF-5FDC-47CB-BD99-C82E33EC3378}"/>
                  </a:ext>
                </a:extLst>
              </p:cNvPr>
              <p:cNvSpPr txBox="1"/>
              <p:nvPr/>
            </p:nvSpPr>
            <p:spPr>
              <a:xfrm>
                <a:off x="9794755" y="6246324"/>
                <a:ext cx="6511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100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9845953-148F-4E0F-9039-AB390F022FF7}"/>
                  </a:ext>
                </a:extLst>
              </p:cNvPr>
              <p:cNvSpPr txBox="1"/>
              <p:nvPr/>
            </p:nvSpPr>
            <p:spPr>
              <a:xfrm rot="16200000">
                <a:off x="576212" y="3235768"/>
                <a:ext cx="1801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y-coordinate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1DCCE120-047F-4047-8B88-C6F0E81CCDF9}"/>
                  </a:ext>
                </a:extLst>
              </p:cNvPr>
              <p:cNvSpPr txBox="1"/>
              <p:nvPr/>
            </p:nvSpPr>
            <p:spPr>
              <a:xfrm>
                <a:off x="1639505" y="5981395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E775840-34F6-4290-BD21-FD1B27C8796F}"/>
                  </a:ext>
                </a:extLst>
              </p:cNvPr>
              <p:cNvSpPr txBox="1"/>
              <p:nvPr/>
            </p:nvSpPr>
            <p:spPr>
              <a:xfrm>
                <a:off x="1381587" y="828724"/>
                <a:ext cx="651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100</a:t>
                </a:r>
              </a:p>
            </p:txBody>
          </p:sp>
        </p:grp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xmlns="" id="{5AA1D222-D0B2-4F61-9C42-AC1D0DF1735C}"/>
                </a:ext>
              </a:extLst>
            </p:cNvPr>
            <p:cNvSpPr/>
            <p:nvPr/>
          </p:nvSpPr>
          <p:spPr>
            <a:xfrm>
              <a:off x="7505794" y="5185720"/>
              <a:ext cx="426343" cy="42634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D7DD48AC-3313-49DE-9C91-B5DF4C1836FA}"/>
                </a:ext>
              </a:extLst>
            </p:cNvPr>
            <p:cNvCxnSpPr/>
            <p:nvPr/>
          </p:nvCxnSpPr>
          <p:spPr>
            <a:xfrm flipV="1">
              <a:off x="7932137" y="4283476"/>
              <a:ext cx="651424" cy="8357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xplosion: 8 Points 17">
              <a:extLst>
                <a:ext uri="{FF2B5EF4-FFF2-40B4-BE49-F238E27FC236}">
                  <a16:creationId xmlns:a16="http://schemas.microsoft.com/office/drawing/2014/main" xmlns="" id="{2B39A1D8-1B89-46CB-9904-6E4DB2E565C2}"/>
                </a:ext>
              </a:extLst>
            </p:cNvPr>
            <p:cNvSpPr/>
            <p:nvPr/>
          </p:nvSpPr>
          <p:spPr>
            <a:xfrm>
              <a:off x="8563105" y="3788475"/>
              <a:ext cx="461666" cy="501445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50D02C1-E44C-4191-B587-0B3EC392CDBF}"/>
                </a:ext>
              </a:extLst>
            </p:cNvPr>
            <p:cNvSpPr txBox="1"/>
            <p:nvPr/>
          </p:nvSpPr>
          <p:spPr>
            <a:xfrm>
              <a:off x="7346908" y="5628749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(</a:t>
              </a:r>
              <a:r>
                <a:rPr lang="en-US" sz="2400" b="1" dirty="0" err="1"/>
                <a:t>x,y</a:t>
              </a:r>
              <a:r>
                <a:rPr lang="en-US" sz="2400" b="1" dirty="0"/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021924B3-F418-42FB-8871-CF2D44C6E42A}"/>
                </a:ext>
              </a:extLst>
            </p:cNvPr>
            <p:cNvSpPr txBox="1"/>
            <p:nvPr/>
          </p:nvSpPr>
          <p:spPr>
            <a:xfrm>
              <a:off x="8842472" y="4136464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(</a:t>
              </a:r>
              <a:r>
                <a:rPr lang="en-US" sz="2400" b="1" dirty="0" err="1"/>
                <a:t>x,y</a:t>
              </a:r>
              <a:r>
                <a:rPr lang="en-US" sz="2400" b="1" dirty="0"/>
                <a:t>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EC244C8-5D78-4A7F-BB72-B4F6E1F68809}"/>
                </a:ext>
              </a:extLst>
            </p:cNvPr>
            <p:cNvSpPr txBox="1"/>
            <p:nvPr/>
          </p:nvSpPr>
          <p:spPr>
            <a:xfrm rot="18501028">
              <a:off x="7374968" y="4333189"/>
              <a:ext cx="1250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distance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808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progress. Quick visuals of field using the data.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3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3D0C13E-2FAD-4B38-A8AC-86F95A17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50" y="1009413"/>
            <a:ext cx="8780299" cy="5424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18B72E-6A45-486D-A67D-99311A977FFE}"/>
              </a:ext>
            </a:extLst>
          </p:cNvPr>
          <p:cNvSpPr txBox="1"/>
          <p:nvPr/>
        </p:nvSpPr>
        <p:spPr>
          <a:xfrm>
            <a:off x="622571" y="291830"/>
            <a:ext cx="3948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Checking for Outliers: </a:t>
            </a:r>
          </a:p>
          <a:p>
            <a:r>
              <a:rPr lang="en-US" sz="2400" b="1" dirty="0"/>
              <a:t>Example: Shots</a:t>
            </a:r>
          </a:p>
        </p:txBody>
      </p:sp>
    </p:spTree>
    <p:extLst>
      <p:ext uri="{BB962C8B-B14F-4D97-AF65-F5344CB8AC3E}">
        <p14:creationId xmlns:p14="http://schemas.microsoft.com/office/powerpoint/2010/main" val="75258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438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Determining which variables contribute to shot success rate in soccer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progress. Quick visuals of field using the data.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progress. World Cup Boxplots and ANOVA (Rose)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which variables contribute to likely hood of a successful shot</dc:title>
  <dc:creator>Womble, Michael D</dc:creator>
  <cp:lastModifiedBy>Rose Mesina</cp:lastModifiedBy>
  <cp:revision>63</cp:revision>
  <dcterms:created xsi:type="dcterms:W3CDTF">2022-02-28T18:12:51Z</dcterms:created>
  <dcterms:modified xsi:type="dcterms:W3CDTF">2022-03-09T02:29:57Z</dcterms:modified>
</cp:coreProperties>
</file>