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72" r:id="rId9"/>
    <p:sldId id="267" r:id="rId10"/>
    <p:sldId id="273" r:id="rId11"/>
    <p:sldId id="274" r:id="rId12"/>
    <p:sldId id="275" r:id="rId13"/>
    <p:sldId id="268" r:id="rId14"/>
    <p:sldId id="277" r:id="rId15"/>
    <p:sldId id="284" r:id="rId16"/>
    <p:sldId id="271" r:id="rId17"/>
    <p:sldId id="278" r:id="rId18"/>
    <p:sldId id="260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32"/>
    <a:srgbClr val="8DD08F"/>
    <a:srgbClr val="005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79" d="100"/>
          <a:sy n="79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FAAD-88BE-4156-9F08-CD3C420154A8}" type="datetimeFigureOut">
              <a:rPr lang="en-PK" smtClean="0"/>
              <a:t>03/09/2022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8DE6E-99F6-41F6-8592-6D777A61B7D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3068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9013C-9D6B-4120-AEFD-F87A06C7A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0E343-871E-4911-90BE-8700F8C12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8298B-64A8-4965-85F6-7BCCEF96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9713-8650-43D8-BB72-8A531842EDFA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1D070-62EE-41B9-A2BC-51124B2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DF236-5B8C-4046-85E4-A39D6B9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66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012CF-EA25-42A6-B85B-9353604E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851B7F-BD1E-4129-A32E-6EBBEC80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2C675F-BDC7-4A0E-A6B0-543CBA2B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3903-F63A-4F6A-BE55-3E4A58CD4233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203C8-50CE-4576-95BB-412012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0CDC4-0B07-40C0-AC0F-972FB256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41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5E0EBB-2764-4984-A2A5-EE40AA2DA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EEB21D-8F43-42B3-B785-035CB32D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21CFCF-0364-42CA-A21F-AB9A5342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C7DBF-60E9-444B-98BA-1C05A5F68568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508AE-794A-4970-8380-F93310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1570D-2B6F-467D-9751-B044420F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9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6DFD6-7614-414B-A80F-8DB6B58A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787D7-B125-45AB-8B26-E85DDD84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5C12F-3179-4D82-943E-3093F6BA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6624-723A-4CAF-B88B-942FC05BB976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91EBD-72FC-4A35-A58F-F0AC0AF12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A47635-129C-44CF-927C-9B8098A3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0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DF5AF-BEFC-44DD-BB25-27A4BEA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78BF5-5829-4515-9607-CE5124A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BB905-BEA0-4765-B9AE-99EDE49E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A488-4859-42BE-A6DA-2ED00FE5BBAC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472687-5EF3-42B0-BF4A-00662399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2BD7B1-F9B0-44F8-BFFF-DFD7348B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05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3DA3B-E026-4B3D-A547-FDC6E657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238AE-1A04-44F9-8CFE-37B185129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9FE38-A9D1-409D-BDD1-F6532A0D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3E61C7-3F1E-4E81-8818-D7C947DE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675F-B3E8-4942-BF76-024B4C6C3BB6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269AB-F9CB-4093-9F24-63C3D00C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6AF5C-7809-4754-9BD2-183A5467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0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85533-036D-4330-967A-2B37C2A9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56581E-E2C7-4D08-80B2-40D3CF20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116A92-FB2D-40A8-A828-E32DA1E4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8838C9-4E9F-48F6-B43E-5C050C8E7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BC1A5-2C49-4D26-AD80-45959CF0E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949852-96BC-41FE-9E75-DE3811B5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D12F-72C8-4147-AB5F-230C1575CCA1}" type="datetime1">
              <a:rPr lang="es-MX" smtClean="0"/>
              <a:t>09/03/2022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83766A-A92A-4EC6-ABF6-ADC3BB26F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651D5F4-E293-49DD-995F-E79D0C7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848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16552-477D-432A-9784-990DC9A1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16685-C692-4251-83AE-2DAC0CD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1B23-82F6-46DA-9531-D2B56FB3E1B7}" type="datetime1">
              <a:rPr lang="es-MX" smtClean="0"/>
              <a:t>09/03/2022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A90A989-B5AC-4A43-87CA-EE6F47A1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FB1B81-DFB5-43D2-BB19-742A27E5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59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CFE65C6-1C67-419E-9F40-1B5D86F3C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63417-DB5B-4C07-9479-024C03F5684A}" type="datetime1">
              <a:rPr lang="es-MX" smtClean="0"/>
              <a:t>09/03/2022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E7246D-2EBF-4D68-9399-A3D5724C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56BE3D-EFF4-443F-AA07-54E28ABA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47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DCDCF-A2EF-4C4E-84F7-559D57B91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33D3E-0133-4A4A-9B9C-7BD696666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12381F-A411-4D70-BA11-54B8B909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81F1F6-EE80-4BD6-97E9-E5B70987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523A5-F5E9-4D60-B3C4-C038F8A6FD15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A529B-8ED9-4046-B72B-F49916C2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A2D5F-0EA4-4361-BD18-563B5F16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001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76C83-1824-4016-B196-6635307F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9316D1-43AE-4075-8282-0D6ED587D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D880D5-AEC5-42CB-9856-65111F897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9BC0D9-B7FF-4016-8788-489A1D4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0B0-51DC-448E-8204-8464A401F08E}" type="datetime1">
              <a:rPr lang="es-MX" smtClean="0"/>
              <a:t>09/03/2022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E7E2E-83D7-4336-AF06-40803C8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50270-0771-4A11-A8E2-D024D9D2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006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7C6AD5-ED7C-4970-94A1-574CC44A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159FA-3EBD-4E97-B11A-8B32A9F7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33FC71-01A2-4435-9F46-C81265F54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16B6-0FA6-4F5B-97A6-D5D2B951A310}" type="datetime1">
              <a:rPr lang="es-MX" smtClean="0"/>
              <a:t>09/03/2022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7D9C0-5090-446B-B58F-0702D68A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868E6-F827-4DB1-B36A-E513024F7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E0221-785F-4BD9-9B92-E03FCE49722D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378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Ligue_1" TargetMode="External"/><Relationship Id="rId13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12" Type="http://schemas.openxmlformats.org/officeDocument/2006/relationships/hyperlink" Target="https://www.soccer24.co.zw/2018/07/06/italian-serie-back-supersport/" TargetMode="External"/><Relationship Id="rId2" Type="http://schemas.openxmlformats.org/officeDocument/2006/relationships/image" Target="../media/image2.tif"/><Relationship Id="rId16" Type="http://schemas.openxmlformats.org/officeDocument/2006/relationships/hyperlink" Target="https://www.techzim.co.zw/2017/03/kwese-dstv-share-rights-fifa-world-cup-2018-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d.wikipedia.org/wiki/Fu%C3%9Fball-Bundesliga" TargetMode="External"/><Relationship Id="rId11" Type="http://schemas.openxmlformats.org/officeDocument/2006/relationships/image" Target="../media/image7.jpg"/><Relationship Id="rId5" Type="http://schemas.openxmlformats.org/officeDocument/2006/relationships/image" Target="../media/image4.png"/><Relationship Id="rId15" Type="http://schemas.openxmlformats.org/officeDocument/2006/relationships/image" Target="../media/image9.jpg"/><Relationship Id="rId10" Type="http://schemas.openxmlformats.org/officeDocument/2006/relationships/hyperlink" Target="http://blogdebori.com/la-liga-no-se-pone-interesante/" TargetMode="External"/><Relationship Id="rId4" Type="http://schemas.openxmlformats.org/officeDocument/2006/relationships/hyperlink" Target="http://grassinthesky.blogspot.com/2012/08/in-which-i-try-to-redeem-last-years.html" TargetMode="External"/><Relationship Id="rId9" Type="http://schemas.openxmlformats.org/officeDocument/2006/relationships/image" Target="../media/image6.jpg"/><Relationship Id="rId14" Type="http://schemas.openxmlformats.org/officeDocument/2006/relationships/hyperlink" Target="https://netivist.org/debate/who-will-win-euro-20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63AA7F-5772-4352-BFEE-F60D9B7A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6134"/>
            <a:ext cx="9144000" cy="2585731"/>
          </a:xfrm>
        </p:spPr>
        <p:txBody>
          <a:bodyPr anchor="ctr" anchorCtr="0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Determining which variables contribute to shot success rate in soccer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58A8D68-3E61-45ED-A10C-6C6894DB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71182"/>
            <a:ext cx="9144000" cy="132517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  <a:latin typeface="Arial Narrow" panose="020B0606020202030204" pitchFamily="34" charset="0"/>
              </a:rPr>
              <a:t>Michael Womble, Daniel Diaz, Rose Mesina, and Ganesh Ghimire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bg1"/>
                </a:solidFill>
                <a:latin typeface="Arial Narrow" panose="020B0606020202030204" pitchFamily="34" charset="0"/>
              </a:rPr>
              <a:t>March 8, 2022</a:t>
            </a:r>
          </a:p>
        </p:txBody>
      </p:sp>
    </p:spTree>
    <p:extLst>
      <p:ext uri="{BB962C8B-B14F-4D97-AF65-F5344CB8AC3E}">
        <p14:creationId xmlns:p14="http://schemas.microsoft.com/office/powerpoint/2010/main" val="39340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788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Assist vs Key Pass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10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BB772-9143-423D-A8D1-02A11A523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29" y="1785914"/>
            <a:ext cx="4048963" cy="2500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215206-4A99-47C2-94B7-D147251DE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61" y="4149843"/>
            <a:ext cx="4048962" cy="2500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BCBA4-7524-4C92-B733-3EC6BFF15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660" y="1778580"/>
            <a:ext cx="3799507" cy="2346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8D52E-AEA1-4911-AB93-E5CD583B5990}"/>
              </a:ext>
            </a:extLst>
          </p:cNvPr>
          <p:cNvSpPr txBox="1"/>
          <p:nvPr/>
        </p:nvSpPr>
        <p:spPr>
          <a:xfrm>
            <a:off x="1048533" y="236573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29.2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33.2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92617-FC43-487A-824A-EBA39103A27E}"/>
              </a:ext>
            </a:extLst>
          </p:cNvPr>
          <p:cNvSpPr txBox="1"/>
          <p:nvPr/>
        </p:nvSpPr>
        <p:spPr>
          <a:xfrm>
            <a:off x="1048533" y="47429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84.7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84.7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41A63-E89D-4C4A-A3DE-0A294666FE2B}"/>
              </a:ext>
            </a:extLst>
          </p:cNvPr>
          <p:cNvSpPr txBox="1"/>
          <p:nvPr/>
        </p:nvSpPr>
        <p:spPr>
          <a:xfrm>
            <a:off x="8873647" y="4261734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p-value: 0.6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Mean: 51.7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Key Pass Mean: 52.1</a:t>
            </a:r>
          </a:p>
        </p:txBody>
      </p:sp>
    </p:spTree>
    <p:extLst>
      <p:ext uri="{BB962C8B-B14F-4D97-AF65-F5344CB8AC3E}">
        <p14:creationId xmlns:p14="http://schemas.microsoft.com/office/powerpoint/2010/main" val="8063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711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Shot vs Goal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11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2BBB1C-5428-49E2-8185-59A6AB05D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43" y="1631153"/>
            <a:ext cx="3937018" cy="2431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B108F4-7611-43D3-9C98-7EB694387BAA}"/>
              </a:ext>
            </a:extLst>
          </p:cNvPr>
          <p:cNvSpPr txBox="1"/>
          <p:nvPr/>
        </p:nvSpPr>
        <p:spPr>
          <a:xfrm>
            <a:off x="871260" y="222867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83.4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78.6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2823C7-C9A4-4042-AAFE-63E0B5C3A8D9}"/>
              </a:ext>
            </a:extLst>
          </p:cNvPr>
          <p:cNvSpPr txBox="1"/>
          <p:nvPr/>
        </p:nvSpPr>
        <p:spPr>
          <a:xfrm>
            <a:off x="925390" y="4876422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93.5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84.3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74B717-EA42-4EEC-80F2-37FAF11B5F47}"/>
              </a:ext>
            </a:extLst>
          </p:cNvPr>
          <p:cNvSpPr txBox="1"/>
          <p:nvPr/>
        </p:nvSpPr>
        <p:spPr>
          <a:xfrm>
            <a:off x="8781848" y="4141311"/>
            <a:ext cx="2727434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Welch Two Sample t-test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p-value: &lt;2e-16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Mean: 68.1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577E"/>
                </a:solidFill>
                <a:latin typeface="Arial Narrow" panose="020B0606020202030204" pitchFamily="34" charset="0"/>
              </a:rPr>
              <a:t>Shot Mean: 49.2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F486-CECA-4BE7-B597-616062D9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6461" y="4263591"/>
            <a:ext cx="3886200" cy="2398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59AB85-5A15-40F4-BD8A-8D81E219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6523" y="1647737"/>
            <a:ext cx="3886200" cy="23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12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5146B5-68EC-4FAC-915D-B07D0EB2C39C}"/>
              </a:ext>
            </a:extLst>
          </p:cNvPr>
          <p:cNvSpPr txBox="1">
            <a:spLocks/>
          </p:cNvSpPr>
          <p:nvPr/>
        </p:nvSpPr>
        <p:spPr>
          <a:xfrm>
            <a:off x="619327" y="357445"/>
            <a:ext cx="9144000" cy="64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 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Success Probability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A5BC2-E118-4E28-81D8-F080150B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" y="1400942"/>
            <a:ext cx="4114800" cy="25394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2A085-0400-4F39-9345-9536A6003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408316"/>
            <a:ext cx="4114800" cy="2539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3AE2E-55EE-451C-88CF-6172D7045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0756" y="1434825"/>
            <a:ext cx="4114800" cy="2539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2D214-BC70-4EF3-ACD2-F6DB19668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106447"/>
            <a:ext cx="4114800" cy="253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B7A2C-3498-472B-AAE4-F55D385BC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4106447"/>
            <a:ext cx="4114800" cy="2539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D4F2E5-2FA2-476C-BB98-E6562FB359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5658" y="4038681"/>
            <a:ext cx="4114800" cy="25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750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R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Hypothesis Testing Recap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13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41A7C-4B30-4998-88CC-537949084870}"/>
              </a:ext>
            </a:extLst>
          </p:cNvPr>
          <p:cNvSpPr txBox="1"/>
          <p:nvPr/>
        </p:nvSpPr>
        <p:spPr>
          <a:xfrm>
            <a:off x="622570" y="1805073"/>
            <a:ext cx="7072457" cy="2985433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577E"/>
                </a:solidFill>
                <a:latin typeface="Arial Narrow" panose="020B0606020202030204" pitchFamily="34" charset="0"/>
              </a:rPr>
              <a:t>Significant Difference in Means</a:t>
            </a:r>
          </a:p>
          <a:p>
            <a:endParaRPr lang="en-US" sz="24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Assist v. Key Pass Distance (higher mean for key pass)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Distance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x.Start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Goal v. Shot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(higher mean for goals)</a:t>
            </a:r>
          </a:p>
          <a:p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05D0-8B22-436D-9535-85816B9AC413}"/>
              </a:ext>
            </a:extLst>
          </p:cNvPr>
          <p:cNvSpPr txBox="1"/>
          <p:nvPr/>
        </p:nvSpPr>
        <p:spPr>
          <a:xfrm>
            <a:off x="622570" y="5084923"/>
            <a:ext cx="7072456" cy="707886"/>
          </a:xfrm>
          <a:prstGeom prst="rect">
            <a:avLst/>
          </a:prstGeom>
          <a:noFill/>
          <a:ln>
            <a:solidFill>
              <a:srgbClr val="00577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Do teams differ in their strategies when it comes to the above variables? Let’s take a look at some Teams in the World Cup.</a:t>
            </a:r>
          </a:p>
        </p:txBody>
      </p:sp>
    </p:spTree>
    <p:extLst>
      <p:ext uri="{BB962C8B-B14F-4D97-AF65-F5344CB8AC3E}">
        <p14:creationId xmlns:p14="http://schemas.microsoft.com/office/powerpoint/2010/main" val="138979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14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87DAC0-5923-4CA2-A151-511B30733FF9}"/>
              </a:ext>
            </a:extLst>
          </p:cNvPr>
          <p:cNvSpPr txBox="1"/>
          <p:nvPr/>
        </p:nvSpPr>
        <p:spPr>
          <a:xfrm>
            <a:off x="278860" y="282102"/>
            <a:ext cx="11653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8FF7-B3B9-42EC-AB9F-BAFDB5B03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93" y="1367406"/>
            <a:ext cx="4691813" cy="469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894213-104C-41A9-93D5-DB91A9D45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03" y="1367406"/>
            <a:ext cx="4691813" cy="469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8084A-3D3A-4F59-824A-1039C71586A9}"/>
              </a:ext>
            </a:extLst>
          </p:cNvPr>
          <p:cNvSpPr txBox="1"/>
          <p:nvPr/>
        </p:nvSpPr>
        <p:spPr>
          <a:xfrm>
            <a:off x="213978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0.07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815332-7E0F-4A40-AFBF-6A8E6835BC68}"/>
              </a:ext>
            </a:extLst>
          </p:cNvPr>
          <p:cNvSpPr txBox="1"/>
          <p:nvPr/>
        </p:nvSpPr>
        <p:spPr>
          <a:xfrm>
            <a:off x="7329392" y="599766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7.74e-18</a:t>
            </a:r>
          </a:p>
        </p:txBody>
      </p:sp>
    </p:spTree>
    <p:extLst>
      <p:ext uri="{BB962C8B-B14F-4D97-AF65-F5344CB8AC3E}">
        <p14:creationId xmlns:p14="http://schemas.microsoft.com/office/powerpoint/2010/main" val="30372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15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4CA9D-36E1-496F-99CF-A4B15D17DCE5}"/>
              </a:ext>
            </a:extLst>
          </p:cNvPr>
          <p:cNvSpPr txBox="1"/>
          <p:nvPr/>
        </p:nvSpPr>
        <p:spPr>
          <a:xfrm>
            <a:off x="301286" y="291830"/>
            <a:ext cx="11608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Hypothesis Testing: Means Between Teams Using ANOVA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079D4-0BCF-41E4-BDFA-903E19B5D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63" y="1353256"/>
            <a:ext cx="4691813" cy="4691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F0D4F-439F-4D48-8FFD-1A208AE49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73" y="1353255"/>
            <a:ext cx="4691813" cy="46918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B1FF01-59ED-4D04-B642-55D4F5FBFB8D}"/>
              </a:ext>
            </a:extLst>
          </p:cNvPr>
          <p:cNvSpPr txBox="1"/>
          <p:nvPr/>
        </p:nvSpPr>
        <p:spPr>
          <a:xfrm>
            <a:off x="2130052" y="5983513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p-value: 0.153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10DDC-88E1-410D-96E0-812E63B3D0BC}"/>
              </a:ext>
            </a:extLst>
          </p:cNvPr>
          <p:cNvSpPr txBox="1"/>
          <p:nvPr/>
        </p:nvSpPr>
        <p:spPr>
          <a:xfrm>
            <a:off x="7319662" y="5983512"/>
            <a:ext cx="2727434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p-value: 0.002</a:t>
            </a:r>
          </a:p>
        </p:txBody>
      </p:sp>
    </p:spTree>
    <p:extLst>
      <p:ext uri="{BB962C8B-B14F-4D97-AF65-F5344CB8AC3E}">
        <p14:creationId xmlns:p14="http://schemas.microsoft.com/office/powerpoint/2010/main" val="371449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763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16</a:t>
            </a:fld>
            <a:endParaRPr lang="es-MX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B1064-DA8C-4726-9E0E-C761C28B6EBD}"/>
              </a:ext>
            </a:extLst>
          </p:cNvPr>
          <p:cNvSpPr/>
          <p:nvPr/>
        </p:nvSpPr>
        <p:spPr>
          <a:xfrm>
            <a:off x="439692" y="1782395"/>
            <a:ext cx="1137303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Based on t-tests done between Shots vs Goals, and Assists vs Key Passes, there is evidence of distance and start coordinate differences between successful and unsuccessful plays. 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Success probability plots show that all variables selected play a significant role in the success of shot or assist/key pass resulting in a goal.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Most influential appears to be shot distance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Least influential appears to by the x-coordinate of final pass (assist/key pass)</a:t>
            </a:r>
          </a:p>
          <a:p>
            <a:pPr algn="just"/>
            <a:endParaRPr lang="en-US" sz="2000" b="1" dirty="0">
              <a:solidFill>
                <a:srgbClr val="00577E"/>
              </a:solidFill>
              <a:latin typeface="Arial Narrow" panose="020B0606020202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Applying this finding to the top 5 teams in the World Cup, we see further that there are teams that are significantly different in their tendencies for distance and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Y.Start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 when it comes to attempting a goal.</a:t>
            </a:r>
          </a:p>
        </p:txBody>
      </p:sp>
    </p:spTree>
    <p:extLst>
      <p:ext uri="{BB962C8B-B14F-4D97-AF65-F5344CB8AC3E}">
        <p14:creationId xmlns:p14="http://schemas.microsoft.com/office/powerpoint/2010/main" val="413164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85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Next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395E07-E25E-466F-AD18-38E92D7D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92" y="1847667"/>
            <a:ext cx="10515600" cy="3162666"/>
          </a:xfrm>
        </p:spPr>
        <p:txBody>
          <a:bodyPr>
            <a:normAutofit/>
          </a:bodyPr>
          <a:lstStyle/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Adjust fitting to better account for non-normal distributions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Further exploration of data by groups (by league, </a:t>
            </a:r>
            <a:r>
              <a:rPr lang="en-US" sz="2000" b="1" dirty="0" err="1">
                <a:solidFill>
                  <a:srgbClr val="00577E"/>
                </a:solidFill>
                <a:latin typeface="Arial Narrow" panose="020B0606020202030204" pitchFamily="34" charset="0"/>
              </a:rPr>
              <a:t>etc</a:t>
            </a: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?)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Improving visualizations (3D plots)</a:t>
            </a:r>
          </a:p>
          <a:p>
            <a:pPr marL="717550" indent="-7175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577E"/>
                </a:solidFill>
                <a:latin typeface="Arial Narrow" panose="020B0606020202030204" pitchFamily="34" charset="0"/>
              </a:rPr>
              <a:t>Linear model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17</a:t>
            </a:fld>
            <a:endParaRPr lang="es-MX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954F0-945A-474F-8610-749F8C771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87" y="5132669"/>
            <a:ext cx="9144000" cy="724487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Q&amp;A?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708346-6C78-47BC-A8BC-6CEB574E8253}"/>
              </a:ext>
            </a:extLst>
          </p:cNvPr>
          <p:cNvGrpSpPr/>
          <p:nvPr/>
        </p:nvGrpSpPr>
        <p:grpSpPr>
          <a:xfrm>
            <a:off x="4868140" y="2164640"/>
            <a:ext cx="1887744" cy="2528719"/>
            <a:chOff x="8403275" y="2364261"/>
            <a:chExt cx="1951905" cy="2614666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Graphic 6" descr="Confused person">
              <a:extLst>
                <a:ext uri="{FF2B5EF4-FFF2-40B4-BE49-F238E27FC236}">
                  <a16:creationId xmlns:a16="http://schemas.microsoft.com/office/drawing/2014/main" id="{C4C9C986-B48B-42B7-AFD8-587CF424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51525" y="265282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Thought bubble">
              <a:extLst>
                <a:ext uri="{FF2B5EF4-FFF2-40B4-BE49-F238E27FC236}">
                  <a16:creationId xmlns:a16="http://schemas.microsoft.com/office/drawing/2014/main" id="{6572C976-BF63-45F8-862D-E165A87EC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538946" y="2364261"/>
              <a:ext cx="457200" cy="457200"/>
            </a:xfrm>
            <a:prstGeom prst="rect">
              <a:avLst/>
            </a:prstGeom>
          </p:spPr>
        </p:pic>
        <p:pic>
          <p:nvPicPr>
            <p:cNvPr id="9" name="Graphic 8" descr="Users">
              <a:extLst>
                <a:ext uri="{FF2B5EF4-FFF2-40B4-BE49-F238E27FC236}">
                  <a16:creationId xmlns:a16="http://schemas.microsoft.com/office/drawing/2014/main" id="{B8B9319D-9BF2-4ED3-9407-5C97BCEBA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5929" y="4009175"/>
              <a:ext cx="933501" cy="933501"/>
            </a:xfrm>
            <a:prstGeom prst="rect">
              <a:avLst/>
            </a:prstGeom>
          </p:spPr>
        </p:pic>
        <p:sp>
          <p:nvSpPr>
            <p:cNvPr id="10" name="Graphic 9" descr="Questions">
              <a:extLst>
                <a:ext uri="{FF2B5EF4-FFF2-40B4-BE49-F238E27FC236}">
                  <a16:creationId xmlns:a16="http://schemas.microsoft.com/office/drawing/2014/main" id="{EE633AEA-4496-460D-BAF9-729BD89AC6EF}"/>
                </a:ext>
              </a:extLst>
            </p:cNvPr>
            <p:cNvSpPr/>
            <p:nvPr/>
          </p:nvSpPr>
          <p:spPr>
            <a:xfrm>
              <a:off x="9838786" y="3780440"/>
              <a:ext cx="516394" cy="354848"/>
            </a:xfrm>
            <a:custGeom>
              <a:avLst/>
              <a:gdLst>
                <a:gd name="connsiteX0" fmla="*/ 379575 w 399482"/>
                <a:gd name="connsiteY0" fmla="*/ 0 h 366140"/>
                <a:gd name="connsiteX1" fmla="*/ 19816 w 399482"/>
                <a:gd name="connsiteY1" fmla="*/ 0 h 366140"/>
                <a:gd name="connsiteX2" fmla="*/ 4 w 399482"/>
                <a:gd name="connsiteY2" fmla="*/ 20098 h 366140"/>
                <a:gd name="connsiteX3" fmla="*/ 4 w 399482"/>
                <a:gd name="connsiteY3" fmla="*/ 265367 h 366140"/>
                <a:gd name="connsiteX4" fmla="*/ 19620 w 399482"/>
                <a:gd name="connsiteY4" fmla="*/ 285747 h 366140"/>
                <a:gd name="connsiteX5" fmla="*/ 19816 w 399482"/>
                <a:gd name="connsiteY5" fmla="*/ 285750 h 366140"/>
                <a:gd name="connsiteX6" fmla="*/ 76966 w 399482"/>
                <a:gd name="connsiteY6" fmla="*/ 285750 h 366140"/>
                <a:gd name="connsiteX7" fmla="*/ 76966 w 399482"/>
                <a:gd name="connsiteY7" fmla="*/ 366141 h 366140"/>
                <a:gd name="connsiteX8" fmla="*/ 155928 w 399482"/>
                <a:gd name="connsiteY8" fmla="*/ 285750 h 366140"/>
                <a:gd name="connsiteX9" fmla="*/ 379575 w 399482"/>
                <a:gd name="connsiteY9" fmla="*/ 285750 h 366140"/>
                <a:gd name="connsiteX10" fmla="*/ 399482 w 399482"/>
                <a:gd name="connsiteY10" fmla="*/ 265652 h 366140"/>
                <a:gd name="connsiteX11" fmla="*/ 399482 w 399482"/>
                <a:gd name="connsiteY11" fmla="*/ 20098 h 366140"/>
                <a:gd name="connsiteX12" fmla="*/ 379575 w 399482"/>
                <a:gd name="connsiteY12" fmla="*/ 0 h 366140"/>
                <a:gd name="connsiteX13" fmla="*/ 198028 w 399482"/>
                <a:gd name="connsiteY13" fmla="*/ 250031 h 366140"/>
                <a:gd name="connsiteX14" fmla="*/ 176885 w 399482"/>
                <a:gd name="connsiteY14" fmla="*/ 228884 h 366140"/>
                <a:gd name="connsiteX15" fmla="*/ 198032 w 399482"/>
                <a:gd name="connsiteY15" fmla="*/ 207740 h 366140"/>
                <a:gd name="connsiteX16" fmla="*/ 219174 w 399482"/>
                <a:gd name="connsiteY16" fmla="*/ 228600 h 366140"/>
                <a:gd name="connsiteX17" fmla="*/ 198509 w 399482"/>
                <a:gd name="connsiteY17" fmla="*/ 250028 h 366140"/>
                <a:gd name="connsiteX18" fmla="*/ 198028 w 399482"/>
                <a:gd name="connsiteY18" fmla="*/ 250031 h 366140"/>
                <a:gd name="connsiteX19" fmla="*/ 211649 w 399482"/>
                <a:gd name="connsiteY19" fmla="*/ 162878 h 366140"/>
                <a:gd name="connsiteX20" fmla="*/ 211649 w 399482"/>
                <a:gd name="connsiteY20" fmla="*/ 192881 h 366140"/>
                <a:gd name="connsiteX21" fmla="*/ 184503 w 399482"/>
                <a:gd name="connsiteY21" fmla="*/ 192881 h 366140"/>
                <a:gd name="connsiteX22" fmla="*/ 184503 w 399482"/>
                <a:gd name="connsiteY22" fmla="*/ 136779 h 366140"/>
                <a:gd name="connsiteX23" fmla="*/ 198028 w 399482"/>
                <a:gd name="connsiteY23" fmla="*/ 136779 h 366140"/>
                <a:gd name="connsiteX24" fmla="*/ 236890 w 399482"/>
                <a:gd name="connsiteY24" fmla="*/ 101727 h 366140"/>
                <a:gd name="connsiteX25" fmla="*/ 199471 w 399482"/>
                <a:gd name="connsiteY25" fmla="*/ 62958 h 366140"/>
                <a:gd name="connsiteX26" fmla="*/ 198028 w 399482"/>
                <a:gd name="connsiteY26" fmla="*/ 62960 h 366140"/>
                <a:gd name="connsiteX27" fmla="*/ 159262 w 399482"/>
                <a:gd name="connsiteY27" fmla="*/ 95135 h 366140"/>
                <a:gd name="connsiteX28" fmla="*/ 159262 w 399482"/>
                <a:gd name="connsiteY28" fmla="*/ 101727 h 366140"/>
                <a:gd name="connsiteX29" fmla="*/ 159262 w 399482"/>
                <a:gd name="connsiteY29" fmla="*/ 104108 h 366140"/>
                <a:gd name="connsiteX30" fmla="*/ 132115 w 399482"/>
                <a:gd name="connsiteY30" fmla="*/ 104108 h 366140"/>
                <a:gd name="connsiteX31" fmla="*/ 132115 w 399482"/>
                <a:gd name="connsiteY31" fmla="*/ 101727 h 366140"/>
                <a:gd name="connsiteX32" fmla="*/ 190668 w 399482"/>
                <a:gd name="connsiteY32" fmla="*/ 35724 h 366140"/>
                <a:gd name="connsiteX33" fmla="*/ 198028 w 399482"/>
                <a:gd name="connsiteY33" fmla="*/ 35719 h 366140"/>
                <a:gd name="connsiteX34" fmla="*/ 264037 w 399482"/>
                <a:gd name="connsiteY34" fmla="*/ 100194 h 366140"/>
                <a:gd name="connsiteX35" fmla="*/ 264037 w 399482"/>
                <a:gd name="connsiteY35" fmla="*/ 101727 h 366140"/>
                <a:gd name="connsiteX36" fmla="*/ 211649 w 399482"/>
                <a:gd name="connsiteY36" fmla="*/ 162878 h 36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99482" h="366140">
                  <a:moveTo>
                    <a:pt x="379575" y="0"/>
                  </a:moveTo>
                  <a:lnTo>
                    <a:pt x="19816" y="0"/>
                  </a:lnTo>
                  <a:cubicBezTo>
                    <a:pt x="8806" y="105"/>
                    <a:pt x="-50" y="9088"/>
                    <a:pt x="4" y="20098"/>
                  </a:cubicBezTo>
                  <a:lnTo>
                    <a:pt x="4" y="265367"/>
                  </a:lnTo>
                  <a:cubicBezTo>
                    <a:pt x="-207" y="276412"/>
                    <a:pt x="8575" y="285537"/>
                    <a:pt x="19620" y="285747"/>
                  </a:cubicBezTo>
                  <a:cubicBezTo>
                    <a:pt x="19685" y="285748"/>
                    <a:pt x="19751" y="285749"/>
                    <a:pt x="19816" y="285750"/>
                  </a:cubicBezTo>
                  <a:lnTo>
                    <a:pt x="76966" y="285750"/>
                  </a:lnTo>
                  <a:lnTo>
                    <a:pt x="76966" y="366141"/>
                  </a:lnTo>
                  <a:lnTo>
                    <a:pt x="155928" y="285750"/>
                  </a:lnTo>
                  <a:lnTo>
                    <a:pt x="379575" y="285750"/>
                  </a:lnTo>
                  <a:cubicBezTo>
                    <a:pt x="390600" y="285645"/>
                    <a:pt x="399482" y="276678"/>
                    <a:pt x="399482" y="265652"/>
                  </a:cubicBezTo>
                  <a:lnTo>
                    <a:pt x="399482" y="20098"/>
                  </a:lnTo>
                  <a:cubicBezTo>
                    <a:pt x="399483" y="9072"/>
                    <a:pt x="390600" y="104"/>
                    <a:pt x="379575" y="0"/>
                  </a:cubicBezTo>
                  <a:close/>
                  <a:moveTo>
                    <a:pt x="198028" y="250031"/>
                  </a:moveTo>
                  <a:cubicBezTo>
                    <a:pt x="186350" y="250030"/>
                    <a:pt x="176884" y="240562"/>
                    <a:pt x="176885" y="228884"/>
                  </a:cubicBezTo>
                  <a:cubicBezTo>
                    <a:pt x="176886" y="217205"/>
                    <a:pt x="186354" y="207739"/>
                    <a:pt x="198032" y="207740"/>
                  </a:cubicBezTo>
                  <a:cubicBezTo>
                    <a:pt x="209598" y="207741"/>
                    <a:pt x="219018" y="217035"/>
                    <a:pt x="219174" y="228600"/>
                  </a:cubicBezTo>
                  <a:cubicBezTo>
                    <a:pt x="219384" y="240223"/>
                    <a:pt x="210132" y="249818"/>
                    <a:pt x="198509" y="250028"/>
                  </a:cubicBezTo>
                  <a:cubicBezTo>
                    <a:pt x="198349" y="250031"/>
                    <a:pt x="198188" y="250032"/>
                    <a:pt x="198028" y="250031"/>
                  </a:cubicBezTo>
                  <a:close/>
                  <a:moveTo>
                    <a:pt x="211649" y="162878"/>
                  </a:moveTo>
                  <a:lnTo>
                    <a:pt x="211649" y="192881"/>
                  </a:lnTo>
                  <a:lnTo>
                    <a:pt x="184503" y="192881"/>
                  </a:lnTo>
                  <a:lnTo>
                    <a:pt x="184503" y="136779"/>
                  </a:lnTo>
                  <a:lnTo>
                    <a:pt x="198028" y="136779"/>
                  </a:lnTo>
                  <a:cubicBezTo>
                    <a:pt x="221650" y="136779"/>
                    <a:pt x="236890" y="122968"/>
                    <a:pt x="236890" y="101727"/>
                  </a:cubicBezTo>
                  <a:cubicBezTo>
                    <a:pt x="237263" y="80688"/>
                    <a:pt x="220509" y="63331"/>
                    <a:pt x="199471" y="62958"/>
                  </a:cubicBezTo>
                  <a:cubicBezTo>
                    <a:pt x="198990" y="62950"/>
                    <a:pt x="198509" y="62951"/>
                    <a:pt x="198028" y="62960"/>
                  </a:cubicBezTo>
                  <a:cubicBezTo>
                    <a:pt x="178438" y="61140"/>
                    <a:pt x="161082" y="75545"/>
                    <a:pt x="159262" y="95135"/>
                  </a:cubicBezTo>
                  <a:cubicBezTo>
                    <a:pt x="159058" y="97327"/>
                    <a:pt x="159058" y="99534"/>
                    <a:pt x="159262" y="101727"/>
                  </a:cubicBezTo>
                  <a:lnTo>
                    <a:pt x="159262" y="104108"/>
                  </a:lnTo>
                  <a:lnTo>
                    <a:pt x="132115" y="104108"/>
                  </a:lnTo>
                  <a:lnTo>
                    <a:pt x="132115" y="101727"/>
                  </a:lnTo>
                  <a:cubicBezTo>
                    <a:pt x="130058" y="67332"/>
                    <a:pt x="156273" y="37782"/>
                    <a:pt x="190668" y="35724"/>
                  </a:cubicBezTo>
                  <a:cubicBezTo>
                    <a:pt x="193119" y="35578"/>
                    <a:pt x="195577" y="35576"/>
                    <a:pt x="198028" y="35719"/>
                  </a:cubicBezTo>
                  <a:cubicBezTo>
                    <a:pt x="234061" y="35296"/>
                    <a:pt x="263614" y="64162"/>
                    <a:pt x="264037" y="100194"/>
                  </a:cubicBezTo>
                  <a:cubicBezTo>
                    <a:pt x="264042" y="100705"/>
                    <a:pt x="264042" y="101216"/>
                    <a:pt x="264037" y="101727"/>
                  </a:cubicBezTo>
                  <a:cubicBezTo>
                    <a:pt x="264962" y="132572"/>
                    <a:pt x="242271" y="159059"/>
                    <a:pt x="211649" y="1628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  <p:pic>
          <p:nvPicPr>
            <p:cNvPr id="11" name="Graphic 10" descr="Chat bubble">
              <a:extLst>
                <a:ext uri="{FF2B5EF4-FFF2-40B4-BE49-F238E27FC236}">
                  <a16:creationId xmlns:a16="http://schemas.microsoft.com/office/drawing/2014/main" id="{57C7282C-99D8-4236-AFC0-8C6B9031D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3275" y="3681926"/>
              <a:ext cx="695837" cy="565831"/>
            </a:xfrm>
            <a:prstGeom prst="rect">
              <a:avLst/>
            </a:prstGeom>
          </p:spPr>
        </p:pic>
        <p:pic>
          <p:nvPicPr>
            <p:cNvPr id="12" name="Graphic 11" descr="Users">
              <a:extLst>
                <a:ext uri="{FF2B5EF4-FFF2-40B4-BE49-F238E27FC236}">
                  <a16:creationId xmlns:a16="http://schemas.microsoft.com/office/drawing/2014/main" id="{31BA038C-18CC-4B59-9457-E3D8658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21679" y="4008452"/>
              <a:ext cx="933501" cy="933501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EB54260-6C50-44D6-8D00-DE84CC3D23C8}"/>
                </a:ext>
              </a:extLst>
            </p:cNvPr>
            <p:cNvGrpSpPr/>
            <p:nvPr/>
          </p:nvGrpSpPr>
          <p:grpSpPr>
            <a:xfrm>
              <a:off x="9303445" y="4626503"/>
              <a:ext cx="330054" cy="352424"/>
              <a:chOff x="9539549" y="2564286"/>
              <a:chExt cx="330054" cy="352424"/>
            </a:xfrm>
            <a:grpFill/>
          </p:grpSpPr>
          <p:sp>
            <p:nvSpPr>
              <p:cNvPr id="15" name="Graphic 20" descr="Person with idea">
                <a:extLst>
                  <a:ext uri="{FF2B5EF4-FFF2-40B4-BE49-F238E27FC236}">
                    <a16:creationId xmlns:a16="http://schemas.microsoft.com/office/drawing/2014/main" id="{E0235CF1-A64D-44B4-8CCA-48AA8A507909}"/>
                  </a:ext>
                </a:extLst>
              </p:cNvPr>
              <p:cNvSpPr/>
              <p:nvPr/>
            </p:nvSpPr>
            <p:spPr>
              <a:xfrm>
                <a:off x="9539549" y="2752023"/>
                <a:ext cx="330054" cy="164687"/>
              </a:xfrm>
              <a:custGeom>
                <a:avLst/>
                <a:gdLst>
                  <a:gd name="connsiteX0" fmla="*/ 330041 w 330054"/>
                  <a:gd name="connsiteY0" fmla="*/ 164688 h 164687"/>
                  <a:gd name="connsiteX1" fmla="*/ 330041 w 330054"/>
                  <a:gd name="connsiteY1" fmla="*/ 82106 h 164687"/>
                  <a:gd name="connsiteX2" fmla="*/ 313468 w 330054"/>
                  <a:gd name="connsiteY2" fmla="*/ 49054 h 164687"/>
                  <a:gd name="connsiteX3" fmla="*/ 232696 w 330054"/>
                  <a:gd name="connsiteY3" fmla="*/ 10954 h 164687"/>
                  <a:gd name="connsiteX4" fmla="*/ 164783 w 330054"/>
                  <a:gd name="connsiteY4" fmla="*/ 1 h 164687"/>
                  <a:gd name="connsiteX5" fmla="*/ 97250 w 330054"/>
                  <a:gd name="connsiteY5" fmla="*/ 10478 h 164687"/>
                  <a:gd name="connsiteX6" fmla="*/ 16478 w 330054"/>
                  <a:gd name="connsiteY6" fmla="*/ 48578 h 164687"/>
                  <a:gd name="connsiteX7" fmla="*/ 0 w 330054"/>
                  <a:gd name="connsiteY7" fmla="*/ 81630 h 164687"/>
                  <a:gd name="connsiteX8" fmla="*/ 0 w 330054"/>
                  <a:gd name="connsiteY8" fmla="*/ 164688 h 16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0054" h="164687">
                    <a:moveTo>
                      <a:pt x="330041" y="164688"/>
                    </a:moveTo>
                    <a:lnTo>
                      <a:pt x="330041" y="82106"/>
                    </a:lnTo>
                    <a:cubicBezTo>
                      <a:pt x="330378" y="69014"/>
                      <a:pt x="324161" y="56615"/>
                      <a:pt x="313468" y="49054"/>
                    </a:cubicBezTo>
                    <a:cubicBezTo>
                      <a:pt x="289668" y="30578"/>
                      <a:pt x="262091" y="17569"/>
                      <a:pt x="232696" y="10954"/>
                    </a:cubicBezTo>
                    <a:cubicBezTo>
                      <a:pt x="210638" y="4333"/>
                      <a:pt x="187803" y="649"/>
                      <a:pt x="164783" y="1"/>
                    </a:cubicBezTo>
                    <a:cubicBezTo>
                      <a:pt x="141863" y="-52"/>
                      <a:pt x="119077" y="3484"/>
                      <a:pt x="97250" y="10478"/>
                    </a:cubicBezTo>
                    <a:cubicBezTo>
                      <a:pt x="68273" y="18270"/>
                      <a:pt x="40920" y="31173"/>
                      <a:pt x="16478" y="48578"/>
                    </a:cubicBezTo>
                    <a:cubicBezTo>
                      <a:pt x="6154" y="56441"/>
                      <a:pt x="66" y="68652"/>
                      <a:pt x="0" y="81630"/>
                    </a:cubicBezTo>
                    <a:lnTo>
                      <a:pt x="0" y="164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  <p:sp>
            <p:nvSpPr>
              <p:cNvPr id="16" name="Graphic 20" descr="Person with idea">
                <a:extLst>
                  <a:ext uri="{FF2B5EF4-FFF2-40B4-BE49-F238E27FC236}">
                    <a16:creationId xmlns:a16="http://schemas.microsoft.com/office/drawing/2014/main" id="{E6239FBE-87AB-43AE-8D49-515404F6A29D}"/>
                  </a:ext>
                </a:extLst>
              </p:cNvPr>
              <p:cNvSpPr/>
              <p:nvPr/>
            </p:nvSpPr>
            <p:spPr>
              <a:xfrm>
                <a:off x="9621750" y="2564286"/>
                <a:ext cx="165163" cy="165163"/>
              </a:xfrm>
              <a:custGeom>
                <a:avLst/>
                <a:gdLst>
                  <a:gd name="connsiteX0" fmla="*/ 165163 w 165163"/>
                  <a:gd name="connsiteY0" fmla="*/ 82582 h 165163"/>
                  <a:gd name="connsiteX1" fmla="*/ 82582 w 165163"/>
                  <a:gd name="connsiteY1" fmla="*/ 165163 h 165163"/>
                  <a:gd name="connsiteX2" fmla="*/ 0 w 165163"/>
                  <a:gd name="connsiteY2" fmla="*/ 82582 h 165163"/>
                  <a:gd name="connsiteX3" fmla="*/ 82582 w 165163"/>
                  <a:gd name="connsiteY3" fmla="*/ 0 h 165163"/>
                  <a:gd name="connsiteX4" fmla="*/ 165163 w 165163"/>
                  <a:gd name="connsiteY4" fmla="*/ 82582 h 165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163" h="165163">
                    <a:moveTo>
                      <a:pt x="165163" y="82582"/>
                    </a:moveTo>
                    <a:cubicBezTo>
                      <a:pt x="165163" y="128190"/>
                      <a:pt x="128190" y="165163"/>
                      <a:pt x="82582" y="165163"/>
                    </a:cubicBezTo>
                    <a:cubicBezTo>
                      <a:pt x="36973" y="165163"/>
                      <a:pt x="0" y="128190"/>
                      <a:pt x="0" y="82582"/>
                    </a:cubicBezTo>
                    <a:cubicBezTo>
                      <a:pt x="0" y="36973"/>
                      <a:pt x="36973" y="0"/>
                      <a:pt x="82582" y="0"/>
                    </a:cubicBezTo>
                    <a:cubicBezTo>
                      <a:pt x="128190" y="0"/>
                      <a:pt x="165163" y="36973"/>
                      <a:pt x="165163" y="8258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PK"/>
              </a:p>
            </p:txBody>
          </p:sp>
        </p:grpSp>
        <p:sp>
          <p:nvSpPr>
            <p:cNvPr id="14" name="Graphic 20" descr="Person with idea">
              <a:extLst>
                <a:ext uri="{FF2B5EF4-FFF2-40B4-BE49-F238E27FC236}">
                  <a16:creationId xmlns:a16="http://schemas.microsoft.com/office/drawing/2014/main" id="{ED421299-3F7D-4395-8405-1F61BC74973A}"/>
                </a:ext>
              </a:extLst>
            </p:cNvPr>
            <p:cNvSpPr/>
            <p:nvPr/>
          </p:nvSpPr>
          <p:spPr>
            <a:xfrm>
              <a:off x="9174068" y="3780440"/>
              <a:ext cx="505491" cy="354848"/>
            </a:xfrm>
            <a:custGeom>
              <a:avLst/>
              <a:gdLst>
                <a:gd name="connsiteX0" fmla="*/ 414435 w 437394"/>
                <a:gd name="connsiteY0" fmla="*/ 0 h 448532"/>
                <a:gd name="connsiteX1" fmla="*/ 22957 w 437394"/>
                <a:gd name="connsiteY1" fmla="*/ 0 h 448532"/>
                <a:gd name="connsiteX2" fmla="*/ 2 w 437394"/>
                <a:gd name="connsiteY2" fmla="*/ 23241 h 448532"/>
                <a:gd name="connsiteX3" fmla="*/ 2 w 437394"/>
                <a:gd name="connsiteY3" fmla="*/ 329184 h 448532"/>
                <a:gd name="connsiteX4" fmla="*/ 22668 w 437394"/>
                <a:gd name="connsiteY4" fmla="*/ 352424 h 448532"/>
                <a:gd name="connsiteX5" fmla="*/ 22767 w 437394"/>
                <a:gd name="connsiteY5" fmla="*/ 352425 h 448532"/>
                <a:gd name="connsiteX6" fmla="*/ 95157 w 437394"/>
                <a:gd name="connsiteY6" fmla="*/ 352425 h 448532"/>
                <a:gd name="connsiteX7" fmla="*/ 95157 w 437394"/>
                <a:gd name="connsiteY7" fmla="*/ 448532 h 448532"/>
                <a:gd name="connsiteX8" fmla="*/ 182501 w 437394"/>
                <a:gd name="connsiteY8" fmla="*/ 352425 h 448532"/>
                <a:gd name="connsiteX9" fmla="*/ 413958 w 437394"/>
                <a:gd name="connsiteY9" fmla="*/ 352425 h 448532"/>
                <a:gd name="connsiteX10" fmla="*/ 436915 w 437394"/>
                <a:gd name="connsiteY10" fmla="*/ 329280 h 448532"/>
                <a:gd name="connsiteX11" fmla="*/ 436914 w 437394"/>
                <a:gd name="connsiteY11" fmla="*/ 329184 h 448532"/>
                <a:gd name="connsiteX12" fmla="*/ 437390 w 437394"/>
                <a:gd name="connsiteY12" fmla="*/ 23527 h 448532"/>
                <a:gd name="connsiteX13" fmla="*/ 414820 w 437394"/>
                <a:gd name="connsiteY13" fmla="*/ 5 h 448532"/>
                <a:gd name="connsiteX14" fmla="*/ 414435 w 437394"/>
                <a:gd name="connsiteY14" fmla="*/ 0 h 448532"/>
                <a:gd name="connsiteX15" fmla="*/ 281085 w 437394"/>
                <a:gd name="connsiteY15" fmla="*/ 89440 h 448532"/>
                <a:gd name="connsiteX16" fmla="*/ 295848 w 437394"/>
                <a:gd name="connsiteY16" fmla="*/ 74676 h 448532"/>
                <a:gd name="connsiteX17" fmla="*/ 304284 w 437394"/>
                <a:gd name="connsiteY17" fmla="*/ 75607 h 448532"/>
                <a:gd name="connsiteX18" fmla="*/ 304326 w 437394"/>
                <a:gd name="connsiteY18" fmla="*/ 83058 h 448532"/>
                <a:gd name="connsiteX19" fmla="*/ 289562 w 437394"/>
                <a:gd name="connsiteY19" fmla="*/ 97822 h 448532"/>
                <a:gd name="connsiteX20" fmla="*/ 285371 w 437394"/>
                <a:gd name="connsiteY20" fmla="*/ 99536 h 448532"/>
                <a:gd name="connsiteX21" fmla="*/ 281085 w 437394"/>
                <a:gd name="connsiteY21" fmla="*/ 97822 h 448532"/>
                <a:gd name="connsiteX22" fmla="*/ 281370 w 437394"/>
                <a:gd name="connsiteY22" fmla="*/ 89821 h 448532"/>
                <a:gd name="connsiteX23" fmla="*/ 212790 w 437394"/>
                <a:gd name="connsiteY23" fmla="*/ 43720 h 448532"/>
                <a:gd name="connsiteX24" fmla="*/ 217989 w 437394"/>
                <a:gd name="connsiteY24" fmla="*/ 37012 h 448532"/>
                <a:gd name="connsiteX25" fmla="*/ 224697 w 437394"/>
                <a:gd name="connsiteY25" fmla="*/ 42211 h 448532"/>
                <a:gd name="connsiteX26" fmla="*/ 224697 w 437394"/>
                <a:gd name="connsiteY26" fmla="*/ 43720 h 448532"/>
                <a:gd name="connsiteX27" fmla="*/ 224697 w 437394"/>
                <a:gd name="connsiteY27" fmla="*/ 64484 h 448532"/>
                <a:gd name="connsiteX28" fmla="*/ 219498 w 437394"/>
                <a:gd name="connsiteY28" fmla="*/ 71192 h 448532"/>
                <a:gd name="connsiteX29" fmla="*/ 212790 w 437394"/>
                <a:gd name="connsiteY29" fmla="*/ 65993 h 448532"/>
                <a:gd name="connsiteX30" fmla="*/ 212790 w 437394"/>
                <a:gd name="connsiteY30" fmla="*/ 64484 h 448532"/>
                <a:gd name="connsiteX31" fmla="*/ 133352 w 437394"/>
                <a:gd name="connsiteY31" fmla="*/ 73533 h 448532"/>
                <a:gd name="connsiteX32" fmla="*/ 141567 w 437394"/>
                <a:gd name="connsiteY32" fmla="*/ 73366 h 448532"/>
                <a:gd name="connsiteX33" fmla="*/ 141734 w 437394"/>
                <a:gd name="connsiteY33" fmla="*/ 73533 h 448532"/>
                <a:gd name="connsiteX34" fmla="*/ 156498 w 437394"/>
                <a:gd name="connsiteY34" fmla="*/ 88297 h 448532"/>
                <a:gd name="connsiteX35" fmla="*/ 156498 w 437394"/>
                <a:gd name="connsiteY35" fmla="*/ 96679 h 448532"/>
                <a:gd name="connsiteX36" fmla="*/ 152307 w 437394"/>
                <a:gd name="connsiteY36" fmla="*/ 98393 h 448532"/>
                <a:gd name="connsiteX37" fmla="*/ 148020 w 437394"/>
                <a:gd name="connsiteY37" fmla="*/ 96679 h 448532"/>
                <a:gd name="connsiteX38" fmla="*/ 133352 w 437394"/>
                <a:gd name="connsiteY38" fmla="*/ 81915 h 448532"/>
                <a:gd name="connsiteX39" fmla="*/ 133638 w 437394"/>
                <a:gd name="connsiteY39" fmla="*/ 73914 h 448532"/>
                <a:gd name="connsiteX40" fmla="*/ 126113 w 437394"/>
                <a:gd name="connsiteY40" fmla="*/ 161925 h 448532"/>
                <a:gd name="connsiteX41" fmla="*/ 105634 w 437394"/>
                <a:gd name="connsiteY41" fmla="*/ 161925 h 448532"/>
                <a:gd name="connsiteX42" fmla="*/ 100435 w 437394"/>
                <a:gd name="connsiteY42" fmla="*/ 155217 h 448532"/>
                <a:gd name="connsiteX43" fmla="*/ 105634 w 437394"/>
                <a:gd name="connsiteY43" fmla="*/ 150019 h 448532"/>
                <a:gd name="connsiteX44" fmla="*/ 126113 w 437394"/>
                <a:gd name="connsiteY44" fmla="*/ 150019 h 448532"/>
                <a:gd name="connsiteX45" fmla="*/ 132820 w 437394"/>
                <a:gd name="connsiteY45" fmla="*/ 155217 h 448532"/>
                <a:gd name="connsiteX46" fmla="*/ 127622 w 437394"/>
                <a:gd name="connsiteY46" fmla="*/ 161925 h 448532"/>
                <a:gd name="connsiteX47" fmla="*/ 126113 w 437394"/>
                <a:gd name="connsiteY47" fmla="*/ 161925 h 448532"/>
                <a:gd name="connsiteX48" fmla="*/ 156402 w 437394"/>
                <a:gd name="connsiteY48" fmla="*/ 222885 h 448532"/>
                <a:gd name="connsiteX49" fmla="*/ 141639 w 437394"/>
                <a:gd name="connsiteY49" fmla="*/ 237649 h 448532"/>
                <a:gd name="connsiteX50" fmla="*/ 133215 w 437394"/>
                <a:gd name="connsiteY50" fmla="*/ 236623 h 448532"/>
                <a:gd name="connsiteX51" fmla="*/ 133257 w 437394"/>
                <a:gd name="connsiteY51" fmla="*/ 229172 h 448532"/>
                <a:gd name="connsiteX52" fmla="*/ 147925 w 437394"/>
                <a:gd name="connsiteY52" fmla="*/ 214503 h 448532"/>
                <a:gd name="connsiteX53" fmla="*/ 156360 w 437394"/>
                <a:gd name="connsiteY53" fmla="*/ 215434 h 448532"/>
                <a:gd name="connsiteX54" fmla="*/ 156402 w 437394"/>
                <a:gd name="connsiteY54" fmla="*/ 222885 h 448532"/>
                <a:gd name="connsiteX55" fmla="*/ 218505 w 437394"/>
                <a:gd name="connsiteY55" fmla="*/ 290513 h 448532"/>
                <a:gd name="connsiteX56" fmla="*/ 199455 w 437394"/>
                <a:gd name="connsiteY56" fmla="*/ 273272 h 448532"/>
                <a:gd name="connsiteX57" fmla="*/ 236698 w 437394"/>
                <a:gd name="connsiteY57" fmla="*/ 273272 h 448532"/>
                <a:gd name="connsiteX58" fmla="*/ 218505 w 437394"/>
                <a:gd name="connsiteY58" fmla="*/ 290513 h 448532"/>
                <a:gd name="connsiteX59" fmla="*/ 241746 w 437394"/>
                <a:gd name="connsiteY59" fmla="*/ 261366 h 448532"/>
                <a:gd name="connsiteX60" fmla="*/ 195169 w 437394"/>
                <a:gd name="connsiteY60" fmla="*/ 261366 h 448532"/>
                <a:gd name="connsiteX61" fmla="*/ 186597 w 437394"/>
                <a:gd name="connsiteY61" fmla="*/ 252794 h 448532"/>
                <a:gd name="connsiteX62" fmla="*/ 195169 w 437394"/>
                <a:gd name="connsiteY62" fmla="*/ 244221 h 448532"/>
                <a:gd name="connsiteX63" fmla="*/ 241746 w 437394"/>
                <a:gd name="connsiteY63" fmla="*/ 244221 h 448532"/>
                <a:gd name="connsiteX64" fmla="*/ 250319 w 437394"/>
                <a:gd name="connsiteY64" fmla="*/ 252794 h 448532"/>
                <a:gd name="connsiteX65" fmla="*/ 241746 w 437394"/>
                <a:gd name="connsiteY65" fmla="*/ 261366 h 448532"/>
                <a:gd name="connsiteX66" fmla="*/ 253081 w 437394"/>
                <a:gd name="connsiteY66" fmla="*/ 231743 h 448532"/>
                <a:gd name="connsiteX67" fmla="*/ 252224 w 437394"/>
                <a:gd name="connsiteY67" fmla="*/ 232315 h 448532"/>
                <a:gd name="connsiteX68" fmla="*/ 184692 w 437394"/>
                <a:gd name="connsiteY68" fmla="*/ 232315 h 448532"/>
                <a:gd name="connsiteX69" fmla="*/ 183834 w 437394"/>
                <a:gd name="connsiteY69" fmla="*/ 232315 h 448532"/>
                <a:gd name="connsiteX70" fmla="*/ 165737 w 437394"/>
                <a:gd name="connsiteY70" fmla="*/ 202883 h 448532"/>
                <a:gd name="connsiteX71" fmla="*/ 153735 w 437394"/>
                <a:gd name="connsiteY71" fmla="*/ 183166 h 448532"/>
                <a:gd name="connsiteX72" fmla="*/ 148782 w 437394"/>
                <a:gd name="connsiteY72" fmla="*/ 159163 h 448532"/>
                <a:gd name="connsiteX73" fmla="*/ 148782 w 437394"/>
                <a:gd name="connsiteY73" fmla="*/ 156210 h 448532"/>
                <a:gd name="connsiteX74" fmla="*/ 221034 w 437394"/>
                <a:gd name="connsiteY74" fmla="*/ 89111 h 448532"/>
                <a:gd name="connsiteX75" fmla="*/ 288133 w 437394"/>
                <a:gd name="connsiteY75" fmla="*/ 156210 h 448532"/>
                <a:gd name="connsiteX76" fmla="*/ 288133 w 437394"/>
                <a:gd name="connsiteY76" fmla="*/ 158687 h 448532"/>
                <a:gd name="connsiteX77" fmla="*/ 283275 w 437394"/>
                <a:gd name="connsiteY77" fmla="*/ 182785 h 448532"/>
                <a:gd name="connsiteX78" fmla="*/ 271274 w 437394"/>
                <a:gd name="connsiteY78" fmla="*/ 202502 h 448532"/>
                <a:gd name="connsiteX79" fmla="*/ 253081 w 437394"/>
                <a:gd name="connsiteY79" fmla="*/ 231743 h 448532"/>
                <a:gd name="connsiteX80" fmla="*/ 304611 w 437394"/>
                <a:gd name="connsiteY80" fmla="*/ 236315 h 448532"/>
                <a:gd name="connsiteX81" fmla="*/ 300420 w 437394"/>
                <a:gd name="connsiteY81" fmla="*/ 238030 h 448532"/>
                <a:gd name="connsiteX82" fmla="*/ 296134 w 437394"/>
                <a:gd name="connsiteY82" fmla="*/ 236315 h 448532"/>
                <a:gd name="connsiteX83" fmla="*/ 281370 w 437394"/>
                <a:gd name="connsiteY83" fmla="*/ 221551 h 448532"/>
                <a:gd name="connsiteX84" fmla="*/ 282396 w 437394"/>
                <a:gd name="connsiteY84" fmla="*/ 213128 h 448532"/>
                <a:gd name="connsiteX85" fmla="*/ 289848 w 437394"/>
                <a:gd name="connsiteY85" fmla="*/ 213169 h 448532"/>
                <a:gd name="connsiteX86" fmla="*/ 304611 w 437394"/>
                <a:gd name="connsiteY86" fmla="*/ 227838 h 448532"/>
                <a:gd name="connsiteX87" fmla="*/ 304611 w 437394"/>
                <a:gd name="connsiteY87" fmla="*/ 236315 h 448532"/>
                <a:gd name="connsiteX88" fmla="*/ 331281 w 437394"/>
                <a:gd name="connsiteY88" fmla="*/ 161925 h 448532"/>
                <a:gd name="connsiteX89" fmla="*/ 310517 w 437394"/>
                <a:gd name="connsiteY89" fmla="*/ 161925 h 448532"/>
                <a:gd name="connsiteX90" fmla="*/ 303809 w 437394"/>
                <a:gd name="connsiteY90" fmla="*/ 156726 h 448532"/>
                <a:gd name="connsiteX91" fmla="*/ 309008 w 437394"/>
                <a:gd name="connsiteY91" fmla="*/ 150019 h 448532"/>
                <a:gd name="connsiteX92" fmla="*/ 310517 w 437394"/>
                <a:gd name="connsiteY92" fmla="*/ 150019 h 448532"/>
                <a:gd name="connsiteX93" fmla="*/ 331281 w 437394"/>
                <a:gd name="connsiteY93" fmla="*/ 150019 h 448532"/>
                <a:gd name="connsiteX94" fmla="*/ 337989 w 437394"/>
                <a:gd name="connsiteY94" fmla="*/ 155217 h 448532"/>
                <a:gd name="connsiteX95" fmla="*/ 332790 w 437394"/>
                <a:gd name="connsiteY95" fmla="*/ 161925 h 448532"/>
                <a:gd name="connsiteX96" fmla="*/ 331281 w 437394"/>
                <a:gd name="connsiteY96" fmla="*/ 161925 h 448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37394" h="448532">
                  <a:moveTo>
                    <a:pt x="414435" y="0"/>
                  </a:moveTo>
                  <a:lnTo>
                    <a:pt x="22957" y="0"/>
                  </a:lnTo>
                  <a:cubicBezTo>
                    <a:pt x="10212" y="105"/>
                    <a:pt x="-52" y="10495"/>
                    <a:pt x="2" y="23241"/>
                  </a:cubicBezTo>
                  <a:lnTo>
                    <a:pt x="2" y="329184"/>
                  </a:lnTo>
                  <a:cubicBezTo>
                    <a:pt x="-156" y="341861"/>
                    <a:pt x="9992" y="352266"/>
                    <a:pt x="22668" y="352424"/>
                  </a:cubicBezTo>
                  <a:cubicBezTo>
                    <a:pt x="22702" y="352424"/>
                    <a:pt x="22734" y="352425"/>
                    <a:pt x="22767" y="352425"/>
                  </a:cubicBezTo>
                  <a:lnTo>
                    <a:pt x="95157" y="352425"/>
                  </a:lnTo>
                  <a:lnTo>
                    <a:pt x="95157" y="448532"/>
                  </a:lnTo>
                  <a:lnTo>
                    <a:pt x="182501" y="352425"/>
                  </a:lnTo>
                  <a:lnTo>
                    <a:pt x="413958" y="352425"/>
                  </a:lnTo>
                  <a:cubicBezTo>
                    <a:pt x="426689" y="352373"/>
                    <a:pt x="436966" y="342010"/>
                    <a:pt x="436915" y="329280"/>
                  </a:cubicBezTo>
                  <a:cubicBezTo>
                    <a:pt x="436915" y="329248"/>
                    <a:pt x="436914" y="329216"/>
                    <a:pt x="436914" y="329184"/>
                  </a:cubicBezTo>
                  <a:lnTo>
                    <a:pt x="437390" y="23527"/>
                  </a:lnTo>
                  <a:cubicBezTo>
                    <a:pt x="437653" y="10799"/>
                    <a:pt x="427549" y="268"/>
                    <a:pt x="414820" y="5"/>
                  </a:cubicBezTo>
                  <a:cubicBezTo>
                    <a:pt x="414692" y="2"/>
                    <a:pt x="414563" y="0"/>
                    <a:pt x="414435" y="0"/>
                  </a:cubicBezTo>
                  <a:close/>
                  <a:moveTo>
                    <a:pt x="281085" y="89440"/>
                  </a:moveTo>
                  <a:lnTo>
                    <a:pt x="295848" y="74676"/>
                  </a:lnTo>
                  <a:cubicBezTo>
                    <a:pt x="298434" y="72603"/>
                    <a:pt x="302211" y="73021"/>
                    <a:pt x="304284" y="75607"/>
                  </a:cubicBezTo>
                  <a:cubicBezTo>
                    <a:pt x="306025" y="77780"/>
                    <a:pt x="306042" y="80865"/>
                    <a:pt x="304326" y="83058"/>
                  </a:cubicBezTo>
                  <a:lnTo>
                    <a:pt x="289562" y="97822"/>
                  </a:lnTo>
                  <a:cubicBezTo>
                    <a:pt x="288448" y="98928"/>
                    <a:pt x="286941" y="99544"/>
                    <a:pt x="285371" y="99536"/>
                  </a:cubicBezTo>
                  <a:cubicBezTo>
                    <a:pt x="283776" y="99529"/>
                    <a:pt x="282244" y="98916"/>
                    <a:pt x="281085" y="97822"/>
                  </a:cubicBezTo>
                  <a:cubicBezTo>
                    <a:pt x="279127" y="95472"/>
                    <a:pt x="279250" y="92025"/>
                    <a:pt x="281370" y="89821"/>
                  </a:cubicBezTo>
                  <a:close/>
                  <a:moveTo>
                    <a:pt x="212790" y="43720"/>
                  </a:moveTo>
                  <a:cubicBezTo>
                    <a:pt x="212373" y="40432"/>
                    <a:pt x="214701" y="37428"/>
                    <a:pt x="217989" y="37012"/>
                  </a:cubicBezTo>
                  <a:cubicBezTo>
                    <a:pt x="221277" y="36595"/>
                    <a:pt x="224279" y="38923"/>
                    <a:pt x="224697" y="42211"/>
                  </a:cubicBezTo>
                  <a:cubicBezTo>
                    <a:pt x="224760" y="42712"/>
                    <a:pt x="224760" y="43219"/>
                    <a:pt x="224697" y="43720"/>
                  </a:cubicBezTo>
                  <a:lnTo>
                    <a:pt x="224697" y="64484"/>
                  </a:lnTo>
                  <a:cubicBezTo>
                    <a:pt x="225113" y="67772"/>
                    <a:pt x="222786" y="70776"/>
                    <a:pt x="219498" y="71192"/>
                  </a:cubicBezTo>
                  <a:cubicBezTo>
                    <a:pt x="216210" y="71609"/>
                    <a:pt x="213207" y="69281"/>
                    <a:pt x="212790" y="65993"/>
                  </a:cubicBezTo>
                  <a:cubicBezTo>
                    <a:pt x="212727" y="65492"/>
                    <a:pt x="212727" y="64985"/>
                    <a:pt x="212790" y="64484"/>
                  </a:cubicBezTo>
                  <a:close/>
                  <a:moveTo>
                    <a:pt x="133352" y="73533"/>
                  </a:moveTo>
                  <a:cubicBezTo>
                    <a:pt x="135574" y="71218"/>
                    <a:pt x="139253" y="71144"/>
                    <a:pt x="141567" y="73366"/>
                  </a:cubicBezTo>
                  <a:cubicBezTo>
                    <a:pt x="141623" y="73421"/>
                    <a:pt x="141680" y="73476"/>
                    <a:pt x="141734" y="73533"/>
                  </a:cubicBezTo>
                  <a:lnTo>
                    <a:pt x="156498" y="88297"/>
                  </a:lnTo>
                  <a:cubicBezTo>
                    <a:pt x="158772" y="90628"/>
                    <a:pt x="158772" y="94348"/>
                    <a:pt x="156498" y="96679"/>
                  </a:cubicBezTo>
                  <a:cubicBezTo>
                    <a:pt x="155384" y="97785"/>
                    <a:pt x="153876" y="98401"/>
                    <a:pt x="152307" y="98393"/>
                  </a:cubicBezTo>
                  <a:cubicBezTo>
                    <a:pt x="150712" y="98386"/>
                    <a:pt x="149180" y="97773"/>
                    <a:pt x="148020" y="96679"/>
                  </a:cubicBezTo>
                  <a:lnTo>
                    <a:pt x="133352" y="81915"/>
                  </a:lnTo>
                  <a:cubicBezTo>
                    <a:pt x="131301" y="79598"/>
                    <a:pt x="131427" y="76079"/>
                    <a:pt x="133638" y="73914"/>
                  </a:cubicBezTo>
                  <a:close/>
                  <a:moveTo>
                    <a:pt x="126113" y="161925"/>
                  </a:moveTo>
                  <a:lnTo>
                    <a:pt x="105634" y="161925"/>
                  </a:lnTo>
                  <a:cubicBezTo>
                    <a:pt x="102346" y="161509"/>
                    <a:pt x="100019" y="158506"/>
                    <a:pt x="100435" y="155217"/>
                  </a:cubicBezTo>
                  <a:cubicBezTo>
                    <a:pt x="100780" y="152502"/>
                    <a:pt x="102919" y="150363"/>
                    <a:pt x="105634" y="150019"/>
                  </a:cubicBezTo>
                  <a:lnTo>
                    <a:pt x="126113" y="150019"/>
                  </a:lnTo>
                  <a:cubicBezTo>
                    <a:pt x="129401" y="149603"/>
                    <a:pt x="132404" y="151929"/>
                    <a:pt x="132820" y="155217"/>
                  </a:cubicBezTo>
                  <a:cubicBezTo>
                    <a:pt x="133238" y="158506"/>
                    <a:pt x="130910" y="161509"/>
                    <a:pt x="127622" y="161925"/>
                  </a:cubicBezTo>
                  <a:cubicBezTo>
                    <a:pt x="127121" y="161989"/>
                    <a:pt x="126614" y="161989"/>
                    <a:pt x="126113" y="161925"/>
                  </a:cubicBezTo>
                  <a:close/>
                  <a:moveTo>
                    <a:pt x="156402" y="222885"/>
                  </a:moveTo>
                  <a:lnTo>
                    <a:pt x="141639" y="237649"/>
                  </a:lnTo>
                  <a:cubicBezTo>
                    <a:pt x="139029" y="239692"/>
                    <a:pt x="135258" y="239233"/>
                    <a:pt x="133215" y="236623"/>
                  </a:cubicBezTo>
                  <a:cubicBezTo>
                    <a:pt x="131498" y="234430"/>
                    <a:pt x="131515" y="231345"/>
                    <a:pt x="133257" y="229172"/>
                  </a:cubicBezTo>
                  <a:lnTo>
                    <a:pt x="147925" y="214503"/>
                  </a:lnTo>
                  <a:cubicBezTo>
                    <a:pt x="150511" y="212430"/>
                    <a:pt x="154288" y="212848"/>
                    <a:pt x="156360" y="215434"/>
                  </a:cubicBezTo>
                  <a:cubicBezTo>
                    <a:pt x="158102" y="217607"/>
                    <a:pt x="158119" y="220692"/>
                    <a:pt x="156402" y="222885"/>
                  </a:cubicBezTo>
                  <a:close/>
                  <a:moveTo>
                    <a:pt x="218505" y="290513"/>
                  </a:moveTo>
                  <a:cubicBezTo>
                    <a:pt x="208653" y="290557"/>
                    <a:pt x="200392" y="283081"/>
                    <a:pt x="199455" y="273272"/>
                  </a:cubicBezTo>
                  <a:lnTo>
                    <a:pt x="236698" y="273272"/>
                  </a:lnTo>
                  <a:cubicBezTo>
                    <a:pt x="235801" y="282761"/>
                    <a:pt x="228028" y="290126"/>
                    <a:pt x="218505" y="290513"/>
                  </a:cubicBezTo>
                  <a:close/>
                  <a:moveTo>
                    <a:pt x="241746" y="261366"/>
                  </a:moveTo>
                  <a:lnTo>
                    <a:pt x="195169" y="261366"/>
                  </a:lnTo>
                  <a:cubicBezTo>
                    <a:pt x="190434" y="261366"/>
                    <a:pt x="186597" y="257528"/>
                    <a:pt x="186597" y="252794"/>
                  </a:cubicBezTo>
                  <a:cubicBezTo>
                    <a:pt x="186597" y="248059"/>
                    <a:pt x="190434" y="244221"/>
                    <a:pt x="195169" y="244221"/>
                  </a:cubicBezTo>
                  <a:lnTo>
                    <a:pt x="241746" y="244221"/>
                  </a:lnTo>
                  <a:cubicBezTo>
                    <a:pt x="246481" y="244221"/>
                    <a:pt x="250319" y="248059"/>
                    <a:pt x="250319" y="252794"/>
                  </a:cubicBezTo>
                  <a:cubicBezTo>
                    <a:pt x="250319" y="257528"/>
                    <a:pt x="246481" y="261366"/>
                    <a:pt x="241746" y="261366"/>
                  </a:cubicBezTo>
                  <a:close/>
                  <a:moveTo>
                    <a:pt x="253081" y="231743"/>
                  </a:moveTo>
                  <a:cubicBezTo>
                    <a:pt x="252932" y="232085"/>
                    <a:pt x="252597" y="232309"/>
                    <a:pt x="252224" y="232315"/>
                  </a:cubicBezTo>
                  <a:lnTo>
                    <a:pt x="184692" y="232315"/>
                  </a:lnTo>
                  <a:cubicBezTo>
                    <a:pt x="184416" y="232426"/>
                    <a:pt x="184110" y="232426"/>
                    <a:pt x="183834" y="232315"/>
                  </a:cubicBezTo>
                  <a:cubicBezTo>
                    <a:pt x="179022" y="221804"/>
                    <a:pt x="172944" y="211920"/>
                    <a:pt x="165737" y="202883"/>
                  </a:cubicBezTo>
                  <a:cubicBezTo>
                    <a:pt x="160583" y="197086"/>
                    <a:pt x="156518" y="190407"/>
                    <a:pt x="153735" y="183166"/>
                  </a:cubicBezTo>
                  <a:cubicBezTo>
                    <a:pt x="150724" y="175507"/>
                    <a:pt x="149050" y="167388"/>
                    <a:pt x="148782" y="159163"/>
                  </a:cubicBezTo>
                  <a:lnTo>
                    <a:pt x="148782" y="156210"/>
                  </a:lnTo>
                  <a:cubicBezTo>
                    <a:pt x="150205" y="117729"/>
                    <a:pt x="182553" y="87688"/>
                    <a:pt x="221034" y="89111"/>
                  </a:cubicBezTo>
                  <a:cubicBezTo>
                    <a:pt x="257519" y="90461"/>
                    <a:pt x="286784" y="119725"/>
                    <a:pt x="288133" y="156210"/>
                  </a:cubicBezTo>
                  <a:lnTo>
                    <a:pt x="288133" y="158687"/>
                  </a:lnTo>
                  <a:cubicBezTo>
                    <a:pt x="287862" y="166933"/>
                    <a:pt x="286220" y="175077"/>
                    <a:pt x="283275" y="182785"/>
                  </a:cubicBezTo>
                  <a:cubicBezTo>
                    <a:pt x="280451" y="190005"/>
                    <a:pt x="276391" y="196677"/>
                    <a:pt x="271274" y="202502"/>
                  </a:cubicBezTo>
                  <a:cubicBezTo>
                    <a:pt x="264067" y="211489"/>
                    <a:pt x="257960" y="221307"/>
                    <a:pt x="253081" y="231743"/>
                  </a:cubicBezTo>
                  <a:close/>
                  <a:moveTo>
                    <a:pt x="304611" y="236315"/>
                  </a:moveTo>
                  <a:cubicBezTo>
                    <a:pt x="303498" y="237421"/>
                    <a:pt x="301990" y="238037"/>
                    <a:pt x="300420" y="238030"/>
                  </a:cubicBezTo>
                  <a:cubicBezTo>
                    <a:pt x="298826" y="238022"/>
                    <a:pt x="297293" y="237410"/>
                    <a:pt x="296134" y="236315"/>
                  </a:cubicBezTo>
                  <a:lnTo>
                    <a:pt x="281370" y="221551"/>
                  </a:lnTo>
                  <a:cubicBezTo>
                    <a:pt x="279327" y="218942"/>
                    <a:pt x="279786" y="215171"/>
                    <a:pt x="282396" y="213128"/>
                  </a:cubicBezTo>
                  <a:cubicBezTo>
                    <a:pt x="284589" y="211411"/>
                    <a:pt x="287675" y="211428"/>
                    <a:pt x="289848" y="213169"/>
                  </a:cubicBezTo>
                  <a:lnTo>
                    <a:pt x="304611" y="227838"/>
                  </a:lnTo>
                  <a:cubicBezTo>
                    <a:pt x="306897" y="230201"/>
                    <a:pt x="306897" y="233952"/>
                    <a:pt x="304611" y="236315"/>
                  </a:cubicBezTo>
                  <a:close/>
                  <a:moveTo>
                    <a:pt x="331281" y="161925"/>
                  </a:moveTo>
                  <a:lnTo>
                    <a:pt x="310517" y="161925"/>
                  </a:lnTo>
                  <a:cubicBezTo>
                    <a:pt x="307229" y="162341"/>
                    <a:pt x="304226" y="160014"/>
                    <a:pt x="303809" y="156726"/>
                  </a:cubicBezTo>
                  <a:cubicBezTo>
                    <a:pt x="303392" y="153438"/>
                    <a:pt x="305720" y="150435"/>
                    <a:pt x="309008" y="150019"/>
                  </a:cubicBezTo>
                  <a:cubicBezTo>
                    <a:pt x="309509" y="149955"/>
                    <a:pt x="310016" y="149955"/>
                    <a:pt x="310517" y="150019"/>
                  </a:cubicBezTo>
                  <a:lnTo>
                    <a:pt x="331281" y="150019"/>
                  </a:lnTo>
                  <a:cubicBezTo>
                    <a:pt x="334569" y="149603"/>
                    <a:pt x="337573" y="151929"/>
                    <a:pt x="337989" y="155217"/>
                  </a:cubicBezTo>
                  <a:cubicBezTo>
                    <a:pt x="338406" y="158506"/>
                    <a:pt x="336078" y="161509"/>
                    <a:pt x="332790" y="161925"/>
                  </a:cubicBezTo>
                  <a:cubicBezTo>
                    <a:pt x="332289" y="161989"/>
                    <a:pt x="331782" y="161989"/>
                    <a:pt x="331281" y="1619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PK"/>
            </a:p>
          </p:txBody>
        </p:sp>
      </p:grpSp>
      <p:sp>
        <p:nvSpPr>
          <p:cNvPr id="17" name="Título 1">
            <a:extLst>
              <a:ext uri="{FF2B5EF4-FFF2-40B4-BE49-F238E27FC236}">
                <a16:creationId xmlns:a16="http://schemas.microsoft.com/office/drawing/2014/main" id="{D1D97C2D-DB5B-473E-A1BA-0A89B90F44E1}"/>
              </a:ext>
            </a:extLst>
          </p:cNvPr>
          <p:cNvSpPr txBox="1">
            <a:spLocks/>
          </p:cNvSpPr>
          <p:nvPr/>
        </p:nvSpPr>
        <p:spPr>
          <a:xfrm>
            <a:off x="1485926" y="5857156"/>
            <a:ext cx="9144000" cy="9028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You!</a:t>
            </a:r>
            <a:endParaRPr lang="es-MX" sz="36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40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G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Data Set Overview: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B7E559-F9BB-40E2-8014-34B83E6E1C7A}"/>
              </a:ext>
            </a:extLst>
          </p:cNvPr>
          <p:cNvGrpSpPr/>
          <p:nvPr/>
        </p:nvGrpSpPr>
        <p:grpSpPr>
          <a:xfrm>
            <a:off x="1441590" y="3216584"/>
            <a:ext cx="9704588" cy="1392962"/>
            <a:chOff x="622568" y="2974494"/>
            <a:chExt cx="11451432" cy="16436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229999-BDAE-4289-96DA-8CEF971863D1}"/>
                </a:ext>
              </a:extLst>
            </p:cNvPr>
            <p:cNvSpPr txBox="1"/>
            <p:nvPr/>
          </p:nvSpPr>
          <p:spPr>
            <a:xfrm>
              <a:off x="655935" y="2974494"/>
              <a:ext cx="1897600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2017 / 2018: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340966-DD71-4E7F-909D-509652E1E9FE}"/>
                </a:ext>
              </a:extLst>
            </p:cNvPr>
            <p:cNvSpPr/>
            <p:nvPr/>
          </p:nvSpPr>
          <p:spPr>
            <a:xfrm>
              <a:off x="622568" y="3461371"/>
              <a:ext cx="2174132" cy="1140238"/>
            </a:xfrm>
            <a:prstGeom prst="round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D0CDCC2-8DBF-4334-B3E0-F579ABCAC68F}"/>
                </a:ext>
              </a:extLst>
            </p:cNvPr>
            <p:cNvSpPr/>
            <p:nvPr/>
          </p:nvSpPr>
          <p:spPr>
            <a:xfrm>
              <a:off x="5261218" y="3461371"/>
              <a:ext cx="2174132" cy="1156820"/>
            </a:xfrm>
            <a:prstGeom prst="round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C1DC47E-49E2-443E-A831-05B801C00029}"/>
                </a:ext>
              </a:extLst>
            </p:cNvPr>
            <p:cNvSpPr/>
            <p:nvPr/>
          </p:nvSpPr>
          <p:spPr>
            <a:xfrm>
              <a:off x="9899868" y="3459959"/>
              <a:ext cx="2174132" cy="1141650"/>
            </a:xfrm>
            <a:prstGeom prst="roundRect">
              <a:avLst/>
            </a:pr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8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56B55CE-E806-47AA-AED3-61D668E2DA68}"/>
                </a:ext>
              </a:extLst>
            </p:cNvPr>
            <p:cNvSpPr/>
            <p:nvPr/>
          </p:nvSpPr>
          <p:spPr>
            <a:xfrm>
              <a:off x="2941893" y="3461371"/>
              <a:ext cx="2174132" cy="1140238"/>
            </a:xfrm>
            <a:prstGeom prst="round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3CD1085-3A85-4C60-850E-FB891DF91474}"/>
                </a:ext>
              </a:extLst>
            </p:cNvPr>
            <p:cNvSpPr/>
            <p:nvPr/>
          </p:nvSpPr>
          <p:spPr>
            <a:xfrm>
              <a:off x="7580543" y="3459959"/>
              <a:ext cx="2174132" cy="1158232"/>
            </a:xfrm>
            <a:prstGeom prst="roundRect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2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75F969-7BC3-4C8B-8ABD-B1874344546B}"/>
              </a:ext>
            </a:extLst>
          </p:cNvPr>
          <p:cNvGrpSpPr/>
          <p:nvPr/>
        </p:nvGrpSpPr>
        <p:grpSpPr>
          <a:xfrm>
            <a:off x="1441590" y="1531274"/>
            <a:ext cx="1842481" cy="1368098"/>
            <a:chOff x="672901" y="1272514"/>
            <a:chExt cx="2174132" cy="16143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039AB6-F5E7-451F-A7D9-9AE9E76405BE}"/>
                </a:ext>
              </a:extLst>
            </p:cNvPr>
            <p:cNvSpPr txBox="1"/>
            <p:nvPr/>
          </p:nvSpPr>
          <p:spPr>
            <a:xfrm>
              <a:off x="706643" y="1272514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2016: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EE8B082-8929-40F8-B893-FF74FBE8DA0A}"/>
                </a:ext>
              </a:extLst>
            </p:cNvPr>
            <p:cNvSpPr/>
            <p:nvPr/>
          </p:nvSpPr>
          <p:spPr>
            <a:xfrm>
              <a:off x="672901" y="1746634"/>
              <a:ext cx="2174132" cy="1140238"/>
            </a:xfrm>
            <a:prstGeom prst="roundRect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4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4726B-D4E7-4085-9820-BBEC6804EA68}"/>
              </a:ext>
            </a:extLst>
          </p:cNvPr>
          <p:cNvGrpSpPr/>
          <p:nvPr/>
        </p:nvGrpSpPr>
        <p:grpSpPr>
          <a:xfrm>
            <a:off x="1441590" y="4793899"/>
            <a:ext cx="1842481" cy="1376582"/>
            <a:chOff x="622568" y="4797529"/>
            <a:chExt cx="2174132" cy="16243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2D8536B-2D42-44EC-82BF-445BB36D9878}"/>
                </a:ext>
              </a:extLst>
            </p:cNvPr>
            <p:cNvSpPr txBox="1"/>
            <p:nvPr/>
          </p:nvSpPr>
          <p:spPr>
            <a:xfrm>
              <a:off x="672901" y="4797529"/>
              <a:ext cx="982091" cy="5447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2018: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7E144DC-267C-42C8-857E-4DDCABB68C31}"/>
                </a:ext>
              </a:extLst>
            </p:cNvPr>
            <p:cNvSpPr/>
            <p:nvPr/>
          </p:nvSpPr>
          <p:spPr>
            <a:xfrm>
              <a:off x="622568" y="5281660"/>
              <a:ext cx="2174132" cy="1140238"/>
            </a:xfrm>
            <a:prstGeom prst="roundRect">
              <a:avLst/>
            </a:prstGeom>
            <a:blipFill dpi="0"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16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rgbClr val="00577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458E92-53EA-436E-8A3D-C5629C2CBD6C}"/>
              </a:ext>
            </a:extLst>
          </p:cNvPr>
          <p:cNvGrpSpPr/>
          <p:nvPr/>
        </p:nvGrpSpPr>
        <p:grpSpPr>
          <a:xfrm>
            <a:off x="6798451" y="1573478"/>
            <a:ext cx="3959738" cy="1685307"/>
            <a:chOff x="5785531" y="918808"/>
            <a:chExt cx="4624093" cy="196806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B8EA31-89CA-4A67-A211-9B3A56DA4D90}"/>
                </a:ext>
              </a:extLst>
            </p:cNvPr>
            <p:cNvSpPr/>
            <p:nvPr/>
          </p:nvSpPr>
          <p:spPr>
            <a:xfrm>
              <a:off x="5785531" y="918808"/>
              <a:ext cx="4565673" cy="1968064"/>
            </a:xfrm>
            <a:prstGeom prst="roundRect">
              <a:avLst/>
            </a:prstGeom>
            <a:noFill/>
            <a:ln w="38100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4E9A5E-9278-4BEC-A96B-A15B26EB8325}"/>
                </a:ext>
              </a:extLst>
            </p:cNvPr>
            <p:cNvSpPr txBox="1"/>
            <p:nvPr/>
          </p:nvSpPr>
          <p:spPr>
            <a:xfrm>
              <a:off x="7013120" y="975080"/>
              <a:ext cx="2220509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1,974 Matches</a:t>
              </a: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9E47A10E-46F8-4CAD-AEB7-0540EC6DE06F}"/>
                </a:ext>
              </a:extLst>
            </p:cNvPr>
            <p:cNvSpPr/>
            <p:nvPr/>
          </p:nvSpPr>
          <p:spPr>
            <a:xfrm>
              <a:off x="7864088" y="1528247"/>
              <a:ext cx="408561" cy="730132"/>
            </a:xfrm>
            <a:prstGeom prst="downArrow">
              <a:avLst/>
            </a:prstGeom>
            <a:solidFill>
              <a:srgbClr val="00577E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Arial Narrow" panose="020B0606020202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C3DD00-053D-4822-8D89-FED32E710B26}"/>
                </a:ext>
              </a:extLst>
            </p:cNvPr>
            <p:cNvSpPr txBox="1"/>
            <p:nvPr/>
          </p:nvSpPr>
          <p:spPr>
            <a:xfrm>
              <a:off x="5785531" y="2189779"/>
              <a:ext cx="4624093" cy="5391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3,251,294 events &amp; 18 variables</a:t>
              </a:r>
            </a:p>
          </p:txBody>
        </p:sp>
      </p:grp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21C25F27-55BD-4CA8-A18E-59859AFF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2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7" y="2679506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43621" y="5266318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9" y="5302817"/>
              <a:ext cx="3533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39A472E0-B033-4A77-9C03-3F0E3599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3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7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178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Variables: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63D58D-FFE7-4F2C-94BA-5A0A72CB51BC}"/>
              </a:ext>
            </a:extLst>
          </p:cNvPr>
          <p:cNvGrpSpPr/>
          <p:nvPr/>
        </p:nvGrpSpPr>
        <p:grpSpPr>
          <a:xfrm>
            <a:off x="1124867" y="1733902"/>
            <a:ext cx="9942266" cy="4621247"/>
            <a:chOff x="1124867" y="1733902"/>
            <a:chExt cx="9942266" cy="46212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9442AB-6954-4B1B-AAD8-16309C4C3E55}"/>
                </a:ext>
              </a:extLst>
            </p:cNvPr>
            <p:cNvGrpSpPr/>
            <p:nvPr/>
          </p:nvGrpSpPr>
          <p:grpSpPr>
            <a:xfrm>
              <a:off x="1124867" y="1733902"/>
              <a:ext cx="9942266" cy="4621247"/>
              <a:chOff x="622571" y="1169921"/>
              <a:chExt cx="10946857" cy="508818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C7F08C2-B79D-47EC-8361-8A564621F9B5}"/>
                  </a:ext>
                </a:extLst>
              </p:cNvPr>
              <p:cNvSpPr/>
              <p:nvPr/>
            </p:nvSpPr>
            <p:spPr>
              <a:xfrm>
                <a:off x="622572" y="1169926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Name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037464-A37A-422A-AF9A-931D1786CD0D}"/>
                  </a:ext>
                </a:extLst>
              </p:cNvPr>
              <p:cNvSpPr/>
              <p:nvPr/>
            </p:nvSpPr>
            <p:spPr>
              <a:xfrm>
                <a:off x="2882631" y="1169925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Subevent Name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238A099-DBF7-48AA-9023-E195190467FE}"/>
                  </a:ext>
                </a:extLst>
              </p:cNvPr>
              <p:cNvSpPr/>
              <p:nvPr/>
            </p:nvSpPr>
            <p:spPr>
              <a:xfrm>
                <a:off x="5103778" y="1169924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Time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CD51F06-DDDE-49DA-9438-D3E06962D297}"/>
                  </a:ext>
                </a:extLst>
              </p:cNvPr>
              <p:cNvSpPr/>
              <p:nvPr/>
            </p:nvSpPr>
            <p:spPr>
              <a:xfrm>
                <a:off x="7363837" y="1169924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Event Coordinates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8F810C6-39A6-410F-BA6A-33FCB69FC5FA}"/>
                  </a:ext>
                </a:extLst>
              </p:cNvPr>
              <p:cNvSpPr/>
              <p:nvPr/>
            </p:nvSpPr>
            <p:spPr>
              <a:xfrm>
                <a:off x="9584985" y="1169923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Player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38DD911-5DC5-470A-A485-19760A6FEDF4}"/>
                  </a:ext>
                </a:extLst>
              </p:cNvPr>
              <p:cNvSpPr/>
              <p:nvPr/>
            </p:nvSpPr>
            <p:spPr>
              <a:xfrm>
                <a:off x="2379387" y="3940788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Team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DE6FF4F-9DE6-45F5-885A-4B6B4B045AA2}"/>
                  </a:ext>
                </a:extLst>
              </p:cNvPr>
              <p:cNvSpPr/>
              <p:nvPr/>
            </p:nvSpPr>
            <p:spPr>
              <a:xfrm>
                <a:off x="5098861" y="3940790"/>
                <a:ext cx="1984443" cy="885222"/>
              </a:xfrm>
              <a:prstGeom prst="roundRect">
                <a:avLst/>
              </a:prstGeom>
              <a:solidFill>
                <a:srgbClr val="00577E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Match Date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3586D1F7-9099-4955-A719-2B5268627CA0}"/>
                  </a:ext>
                </a:extLst>
              </p:cNvPr>
              <p:cNvSpPr/>
              <p:nvPr/>
            </p:nvSpPr>
            <p:spPr>
              <a:xfrm>
                <a:off x="7855033" y="3940791"/>
                <a:ext cx="1984443" cy="885222"/>
              </a:xfrm>
              <a:prstGeom prst="roundRect">
                <a:avLst/>
              </a:prstGeom>
              <a:solidFill>
                <a:srgbClr val="00D232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latin typeface="Arial Narrow" panose="020B0606020202030204" pitchFamily="34" charset="0"/>
                  </a:rPr>
                  <a:t>Tags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C92F109-45E0-40FE-BF61-032AB6EA7DAD}"/>
                  </a:ext>
                </a:extLst>
              </p:cNvPr>
              <p:cNvSpPr/>
              <p:nvPr/>
            </p:nvSpPr>
            <p:spPr>
              <a:xfrm>
                <a:off x="622571" y="1169923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solidFill>
                    <a:srgbClr val="92D050"/>
                  </a:solidFill>
                  <a:latin typeface="Arial Narrow" panose="020B0606020202030204" pitchFamily="34" charset="0"/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C2EAF95-07BA-4134-82A3-CFEC50B63F44}"/>
                  </a:ext>
                </a:extLst>
              </p:cNvPr>
              <p:cNvSpPr/>
              <p:nvPr/>
            </p:nvSpPr>
            <p:spPr>
              <a:xfrm>
                <a:off x="2882630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56B431-B18F-4DC0-8F0A-0797976BE52E}"/>
                  </a:ext>
                </a:extLst>
              </p:cNvPr>
              <p:cNvSpPr/>
              <p:nvPr/>
            </p:nvSpPr>
            <p:spPr>
              <a:xfrm>
                <a:off x="510377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C8BAFFE-6E58-428F-936C-360F0B44020F}"/>
                  </a:ext>
                </a:extLst>
              </p:cNvPr>
              <p:cNvSpPr/>
              <p:nvPr/>
            </p:nvSpPr>
            <p:spPr>
              <a:xfrm>
                <a:off x="7363837" y="1169922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2E7594-8116-4BAF-A9A1-9C4C3C7885C0}"/>
                  </a:ext>
                </a:extLst>
              </p:cNvPr>
              <p:cNvSpPr/>
              <p:nvPr/>
            </p:nvSpPr>
            <p:spPr>
              <a:xfrm>
                <a:off x="9584985" y="1169921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162087D-0E05-4088-8E1B-BF7773CEF1BC}"/>
                  </a:ext>
                </a:extLst>
              </p:cNvPr>
              <p:cNvSpPr/>
              <p:nvPr/>
            </p:nvSpPr>
            <p:spPr>
              <a:xfrm>
                <a:off x="2369554" y="3940787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C8EB3DC-52DA-4055-B041-ABD9DA58CE30}"/>
                  </a:ext>
                </a:extLst>
              </p:cNvPr>
              <p:cNvSpPr/>
              <p:nvPr/>
            </p:nvSpPr>
            <p:spPr>
              <a:xfrm>
                <a:off x="5098861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706103DD-30BA-44AF-9410-BA0C46070BE8}"/>
                  </a:ext>
                </a:extLst>
              </p:cNvPr>
              <p:cNvSpPr/>
              <p:nvPr/>
            </p:nvSpPr>
            <p:spPr>
              <a:xfrm>
                <a:off x="7855030" y="3940789"/>
                <a:ext cx="1984443" cy="2317321"/>
              </a:xfrm>
              <a:prstGeom prst="roundRect">
                <a:avLst>
                  <a:gd name="adj" fmla="val 7253"/>
                </a:avLst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B571D-B4BB-4E87-A00C-D603620C5E5E}"/>
                  </a:ext>
                </a:extLst>
              </p:cNvPr>
              <p:cNvSpPr txBox="1"/>
              <p:nvPr/>
            </p:nvSpPr>
            <p:spPr>
              <a:xfrm>
                <a:off x="692653" y="2229431"/>
                <a:ext cx="143033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Shots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Free Kick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99F7B2C-25CC-433D-8F2E-D413DC0D2A3E}"/>
                  </a:ext>
                </a:extLst>
              </p:cNvPr>
              <p:cNvSpPr txBox="1"/>
              <p:nvPr/>
            </p:nvSpPr>
            <p:spPr>
              <a:xfrm>
                <a:off x="7456132" y="2228671"/>
                <a:ext cx="892018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x, y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start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end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98F79B-2933-4F20-B77F-614E4B406844}"/>
                  </a:ext>
                </a:extLst>
              </p:cNvPr>
              <p:cNvSpPr txBox="1"/>
              <p:nvPr/>
            </p:nvSpPr>
            <p:spPr>
              <a:xfrm>
                <a:off x="7966080" y="5057781"/>
                <a:ext cx="1677432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Assist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Key Passes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6F7B8A-D870-4B75-89BA-8264D99A95C1}"/>
                  </a:ext>
                </a:extLst>
              </p:cNvPr>
              <p:cNvSpPr txBox="1"/>
              <p:nvPr/>
            </p:nvSpPr>
            <p:spPr>
              <a:xfrm>
                <a:off x="2994863" y="2228671"/>
                <a:ext cx="1753326" cy="111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Simple Pass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Cross</a:t>
                </a:r>
              </a:p>
              <a:p>
                <a:pPr marL="166688" indent="-166688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Goal Kick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31ABB6-9E31-4CFC-8BB4-5B2097B0D13E}"/>
                </a:ext>
              </a:extLst>
            </p:cNvPr>
            <p:cNvSpPr txBox="1"/>
            <p:nvPr/>
          </p:nvSpPr>
          <p:spPr>
            <a:xfrm>
              <a:off x="5295264" y="2679507"/>
              <a:ext cx="16974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88E8C9-9F5A-4C9B-ADA2-9CF72686881B}"/>
                </a:ext>
              </a:extLst>
            </p:cNvPr>
            <p:cNvSpPr txBox="1"/>
            <p:nvPr/>
          </p:nvSpPr>
          <p:spPr>
            <a:xfrm>
              <a:off x="9317956" y="2679506"/>
              <a:ext cx="1685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256E0FD-AF18-4585-82BE-F28E0BFE6EBF}"/>
                </a:ext>
              </a:extLst>
            </p:cNvPr>
            <p:cNvSpPr txBox="1"/>
            <p:nvPr/>
          </p:nvSpPr>
          <p:spPr>
            <a:xfrm>
              <a:off x="2790800" y="5266318"/>
              <a:ext cx="164052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CF683C-F812-40AB-ACCE-AFDE8415C53A}"/>
                </a:ext>
              </a:extLst>
            </p:cNvPr>
            <p:cNvSpPr txBox="1"/>
            <p:nvPr/>
          </p:nvSpPr>
          <p:spPr>
            <a:xfrm>
              <a:off x="5290798" y="5302817"/>
              <a:ext cx="15883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  <a:p>
              <a:pPr marL="166688" indent="-166688"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32" name="Slide Number Placeholder 9">
            <a:extLst>
              <a:ext uri="{FF2B5EF4-FFF2-40B4-BE49-F238E27FC236}">
                <a16:creationId xmlns:a16="http://schemas.microsoft.com/office/drawing/2014/main" id="{49EA98FC-C2B0-43D7-BB7B-4B53F166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4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4096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SMART Question: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5D008-4AC3-4DB7-B9C0-28304A44E448}"/>
              </a:ext>
            </a:extLst>
          </p:cNvPr>
          <p:cNvSpPr txBox="1"/>
          <p:nvPr/>
        </p:nvSpPr>
        <p:spPr>
          <a:xfrm>
            <a:off x="477753" y="2819123"/>
            <a:ext cx="112364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Based on the matches played during the 2017/2018 season for Europe’s top five leagues, the 2016 European Championship, and the 2018 World Cup, which match variables (ex: shot location, assist location, assist distance, </a:t>
            </a:r>
            <a:r>
              <a:rPr lang="en-US" sz="2800" b="1" dirty="0" err="1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etc</a:t>
            </a:r>
            <a:r>
              <a:rPr lang="en-US" sz="2800" b="1" dirty="0">
                <a:solidFill>
                  <a:srgbClr val="00577E"/>
                </a:solidFill>
                <a:latin typeface="Arial Narrow" panose="020B0606020202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…) result in the highest probability of a shot on goal being successful, result in a goal?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30504C2B-A187-4159-91ED-1725660C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5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225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Approach: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5596ED-5EA3-4234-8ED6-DD3291A8FBC9}"/>
              </a:ext>
            </a:extLst>
          </p:cNvPr>
          <p:cNvGrpSpPr/>
          <p:nvPr/>
        </p:nvGrpSpPr>
        <p:grpSpPr>
          <a:xfrm>
            <a:off x="242188" y="1945535"/>
            <a:ext cx="11483046" cy="3911396"/>
            <a:chOff x="115579" y="1973671"/>
            <a:chExt cx="11483046" cy="39113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740386-76D6-4CF5-A8B6-3FC0FD80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579" y="2499697"/>
              <a:ext cx="4091295" cy="2859344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DD9C999-DD9F-4785-8674-EDC1761CD287}"/>
                </a:ext>
              </a:extLst>
            </p:cNvPr>
            <p:cNvSpPr/>
            <p:nvPr/>
          </p:nvSpPr>
          <p:spPr>
            <a:xfrm>
              <a:off x="5908894" y="1973671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Shots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146D5BF-9B1B-4269-B11E-952EA4FAF2B3}"/>
                </a:ext>
              </a:extLst>
            </p:cNvPr>
            <p:cNvSpPr/>
            <p:nvPr/>
          </p:nvSpPr>
          <p:spPr>
            <a:xfrm>
              <a:off x="5908894" y="3403343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Assists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63ECAB-3602-40B3-9483-FD1C95D00743}"/>
                </a:ext>
              </a:extLst>
            </p:cNvPr>
            <p:cNvSpPr/>
            <p:nvPr/>
          </p:nvSpPr>
          <p:spPr>
            <a:xfrm>
              <a:off x="5908894" y="4833015"/>
              <a:ext cx="1779638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Key Passes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58E40318-AB32-4252-B3BF-B6248B45EB3A}"/>
                </a:ext>
              </a:extLst>
            </p:cNvPr>
            <p:cNvSpPr/>
            <p:nvPr/>
          </p:nvSpPr>
          <p:spPr>
            <a:xfrm>
              <a:off x="4168787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C3333BAB-1EF9-4D2F-8BB5-F3A296F75BB1}"/>
                </a:ext>
              </a:extLst>
            </p:cNvPr>
            <p:cNvSpPr/>
            <p:nvPr/>
          </p:nvSpPr>
          <p:spPr>
            <a:xfrm>
              <a:off x="8081620" y="3457136"/>
              <a:ext cx="1347019" cy="943897"/>
            </a:xfrm>
            <a:prstGeom prst="leftArrow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Arial Narrow" panose="020B0606020202030204" pitchFamily="34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00DA42E-4B82-435F-A086-AA53731783F0}"/>
                </a:ext>
              </a:extLst>
            </p:cNvPr>
            <p:cNvSpPr/>
            <p:nvPr/>
          </p:nvSpPr>
          <p:spPr>
            <a:xfrm>
              <a:off x="9696092" y="2750746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Location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971DA4A-F849-470F-8313-C0223A2EC04E}"/>
                </a:ext>
              </a:extLst>
            </p:cNvPr>
            <p:cNvSpPr/>
            <p:nvPr/>
          </p:nvSpPr>
          <p:spPr>
            <a:xfrm>
              <a:off x="9696092" y="4055977"/>
              <a:ext cx="1902533" cy="1052052"/>
            </a:xfrm>
            <a:prstGeom prst="roundRect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 Narrow" panose="020B0606020202030204" pitchFamily="34" charset="0"/>
                </a:rPr>
                <a:t>Distance</a:t>
              </a:r>
            </a:p>
          </p:txBody>
        </p:sp>
      </p:grp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6</a:t>
            </a:fld>
            <a:endParaRPr lang="es-MX" b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6884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Understanding Field Coordinates: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7</a:t>
            </a:fld>
            <a:endParaRPr lang="es-MX" b="1">
              <a:latin typeface="Arial Narrow" panose="020B0606020202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86B4A8-4A57-4094-A860-7C101FA695A7}"/>
              </a:ext>
            </a:extLst>
          </p:cNvPr>
          <p:cNvGrpSpPr/>
          <p:nvPr/>
        </p:nvGrpSpPr>
        <p:grpSpPr>
          <a:xfrm>
            <a:off x="1789115" y="1488145"/>
            <a:ext cx="8407003" cy="5356349"/>
            <a:chOff x="1248793" y="828724"/>
            <a:chExt cx="9235468" cy="58841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C82B05-F0D8-4DCE-8A07-832B312C18E5}"/>
                </a:ext>
              </a:extLst>
            </p:cNvPr>
            <p:cNvGrpSpPr/>
            <p:nvPr/>
          </p:nvGrpSpPr>
          <p:grpSpPr>
            <a:xfrm>
              <a:off x="1248793" y="828724"/>
              <a:ext cx="9235468" cy="5884188"/>
              <a:chOff x="1248793" y="828724"/>
              <a:chExt cx="9235468" cy="588418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DA699233-739E-4F2C-969F-483E985C6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07740" y="876605"/>
                <a:ext cx="8776521" cy="5499953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A1C890F-65F1-41AD-B4A3-84982A70A801}"/>
                  </a:ext>
                </a:extLst>
              </p:cNvPr>
              <p:cNvGrpSpPr/>
              <p:nvPr/>
            </p:nvGrpSpPr>
            <p:grpSpPr>
              <a:xfrm>
                <a:off x="2241754" y="5612063"/>
                <a:ext cx="1016989" cy="461665"/>
                <a:chOff x="2241754" y="5612063"/>
                <a:chExt cx="1016989" cy="46166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FCE8666-C9CE-4A86-86C3-B346C19F5E5F}"/>
                    </a:ext>
                  </a:extLst>
                </p:cNvPr>
                <p:cNvSpPr txBox="1"/>
                <p:nvPr/>
              </p:nvSpPr>
              <p:spPr>
                <a:xfrm>
                  <a:off x="2277568" y="5612063"/>
                  <a:ext cx="945362" cy="4562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00577E"/>
                      </a:solidFill>
                      <a:latin typeface="Arial Narrow" panose="020B0606020202030204" pitchFamily="34" charset="0"/>
                    </a:rPr>
                    <a:t>Attack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4C670F9-3B82-47B6-BC68-1BA92E8D8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41754" y="6056598"/>
                  <a:ext cx="1016989" cy="17130"/>
                </a:xfrm>
                <a:prstGeom prst="straightConnector1">
                  <a:avLst/>
                </a:prstGeom>
                <a:ln w="38100">
                  <a:solidFill>
                    <a:srgbClr val="00577E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918CE3-0FC0-453A-9811-AB3803B29CAE}"/>
                  </a:ext>
                </a:extLst>
              </p:cNvPr>
              <p:cNvSpPr txBox="1"/>
              <p:nvPr/>
            </p:nvSpPr>
            <p:spPr>
              <a:xfrm>
                <a:off x="5271458" y="6256681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x-coordinate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64F182-67C3-40FC-8E8D-B906198213E7}"/>
                  </a:ext>
                </a:extLst>
              </p:cNvPr>
              <p:cNvSpPr txBox="1"/>
              <p:nvPr/>
            </p:nvSpPr>
            <p:spPr>
              <a:xfrm>
                <a:off x="1899674" y="6256680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07875B-9B31-41E7-AAAC-ED0169B032C4}"/>
                  </a:ext>
                </a:extLst>
              </p:cNvPr>
              <p:cNvSpPr txBox="1"/>
              <p:nvPr/>
            </p:nvSpPr>
            <p:spPr>
              <a:xfrm>
                <a:off x="9814891" y="6246324"/>
                <a:ext cx="610867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7AA94-745E-4732-9700-707DE91E451C}"/>
                  </a:ext>
                </a:extLst>
              </p:cNvPr>
              <p:cNvSpPr txBox="1"/>
              <p:nvPr/>
            </p:nvSpPr>
            <p:spPr>
              <a:xfrm rot="16200000">
                <a:off x="652366" y="3238484"/>
                <a:ext cx="1649085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y-coordinate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5274FE-CB06-4272-A509-7A78193AFC29}"/>
                  </a:ext>
                </a:extLst>
              </p:cNvPr>
              <p:cNvSpPr txBox="1"/>
              <p:nvPr/>
            </p:nvSpPr>
            <p:spPr>
              <a:xfrm>
                <a:off x="1637583" y="5981395"/>
                <a:ext cx="344002" cy="456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9AF5FEF-B615-4686-9057-7D86C85C5000}"/>
                  </a:ext>
                </a:extLst>
              </p:cNvPr>
              <p:cNvSpPr txBox="1"/>
              <p:nvPr/>
            </p:nvSpPr>
            <p:spPr>
              <a:xfrm>
                <a:off x="1381587" y="828724"/>
                <a:ext cx="651140" cy="456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577E"/>
                    </a:solidFill>
                    <a:latin typeface="Arial Narrow" panose="020B0606020202030204" pitchFamily="34" charset="0"/>
                  </a:rPr>
                  <a:t>100</a:t>
                </a:r>
              </a:p>
            </p:txBody>
          </p:sp>
        </p:grp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AC28BB4D-59F4-42FC-8CE4-1A5D1B5D422A}"/>
                </a:ext>
              </a:extLst>
            </p:cNvPr>
            <p:cNvSpPr/>
            <p:nvPr/>
          </p:nvSpPr>
          <p:spPr>
            <a:xfrm>
              <a:off x="7505794" y="5185720"/>
              <a:ext cx="426343" cy="426343"/>
            </a:xfrm>
            <a:prstGeom prst="star5">
              <a:avLst/>
            </a:prstGeom>
            <a:solidFill>
              <a:srgbClr val="00577E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B03D3B-4A48-47A0-91FD-73519711BE6B}"/>
                </a:ext>
              </a:extLst>
            </p:cNvPr>
            <p:cNvCxnSpPr/>
            <p:nvPr/>
          </p:nvCxnSpPr>
          <p:spPr>
            <a:xfrm flipV="1">
              <a:off x="7932137" y="4283476"/>
              <a:ext cx="651424" cy="835742"/>
            </a:xfrm>
            <a:prstGeom prst="straightConnector1">
              <a:avLst/>
            </a:prstGeom>
            <a:ln w="38100">
              <a:solidFill>
                <a:srgbClr val="00577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xplosion: 8 Points 20">
              <a:extLst>
                <a:ext uri="{FF2B5EF4-FFF2-40B4-BE49-F238E27FC236}">
                  <a16:creationId xmlns:a16="http://schemas.microsoft.com/office/drawing/2014/main" id="{AF659280-9BFD-4BC1-9E8A-2FFC55873355}"/>
                </a:ext>
              </a:extLst>
            </p:cNvPr>
            <p:cNvSpPr/>
            <p:nvPr/>
          </p:nvSpPr>
          <p:spPr>
            <a:xfrm>
              <a:off x="8563105" y="3788475"/>
              <a:ext cx="461666" cy="501445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rgbClr val="00577E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81E09-6CD0-4207-AF66-137682E07DA1}"/>
                </a:ext>
              </a:extLst>
            </p:cNvPr>
            <p:cNvSpPr txBox="1"/>
            <p:nvPr/>
          </p:nvSpPr>
          <p:spPr>
            <a:xfrm>
              <a:off x="7366922" y="5628749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180F0F-BF8E-4E19-9B46-014B5EBB7770}"/>
                </a:ext>
              </a:extLst>
            </p:cNvPr>
            <p:cNvSpPr txBox="1"/>
            <p:nvPr/>
          </p:nvSpPr>
          <p:spPr>
            <a:xfrm>
              <a:off x="8862486" y="4136464"/>
              <a:ext cx="704087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(</a:t>
              </a:r>
              <a:r>
                <a:rPr lang="en-US" sz="2000" b="1" dirty="0" err="1">
                  <a:solidFill>
                    <a:srgbClr val="00577E"/>
                  </a:solidFill>
                  <a:latin typeface="Arial Narrow" panose="020B0606020202030204" pitchFamily="34" charset="0"/>
                </a:rPr>
                <a:t>x,y</a:t>
              </a:r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984E2A-DC0C-4437-A5CD-A6423DB30672}"/>
                </a:ext>
              </a:extLst>
            </p:cNvPr>
            <p:cNvSpPr txBox="1"/>
            <p:nvPr/>
          </p:nvSpPr>
          <p:spPr>
            <a:xfrm rot="18501028">
              <a:off x="7535811" y="4335905"/>
              <a:ext cx="928913" cy="456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577E"/>
                  </a:solidFill>
                  <a:latin typeface="Arial Narrow" panose="020B0606020202030204" pitchFamily="34" charset="0"/>
                </a:rPr>
                <a:t>length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56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8</a:t>
            </a:fld>
            <a:endParaRPr lang="es-MX" b="1">
              <a:latin typeface="Arial Narrow" panose="020B0606020202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3DC44-5098-4143-9D10-0CEFCBA0F398}"/>
              </a:ext>
            </a:extLst>
          </p:cNvPr>
          <p:cNvSpPr txBox="1"/>
          <p:nvPr/>
        </p:nvSpPr>
        <p:spPr>
          <a:xfrm>
            <a:off x="622571" y="291830"/>
            <a:ext cx="656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Starting Coordinates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7393B-FB11-4E4A-ACF2-BEFB81194A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9" b="23926"/>
          <a:stretch/>
        </p:blipFill>
        <p:spPr>
          <a:xfrm>
            <a:off x="1337030" y="1564584"/>
            <a:ext cx="4572000" cy="2444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B6B3FD-F8D8-40B8-9FFE-D5F6B0F26BED}"/>
              </a:ext>
            </a:extLst>
          </p:cNvPr>
          <p:cNvSpPr txBox="1"/>
          <p:nvPr/>
        </p:nvSpPr>
        <p:spPr>
          <a:xfrm>
            <a:off x="173085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0A79-4C49-4F8B-A1C0-831E90E220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13" b="23728"/>
          <a:stretch/>
        </p:blipFill>
        <p:spPr>
          <a:xfrm>
            <a:off x="6302855" y="1554856"/>
            <a:ext cx="4572000" cy="2471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C8903-F40E-4CFD-B2B6-978A49C110B8}"/>
              </a:ext>
            </a:extLst>
          </p:cNvPr>
          <p:cNvSpPr txBox="1"/>
          <p:nvPr/>
        </p:nvSpPr>
        <p:spPr>
          <a:xfrm>
            <a:off x="6814376" y="1228289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Goals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E2DE15-FEF7-4106-81BD-991C8CDCF7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6" b="23811"/>
          <a:stretch/>
        </p:blipFill>
        <p:spPr>
          <a:xfrm>
            <a:off x="1337030" y="4373150"/>
            <a:ext cx="4572000" cy="24534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8B40A-ED6A-41A9-9DDF-39890DF32F1C}"/>
              </a:ext>
            </a:extLst>
          </p:cNvPr>
          <p:cNvSpPr txBox="1"/>
          <p:nvPr/>
        </p:nvSpPr>
        <p:spPr>
          <a:xfrm>
            <a:off x="1730855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Key Passes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054F25-DC15-4D09-8598-23A482A13D0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b="24009"/>
          <a:stretch/>
        </p:blipFill>
        <p:spPr>
          <a:xfrm>
            <a:off x="6302855" y="4364097"/>
            <a:ext cx="4572000" cy="2471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BC1BE0-5236-45BD-91A2-D0D661C444D1}"/>
              </a:ext>
            </a:extLst>
          </p:cNvPr>
          <p:cNvSpPr txBox="1"/>
          <p:nvPr/>
        </p:nvSpPr>
        <p:spPr>
          <a:xfrm>
            <a:off x="6722332" y="4012873"/>
            <a:ext cx="354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Assists</a:t>
            </a:r>
          </a:p>
        </p:txBody>
      </p:sp>
    </p:spTree>
    <p:extLst>
      <p:ext uri="{BB962C8B-B14F-4D97-AF65-F5344CB8AC3E}">
        <p14:creationId xmlns:p14="http://schemas.microsoft.com/office/powerpoint/2010/main" val="1956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6C2211-7106-4FD6-A571-CE08A366EB4F}"/>
              </a:ext>
            </a:extLst>
          </p:cNvPr>
          <p:cNvSpPr txBox="1"/>
          <p:nvPr/>
        </p:nvSpPr>
        <p:spPr>
          <a:xfrm>
            <a:off x="439692" y="334033"/>
            <a:ext cx="5034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D</a:t>
            </a:r>
            <a:r>
              <a:rPr lang="en-US" sz="32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Checking for Outliers: 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4B92F3E-9EEB-40B6-9E7E-72BB10D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2723" y="6479369"/>
            <a:ext cx="381000" cy="365125"/>
          </a:xfrm>
        </p:spPr>
        <p:txBody>
          <a:bodyPr/>
          <a:lstStyle/>
          <a:p>
            <a:pPr algn="ctr"/>
            <a:fld id="{DE1E0221-785F-4BD9-9B92-E03FCE49722D}" type="slidenum">
              <a:rPr lang="es-MX" b="1" smtClean="0">
                <a:latin typeface="Arial Narrow" panose="020B0606020202030204" pitchFamily="34" charset="0"/>
              </a:rPr>
              <a:pPr algn="ctr"/>
              <a:t>9</a:t>
            </a:fld>
            <a:endParaRPr lang="es-MX" b="1">
              <a:latin typeface="Arial Narrow" panose="020B0606020202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ED961EB-F76C-48D5-80C5-E30EF702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05850" y="1413689"/>
            <a:ext cx="8780299" cy="54249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6C249EF-5E53-4225-A7EC-E674E65A51A8}"/>
              </a:ext>
            </a:extLst>
          </p:cNvPr>
          <p:cNvSpPr txBox="1"/>
          <p:nvPr/>
        </p:nvSpPr>
        <p:spPr>
          <a:xfrm>
            <a:off x="439692" y="1413689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577E"/>
                </a:solidFill>
                <a:latin typeface="Arial Rounded MT Bold" panose="020F0704030504030204" pitchFamily="34" charset="0"/>
              </a:rPr>
              <a:t>Example: Shots</a:t>
            </a:r>
          </a:p>
        </p:txBody>
      </p:sp>
    </p:spTree>
    <p:extLst>
      <p:ext uri="{BB962C8B-B14F-4D97-AF65-F5344CB8AC3E}">
        <p14:creationId xmlns:p14="http://schemas.microsoft.com/office/powerpoint/2010/main" val="7834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D75147E9-61A0-4036-B726-03136C032A6D}" vid="{A89B9226-9125-43AA-92A5-E655A2B68B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195</TotalTime>
  <Words>631</Words>
  <Application>Microsoft Office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Narrow</vt:lpstr>
      <vt:lpstr>Arial Rounded MT Bold</vt:lpstr>
      <vt:lpstr>Calibri</vt:lpstr>
      <vt:lpstr>Calibri Light</vt:lpstr>
      <vt:lpstr>Wingdings</vt:lpstr>
      <vt:lpstr>Tema de Office</vt:lpstr>
      <vt:lpstr>Determining which variables contribute to shot success rate in soccer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</dc:title>
  <dc:creator>Daniel Diaz</dc:creator>
  <cp:lastModifiedBy>Womble, Michael D</cp:lastModifiedBy>
  <cp:revision>34</cp:revision>
  <dcterms:created xsi:type="dcterms:W3CDTF">2022-03-09T03:19:55Z</dcterms:created>
  <dcterms:modified xsi:type="dcterms:W3CDTF">2022-03-09T15:52:03Z</dcterms:modified>
</cp:coreProperties>
</file>