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58" r:id="rId4"/>
    <p:sldId id="259" r:id="rId5"/>
    <p:sldId id="260" r:id="rId6"/>
    <p:sldId id="269" r:id="rId7"/>
    <p:sldId id="265" r:id="rId8"/>
    <p:sldId id="270" r:id="rId9"/>
    <p:sldId id="272" r:id="rId10"/>
    <p:sldId id="273" r:id="rId11"/>
    <p:sldId id="263" r:id="rId12"/>
    <p:sldId id="262" r:id="rId13"/>
    <p:sldId id="264" r:id="rId14"/>
    <p:sldId id="266" r:id="rId15"/>
    <p:sldId id="274" r:id="rId16"/>
    <p:sldId id="275" r:id="rId17"/>
    <p:sldId id="276" r:id="rId18"/>
    <p:sldId id="277" r:id="rId19"/>
    <p:sldId id="278" r:id="rId20"/>
    <p:sldId id="267"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C2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75" autoAdjust="0"/>
    <p:restoredTop sz="94660"/>
  </p:normalViewPr>
  <p:slideViewPr>
    <p:cSldViewPr snapToGrid="0">
      <p:cViewPr>
        <p:scale>
          <a:sx n="66" d="100"/>
          <a:sy n="66" d="100"/>
        </p:scale>
        <p:origin x="732"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91FF1C-8740-4583-9D4E-97A7295A26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ABF902D2-6FE9-4E65-9BB4-512485FA9A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64BD5271-D5FF-4012-87BD-4280D41BE3AE}"/>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xmlns="" id="{C6326500-5A7B-41C4-8E5E-EDB6F58F3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47ED73A-F91B-4D4E-B66D-D674A31D9386}"/>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8355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BA2A15-5EBB-48B0-84BF-94A12930FB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FDCF8101-35E9-4DD5-BCB1-83970413AF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2D85C91-8C68-4D38-BE68-E23A7461DB42}"/>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xmlns="" id="{83785779-70A8-4E04-9A56-29B994E784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0D77FAB-9DD3-43D8-B923-27418C9D1B6C}"/>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3762188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75FD3A8-5F2D-44FE-B2CB-5F0C31CF53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6928AD24-AFA4-4DA8-AC71-95FA4AF1C4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C8585DE-B12A-4EEF-91C9-7B971361427E}"/>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xmlns="" id="{2997F936-9298-4B18-BD25-457C4711B5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A31366D-2505-44A7-8095-6EB53BAFABBB}"/>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406945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BA6634-FAB0-47D4-B566-0318DBA2A7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A3E62D1-62CC-4D63-9482-E8AC3ED1AB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18E4EFC-E675-46DB-AFAB-61F7EA5F0BB1}"/>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xmlns="" id="{D4A48A20-0D4A-4BD0-9277-46996715F0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800F55C-AF6F-49EB-803D-93D5EF5D1FA1}"/>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103055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56ED20-E0D9-44B8-9C25-62EA4CD16F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92F1EF0-B105-4CA1-8ABF-8AB6849482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7103BC3-7A61-420D-9D49-3C4B389D0215}"/>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xmlns="" id="{AE03DD3F-9529-4FE1-8DB4-E1D21CB022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B4B493E-A3C8-4E61-9CF2-366C4C30FFCC}"/>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3405450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2434D4-5477-4F80-81A7-F2BCF84E74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1751AE1-B383-424A-803A-B34C21BA25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9217FB6-C794-4D81-A5E7-BC780DB41F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BE85F722-6559-46B6-A031-9704F03FA631}"/>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6" name="Footer Placeholder 5">
            <a:extLst>
              <a:ext uri="{FF2B5EF4-FFF2-40B4-BE49-F238E27FC236}">
                <a16:creationId xmlns:a16="http://schemas.microsoft.com/office/drawing/2014/main" xmlns="" id="{43005DCA-EE35-4011-BBCE-A44B43D492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BCCE416-6CE7-457F-B651-D9949607C5B3}"/>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04976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028016-80A2-493C-BAD2-F73486BF37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1460042-26F0-4D19-97AF-8D11535BBF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68A4617-9A80-42C0-99C5-4E4304412E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66BDE5AC-3F3A-49E1-B00D-F5ABE9B0B5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36EC18B-D07C-4A68-B328-0916DE7A7B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B41FA263-D0AD-45EF-BD1A-1E8EE367E1BF}"/>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8" name="Footer Placeholder 7">
            <a:extLst>
              <a:ext uri="{FF2B5EF4-FFF2-40B4-BE49-F238E27FC236}">
                <a16:creationId xmlns:a16="http://schemas.microsoft.com/office/drawing/2014/main" xmlns="" id="{3DD661C0-C595-4BCC-9499-ADE3ED68D6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FCA5E7FB-383D-40E5-97FA-4BD65C4F834A}"/>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145881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C1CC5E-D7D1-492E-AB58-A36F012D20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1F109B1D-3516-465E-B4A7-C856AE085122}"/>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4" name="Footer Placeholder 3">
            <a:extLst>
              <a:ext uri="{FF2B5EF4-FFF2-40B4-BE49-F238E27FC236}">
                <a16:creationId xmlns:a16="http://schemas.microsoft.com/office/drawing/2014/main" xmlns="" id="{ED507623-3AD4-4906-956E-3DB299625B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E50535B7-75F6-48BE-AD26-EFCEC1518C35}"/>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901040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C94BD29-B01C-4612-AAEE-56789B8F97CB}"/>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3" name="Footer Placeholder 2">
            <a:extLst>
              <a:ext uri="{FF2B5EF4-FFF2-40B4-BE49-F238E27FC236}">
                <a16:creationId xmlns:a16="http://schemas.microsoft.com/office/drawing/2014/main" xmlns="" id="{70DED8FE-3A63-4BD5-B4D9-D2EC89D317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9289ABA2-3183-412C-B8F5-DECDA9AAAF95}"/>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605840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85E78B-794A-4E6D-BA9F-25920A0656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C8355B9-5127-4870-9EAA-3A0EAA4F76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9AC585D-E45B-4884-8133-896D6B9FD0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CC9432E-1F46-4064-8A02-B5FD4A391C7D}"/>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6" name="Footer Placeholder 5">
            <a:extLst>
              <a:ext uri="{FF2B5EF4-FFF2-40B4-BE49-F238E27FC236}">
                <a16:creationId xmlns:a16="http://schemas.microsoft.com/office/drawing/2014/main" xmlns="" id="{042092B1-D34E-43ED-AC82-9B2070E73C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1A996C0-0D4C-4582-9984-89B1F905F9E2}"/>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93635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C2F291-7BE1-41EF-BB2F-A748B93558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3886DADD-1051-4AA5-8E2A-D2B463C3ED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3A8CEA21-16EB-4A94-9944-3647BB6BA8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88DB44F-3059-4092-AD1A-7504EEF36CE6}"/>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6" name="Footer Placeholder 5">
            <a:extLst>
              <a:ext uri="{FF2B5EF4-FFF2-40B4-BE49-F238E27FC236}">
                <a16:creationId xmlns:a16="http://schemas.microsoft.com/office/drawing/2014/main" xmlns="" id="{B35C929B-9E2A-47DE-873A-02CE395250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AA4813F-F911-4447-B66E-08B88D2CF718}"/>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935069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057EEA8-3535-4679-826C-98302F7434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AF37BD19-7260-4B33-B4CA-FFA7A56E2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AE3F551-FEA9-4AC8-907E-F464AD03C7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xmlns="" id="{9F3A1DFC-4437-46F7-9F8F-A3B4C12FB6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F231CB4B-700E-41BE-B19E-4492743811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FB4218-D507-4A96-AB1C-B66AA2771B74}" type="slidenum">
              <a:rPr lang="en-US" smtClean="0"/>
              <a:t>‹#›</a:t>
            </a:fld>
            <a:endParaRPr lang="en-US"/>
          </a:p>
        </p:txBody>
      </p:sp>
    </p:spTree>
    <p:extLst>
      <p:ext uri="{BB962C8B-B14F-4D97-AF65-F5344CB8AC3E}">
        <p14:creationId xmlns:p14="http://schemas.microsoft.com/office/powerpoint/2010/main" val="1962690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2.svg"/><Relationship Id="rId4" Type="http://schemas.openxmlformats.org/officeDocument/2006/relationships/image" Target="../media/image26.png"/><Relationship Id="rId9" Type="http://schemas.openxmlformats.org/officeDocument/2006/relationships/image" Target="../media/image26.svg"/></Relationships>
</file>

<file path=ppt/slides/_rels/slide3.xml.rels><?xml version="1.0" encoding="UTF-8" standalone="yes"?>
<Relationships xmlns="http://schemas.openxmlformats.org/package/2006/relationships"><Relationship Id="rId8" Type="http://schemas.openxmlformats.org/officeDocument/2006/relationships/image" Target="../media/image5.jpg"/><Relationship Id="rId13" Type="http://schemas.openxmlformats.org/officeDocument/2006/relationships/hyperlink" Target="https://netivist.org/debate/who-will-win-euro-2016" TargetMode="External"/><Relationship Id="rId3" Type="http://schemas.openxmlformats.org/officeDocument/2006/relationships/hyperlink" Target="http://grassinthesky.blogspot.com/2012/08/in-which-i-try-to-redeem-last-years.html" TargetMode="External"/><Relationship Id="rId7" Type="http://schemas.openxmlformats.org/officeDocument/2006/relationships/hyperlink" Target="https://de.wikipedia.org/wiki/Ligue_1" TargetMode="External"/><Relationship Id="rId12"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hyperlink" Target="https://www.soccer24.co.zw/2018/07/06/italian-serie-back-supersport/" TargetMode="External"/><Relationship Id="rId5" Type="http://schemas.openxmlformats.org/officeDocument/2006/relationships/hyperlink" Target="https://id.wikipedia.org/wiki/Fu%C3%9Fball-Bundesliga" TargetMode="External"/><Relationship Id="rId15" Type="http://schemas.openxmlformats.org/officeDocument/2006/relationships/hyperlink" Target="https://www.techzim.co.zw/2017/03/kwese-dstv-share-rights-fifa-world-cup-2018-games/" TargetMode="External"/><Relationship Id="rId10" Type="http://schemas.openxmlformats.org/officeDocument/2006/relationships/image" Target="../media/image6.jpeg"/><Relationship Id="rId4" Type="http://schemas.openxmlformats.org/officeDocument/2006/relationships/image" Target="../media/image3.png"/><Relationship Id="rId9" Type="http://schemas.openxmlformats.org/officeDocument/2006/relationships/hyperlink" Target="http://blogdebori.com/la-liga-no-se-pone-interesante/" TargetMode="External"/><Relationship Id="rId14" Type="http://schemas.openxmlformats.org/officeDocument/2006/relationships/image" Target="../media/image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2A63AA7F-5772-4352-BFEE-F60D9B7A4536}"/>
              </a:ext>
            </a:extLst>
          </p:cNvPr>
          <p:cNvSpPr>
            <a:spLocks noGrp="1"/>
          </p:cNvSpPr>
          <p:nvPr>
            <p:ph type="ctrTitle"/>
          </p:nvPr>
        </p:nvSpPr>
        <p:spPr>
          <a:xfrm>
            <a:off x="643468" y="624417"/>
            <a:ext cx="4620584" cy="3718983"/>
          </a:xfrm>
        </p:spPr>
        <p:txBody>
          <a:bodyPr anchorCtr="0">
            <a:normAutofit/>
          </a:bodyPr>
          <a:lstStyle/>
          <a:p>
            <a:pPr algn="l"/>
            <a:r>
              <a:rPr lang="en-US" sz="4400" dirty="0">
                <a:latin typeface="Times New Roman" panose="02020603050405020304" pitchFamily="18" charset="0"/>
                <a:cs typeface="Times New Roman" panose="02020603050405020304" pitchFamily="18" charset="0"/>
              </a:rPr>
              <a:t>Modelling shot success rate and win probabilities in soccer</a:t>
            </a:r>
          </a:p>
        </p:txBody>
      </p:sp>
      <p:sp>
        <p:nvSpPr>
          <p:cNvPr id="9" name="Subtitle 2">
            <a:extLst>
              <a:ext uri="{FF2B5EF4-FFF2-40B4-BE49-F238E27FC236}">
                <a16:creationId xmlns:a16="http://schemas.microsoft.com/office/drawing/2014/main" xmlns="" id="{B58A8D68-3E61-45ED-A10C-6C6894DB002B}"/>
              </a:ext>
            </a:extLst>
          </p:cNvPr>
          <p:cNvSpPr>
            <a:spLocks noGrp="1"/>
          </p:cNvSpPr>
          <p:nvPr>
            <p:ph type="subTitle" idx="1"/>
          </p:nvPr>
        </p:nvSpPr>
        <p:spPr>
          <a:xfrm>
            <a:off x="643468" y="4534734"/>
            <a:ext cx="5319318" cy="775494"/>
          </a:xfrm>
        </p:spPr>
        <p:txBody>
          <a:bodyPr>
            <a:noAutofit/>
          </a:bodyPr>
          <a:lstStyle/>
          <a:p>
            <a:pPr algn="l"/>
            <a:r>
              <a:rPr lang="en-US" sz="1400" b="1" dirty="0">
                <a:latin typeface="Times New Roman" panose="02020603050405020304" pitchFamily="18" charset="0"/>
                <a:cs typeface="Times New Roman" panose="02020603050405020304" pitchFamily="18" charset="0"/>
              </a:rPr>
              <a:t>Michael Womble, Daniel Diaz, Rose </a:t>
            </a:r>
            <a:r>
              <a:rPr lang="en-US" sz="1400" b="1" dirty="0" err="1">
                <a:latin typeface="Times New Roman" panose="02020603050405020304" pitchFamily="18" charset="0"/>
                <a:cs typeface="Times New Roman" panose="02020603050405020304" pitchFamily="18" charset="0"/>
              </a:rPr>
              <a:t>Mesina</a:t>
            </a:r>
            <a:r>
              <a:rPr lang="en-US" sz="1400" b="1" dirty="0">
                <a:latin typeface="Times New Roman" panose="02020603050405020304" pitchFamily="18" charset="0"/>
                <a:cs typeface="Times New Roman" panose="02020603050405020304" pitchFamily="18" charset="0"/>
              </a:rPr>
              <a:t>, and Ganesh Ghimire</a:t>
            </a:r>
          </a:p>
          <a:p>
            <a:pPr algn="l"/>
            <a:endParaRPr lang="en-US" sz="1400" b="1" dirty="0">
              <a:latin typeface="Times New Roman" panose="02020603050405020304" pitchFamily="18" charset="0"/>
              <a:cs typeface="Times New Roman" panose="02020603050405020304" pitchFamily="18" charset="0"/>
            </a:endParaRPr>
          </a:p>
          <a:p>
            <a:pPr algn="l"/>
            <a:r>
              <a:rPr lang="en-US" sz="1400" b="1" dirty="0">
                <a:latin typeface="Times New Roman" panose="02020603050405020304" pitchFamily="18" charset="0"/>
                <a:cs typeface="Times New Roman" panose="02020603050405020304" pitchFamily="18" charset="0"/>
              </a:rPr>
              <a:t>March 8, 2022</a:t>
            </a:r>
          </a:p>
        </p:txBody>
      </p:sp>
      <p:pic>
        <p:nvPicPr>
          <p:cNvPr id="11" name="Picture 10" descr="Football ball in goal">
            <a:extLst>
              <a:ext uri="{FF2B5EF4-FFF2-40B4-BE49-F238E27FC236}">
                <a16:creationId xmlns:a16="http://schemas.microsoft.com/office/drawing/2014/main" xmlns="" id="{048B0899-43EE-21D1-2138-892E6609B295}"/>
              </a:ext>
            </a:extLst>
          </p:cNvPr>
          <p:cNvPicPr>
            <a:picLocks noChangeAspect="1"/>
          </p:cNvPicPr>
          <p:nvPr/>
        </p:nvPicPr>
        <p:blipFill rotWithShape="1">
          <a:blip r:embed="rId2"/>
          <a:srcRect l="13125" r="28837"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934040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xmlns="" id="{9F999587-A626-4D80-BBDE-BE764F793500}"/>
              </a:ext>
            </a:extLst>
          </p:cNvPr>
          <p:cNvPicPr>
            <a:picLocks noChangeAspect="1"/>
          </p:cNvPicPr>
          <p:nvPr/>
        </p:nvPicPr>
        <p:blipFill rotWithShape="1">
          <a:blip r:embed="rId2"/>
          <a:srcRect l="912" t="3320" r="25001" b="4663"/>
          <a:stretch/>
        </p:blipFill>
        <p:spPr>
          <a:xfrm>
            <a:off x="1272745" y="414609"/>
            <a:ext cx="9032789" cy="6307462"/>
          </a:xfrm>
          <a:prstGeom prst="rect">
            <a:avLst/>
          </a:prstGeom>
        </p:spPr>
      </p:pic>
    </p:spTree>
    <p:extLst>
      <p:ext uri="{BB962C8B-B14F-4D97-AF65-F5344CB8AC3E}">
        <p14:creationId xmlns:p14="http://schemas.microsoft.com/office/powerpoint/2010/main" val="3789757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42EF216-75D4-4734-B156-3EDB09F9CE9B}"/>
              </a:ext>
            </a:extLst>
          </p:cNvPr>
          <p:cNvSpPr txBox="1"/>
          <p:nvPr/>
        </p:nvSpPr>
        <p:spPr>
          <a:xfrm>
            <a:off x="477753" y="2819123"/>
            <a:ext cx="11236494" cy="1569660"/>
          </a:xfrm>
          <a:prstGeom prst="rect">
            <a:avLst/>
          </a:prstGeom>
          <a:noFill/>
        </p:spPr>
        <p:txBody>
          <a:bodyPr wrap="square">
            <a:spAutoFit/>
          </a:bodyPr>
          <a:lstStyle/>
          <a:p>
            <a:pPr lvl="0"/>
            <a:r>
              <a:rPr lang="en-US" sz="3200" dirty="0">
                <a:latin typeface="Times New Roman" panose="02020603050405020304" pitchFamily="18" charset="0"/>
                <a:cs typeface="Times New Roman" panose="02020603050405020304" pitchFamily="18" charset="0"/>
              </a:rPr>
              <a:t>Based on match stats (i.e., percentage of possession of the ball, number of shots, number of shots on </a:t>
            </a:r>
            <a:r>
              <a:rPr lang="en-US" sz="3200" dirty="0" smtClean="0">
                <a:latin typeface="Times New Roman" panose="02020603050405020304" pitchFamily="18" charset="0"/>
                <a:cs typeface="Times New Roman" panose="02020603050405020304" pitchFamily="18" charset="0"/>
              </a:rPr>
              <a:t>target, </a:t>
            </a:r>
            <a:r>
              <a:rPr lang="en-US" sz="3200" dirty="0">
                <a:latin typeface="Times New Roman" panose="02020603050405020304" pitchFamily="18" charset="0"/>
                <a:cs typeface="Times New Roman" panose="02020603050405020304" pitchFamily="18" charset="0"/>
              </a:rPr>
              <a:t>etc.), can we </a:t>
            </a:r>
            <a:r>
              <a:rPr lang="en-US" sz="3200" dirty="0" smtClean="0">
                <a:latin typeface="Times New Roman" panose="02020603050405020304" pitchFamily="18" charset="0"/>
                <a:cs typeface="Times New Roman" panose="02020603050405020304" pitchFamily="18" charset="0"/>
              </a:rPr>
              <a:t>predict the </a:t>
            </a:r>
            <a:r>
              <a:rPr lang="en-US" sz="3200" dirty="0">
                <a:latin typeface="Times New Roman" panose="02020603050405020304" pitchFamily="18" charset="0"/>
                <a:cs typeface="Times New Roman" panose="02020603050405020304" pitchFamily="18" charset="0"/>
              </a:rPr>
              <a:t>winner </a:t>
            </a:r>
            <a:r>
              <a:rPr lang="en-US" sz="3200" dirty="0" smtClean="0">
                <a:latin typeface="Times New Roman" panose="02020603050405020304" pitchFamily="18" charset="0"/>
                <a:cs typeface="Times New Roman" panose="02020603050405020304" pitchFamily="18" charset="0"/>
              </a:rPr>
              <a:t>of a match as indicated by number of goals?</a:t>
            </a:r>
            <a:endParaRPr lang="en-US" sz="3200" dirty="0">
              <a:latin typeface="Times New Roman" panose="02020603050405020304" pitchFamily="18"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xmlns="" id="{B493E240-C89A-4822-B4C3-EC3A33AD45FA}"/>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xmlns="" id="{9EAF4BF5-F510-49EE-8E26-0511CB451A3D}"/>
              </a:ext>
            </a:extLst>
          </p:cNvPr>
          <p:cNvSpPr txBox="1"/>
          <p:nvPr/>
        </p:nvSpPr>
        <p:spPr>
          <a:xfrm>
            <a:off x="439692" y="229258"/>
            <a:ext cx="376474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SMART Question 2:</a:t>
            </a:r>
          </a:p>
        </p:txBody>
      </p:sp>
    </p:spTree>
    <p:extLst>
      <p:ext uri="{BB962C8B-B14F-4D97-AF65-F5344CB8AC3E}">
        <p14:creationId xmlns:p14="http://schemas.microsoft.com/office/powerpoint/2010/main" val="4101889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EE905CE2-8908-4191-AD04-9750412658A3}"/>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C643D531-7E8B-4760-8A5A-4C20FE94E1D0}"/>
              </a:ext>
            </a:extLst>
          </p:cNvPr>
          <p:cNvSpPr txBox="1"/>
          <p:nvPr/>
        </p:nvSpPr>
        <p:spPr>
          <a:xfrm>
            <a:off x="439692" y="229258"/>
            <a:ext cx="229261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Stats</a:t>
            </a:r>
          </a:p>
        </p:txBody>
      </p:sp>
      <p:grpSp>
        <p:nvGrpSpPr>
          <p:cNvPr id="8" name="Group 7">
            <a:extLst>
              <a:ext uri="{FF2B5EF4-FFF2-40B4-BE49-F238E27FC236}">
                <a16:creationId xmlns:a16="http://schemas.microsoft.com/office/drawing/2014/main" xmlns="" id="{D56D44EB-9B4A-4942-BA2D-21CC24E1630F}"/>
              </a:ext>
            </a:extLst>
          </p:cNvPr>
          <p:cNvGrpSpPr/>
          <p:nvPr/>
        </p:nvGrpSpPr>
        <p:grpSpPr>
          <a:xfrm>
            <a:off x="3417570" y="1138593"/>
            <a:ext cx="5356860" cy="5682637"/>
            <a:chOff x="3417570" y="1157643"/>
            <a:chExt cx="5356860" cy="5682637"/>
          </a:xfrm>
        </p:grpSpPr>
        <p:pic>
          <p:nvPicPr>
            <p:cNvPr id="5" name="Picture 4" descr="Graphical user interface, application&#10;&#10;Description automatically generated">
              <a:extLst>
                <a:ext uri="{FF2B5EF4-FFF2-40B4-BE49-F238E27FC236}">
                  <a16:creationId xmlns:a16="http://schemas.microsoft.com/office/drawing/2014/main" xmlns="" id="{199DE427-4248-4E0B-905E-17DCC5355BC3}"/>
                </a:ext>
              </a:extLst>
            </p:cNvPr>
            <p:cNvPicPr>
              <a:picLocks noChangeAspect="1"/>
            </p:cNvPicPr>
            <p:nvPr/>
          </p:nvPicPr>
          <p:blipFill rotWithShape="1">
            <a:blip r:embed="rId2">
              <a:extLst>
                <a:ext uri="{28A0092B-C50C-407E-A947-70E740481C1C}">
                  <a14:useLocalDpi xmlns:a14="http://schemas.microsoft.com/office/drawing/2010/main" val="0"/>
                </a:ext>
              </a:extLst>
            </a:blip>
            <a:srcRect t="8119" b="37500"/>
            <a:stretch/>
          </p:blipFill>
          <p:spPr>
            <a:xfrm>
              <a:off x="3417570" y="1157643"/>
              <a:ext cx="5356860" cy="1118832"/>
            </a:xfrm>
            <a:prstGeom prst="rect">
              <a:avLst/>
            </a:prstGeom>
          </p:spPr>
        </p:pic>
        <p:pic>
          <p:nvPicPr>
            <p:cNvPr id="7" name="Picture 6" descr="Text&#10;&#10;Description automatically generated">
              <a:extLst>
                <a:ext uri="{FF2B5EF4-FFF2-40B4-BE49-F238E27FC236}">
                  <a16:creationId xmlns:a16="http://schemas.microsoft.com/office/drawing/2014/main" xmlns="" id="{2CC1C528-A443-4FAB-938F-D72C1CC041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7570" y="2276475"/>
              <a:ext cx="5356860" cy="4563805"/>
            </a:xfrm>
            <a:prstGeom prst="rect">
              <a:avLst/>
            </a:prstGeom>
          </p:spPr>
        </p:pic>
      </p:grpSp>
      <p:sp>
        <p:nvSpPr>
          <p:cNvPr id="9" name="Rectangle 8">
            <a:extLst>
              <a:ext uri="{FF2B5EF4-FFF2-40B4-BE49-F238E27FC236}">
                <a16:creationId xmlns:a16="http://schemas.microsoft.com/office/drawing/2014/main" xmlns="" id="{F99468AA-2A75-4214-862D-2CA3304F500A}"/>
              </a:ext>
            </a:extLst>
          </p:cNvPr>
          <p:cNvSpPr/>
          <p:nvPr/>
        </p:nvSpPr>
        <p:spPr>
          <a:xfrm>
            <a:off x="5514975" y="3219450"/>
            <a:ext cx="1162050" cy="3371850"/>
          </a:xfrm>
          <a:prstGeom prst="rect">
            <a:avLst/>
          </a:prstGeom>
          <a:noFill/>
          <a:ln w="28575">
            <a:solidFill>
              <a:srgbClr val="D2C2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2733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xmlns=""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xmlns="" id="{FD8A799C-BE52-4998-90B7-F7B21AE43B0E}"/>
              </a:ext>
            </a:extLst>
          </p:cNvPr>
          <p:cNvSpPr txBox="1"/>
          <p:nvPr/>
        </p:nvSpPr>
        <p:spPr>
          <a:xfrm>
            <a:off x="439692" y="229258"/>
            <a:ext cx="455926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Calculating Match Stats:</a:t>
            </a:r>
          </a:p>
        </p:txBody>
      </p:sp>
      <p:sp>
        <p:nvSpPr>
          <p:cNvPr id="8" name="Rectangle: Rounded Corners 7">
            <a:extLst>
              <a:ext uri="{FF2B5EF4-FFF2-40B4-BE49-F238E27FC236}">
                <a16:creationId xmlns:a16="http://schemas.microsoft.com/office/drawing/2014/main" xmlns="" id="{F4435332-69FC-4D75-B3A6-EA7EB1DA13F2}"/>
              </a:ext>
            </a:extLst>
          </p:cNvPr>
          <p:cNvSpPr/>
          <p:nvPr/>
        </p:nvSpPr>
        <p:spPr>
          <a:xfrm>
            <a:off x="1124868" y="173390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xmlns=""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xmlns="" id="{C41A0105-3D0A-41A6-979A-05BB97B6C5C7}"/>
              </a:ext>
            </a:extLst>
          </p:cNvPr>
          <p:cNvSpPr/>
          <p:nvPr/>
        </p:nvSpPr>
        <p:spPr>
          <a:xfrm>
            <a:off x="5194834" y="1733905"/>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xmlns="" id="{61A8BB1B-DF19-4230-B91C-FA1B01C9D034}"/>
              </a:ext>
            </a:extLst>
          </p:cNvPr>
          <p:cNvSpPr/>
          <p:nvPr/>
        </p:nvSpPr>
        <p:spPr>
          <a:xfrm>
            <a:off x="7247488"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xmlns=""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xmlns="" id="{0AD5A17F-D6F5-4898-90E7-32F83AD408E4}"/>
              </a:ext>
            </a:extLst>
          </p:cNvPr>
          <p:cNvSpPr/>
          <p:nvPr/>
        </p:nvSpPr>
        <p:spPr>
          <a:xfrm>
            <a:off x="1482210" y="425048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xmlns=""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xmlns="" id="{F4F36732-5BAB-40B0-8F96-050D67939387}"/>
              </a:ext>
            </a:extLst>
          </p:cNvPr>
          <p:cNvSpPr/>
          <p:nvPr/>
        </p:nvSpPr>
        <p:spPr>
          <a:xfrm>
            <a:off x="6455357" y="4250490"/>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xmlns=""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xmlns=""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xmlns=""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xmlns=""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xmlns=""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xmlns=""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xmlns=""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xmlns=""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xmlns="" id="{1D72480D-C09C-42F2-AF4C-B3877C177CC3}"/>
              </a:ext>
            </a:extLst>
          </p:cNvPr>
          <p:cNvSpPr txBox="1"/>
          <p:nvPr/>
        </p:nvSpPr>
        <p:spPr>
          <a:xfrm>
            <a:off x="1188518" y="2696181"/>
            <a:ext cx="93839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Foul</a:t>
            </a:r>
          </a:p>
        </p:txBody>
      </p:sp>
      <p:sp>
        <p:nvSpPr>
          <p:cNvPr id="25" name="TextBox 24">
            <a:extLst>
              <a:ext uri="{FF2B5EF4-FFF2-40B4-BE49-F238E27FC236}">
                <a16:creationId xmlns:a16="http://schemas.microsoft.com/office/drawing/2014/main" xmlns=""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xmlns="" id="{A8BA53C5-77CF-4DDD-8C5C-056D334E73EE}"/>
              </a:ext>
            </a:extLst>
          </p:cNvPr>
          <p:cNvSpPr txBox="1"/>
          <p:nvPr/>
        </p:nvSpPr>
        <p:spPr>
          <a:xfrm>
            <a:off x="6556214" y="5264974"/>
            <a:ext cx="1508746"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Yellow card</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Red card</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Accurate</a:t>
            </a:r>
          </a:p>
        </p:txBody>
      </p:sp>
      <p:sp>
        <p:nvSpPr>
          <p:cNvPr id="27" name="TextBox 26">
            <a:extLst>
              <a:ext uri="{FF2B5EF4-FFF2-40B4-BE49-F238E27FC236}">
                <a16:creationId xmlns:a16="http://schemas.microsoft.com/office/drawing/2014/main" xmlns=""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xmlns=""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xmlns=""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xmlns=""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xmlns=""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xmlns="" id="{622FED8A-6710-405A-8EEB-2B9A71D48CA2}"/>
              </a:ext>
            </a:extLst>
          </p:cNvPr>
          <p:cNvSpPr/>
          <p:nvPr/>
        </p:nvSpPr>
        <p:spPr>
          <a:xfrm>
            <a:off x="8953073" y="4250487"/>
            <a:ext cx="1802331" cy="803985"/>
          </a:xfrm>
          <a:prstGeom prst="roundRect">
            <a:avLst/>
          </a:prstGeom>
          <a:solidFill>
            <a:srgbClr val="7030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xmlns=""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xmlns=""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Tree>
    <p:extLst>
      <p:ext uri="{BB962C8B-B14F-4D97-AF65-F5344CB8AC3E}">
        <p14:creationId xmlns:p14="http://schemas.microsoft.com/office/powerpoint/2010/main" val="3539991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4F839CDC-E463-4502-8748-827AE781F905}"/>
              </a:ext>
            </a:extLst>
          </p:cNvPr>
          <p:cNvSpPr txBox="1"/>
          <p:nvPr/>
        </p:nvSpPr>
        <p:spPr>
          <a:xfrm>
            <a:off x="439692" y="229258"/>
            <a:ext cx="5260158" cy="584775"/>
          </a:xfrm>
          <a:prstGeom prst="rect">
            <a:avLst/>
          </a:prstGeom>
          <a:noFill/>
        </p:spPr>
        <p:txBody>
          <a:bodyPr wrap="none" rtlCol="0">
            <a:spAutoFit/>
          </a:bodyPr>
          <a:lstStyle/>
          <a:p>
            <a:r>
              <a:rPr lang="en-US" sz="3200" b="1" dirty="0" smtClean="0">
                <a:latin typeface="Times New Roman" panose="02020603050405020304" pitchFamily="18" charset="0"/>
                <a:cs typeface="Times New Roman" panose="02020603050405020304" pitchFamily="18" charset="0"/>
              </a:rPr>
              <a:t>Model – Adjusted R Squared</a:t>
            </a:r>
            <a:endParaRPr lang="en-US" sz="32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1078"/>
          <a:stretch/>
        </p:blipFill>
        <p:spPr>
          <a:xfrm>
            <a:off x="910472" y="1475359"/>
            <a:ext cx="10371324" cy="4991555"/>
          </a:xfrm>
          <a:prstGeom prst="rect">
            <a:avLst/>
          </a:prstGeom>
        </p:spPr>
      </p:pic>
    </p:spTree>
    <p:extLst>
      <p:ext uri="{BB962C8B-B14F-4D97-AF65-F5344CB8AC3E}">
        <p14:creationId xmlns:p14="http://schemas.microsoft.com/office/powerpoint/2010/main" val="1579749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4F839CDC-E463-4502-8748-827AE781F905}"/>
              </a:ext>
            </a:extLst>
          </p:cNvPr>
          <p:cNvSpPr txBox="1"/>
          <p:nvPr/>
        </p:nvSpPr>
        <p:spPr>
          <a:xfrm>
            <a:off x="439692" y="229258"/>
            <a:ext cx="2443298" cy="584775"/>
          </a:xfrm>
          <a:prstGeom prst="rect">
            <a:avLst/>
          </a:prstGeom>
          <a:noFill/>
        </p:spPr>
        <p:txBody>
          <a:bodyPr wrap="none" rtlCol="0">
            <a:spAutoFit/>
          </a:bodyPr>
          <a:lstStyle/>
          <a:p>
            <a:r>
              <a:rPr lang="en-US" sz="3200" b="1" dirty="0" smtClean="0">
                <a:latin typeface="Times New Roman" panose="02020603050405020304" pitchFamily="18" charset="0"/>
                <a:cs typeface="Times New Roman" panose="02020603050405020304" pitchFamily="18" charset="0"/>
              </a:rPr>
              <a:t>Model – BIC</a:t>
            </a:r>
            <a:endParaRPr lang="en-US" sz="32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10476"/>
          <a:stretch/>
        </p:blipFill>
        <p:spPr>
          <a:xfrm>
            <a:off x="1080380" y="1469840"/>
            <a:ext cx="10031239" cy="5249000"/>
          </a:xfrm>
          <a:prstGeom prst="rect">
            <a:avLst/>
          </a:prstGeom>
        </p:spPr>
      </p:pic>
    </p:spTree>
    <p:extLst>
      <p:ext uri="{BB962C8B-B14F-4D97-AF65-F5344CB8AC3E}">
        <p14:creationId xmlns:p14="http://schemas.microsoft.com/office/powerpoint/2010/main" val="780329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4F839CDC-E463-4502-8748-827AE781F905}"/>
              </a:ext>
            </a:extLst>
          </p:cNvPr>
          <p:cNvSpPr txBox="1"/>
          <p:nvPr/>
        </p:nvSpPr>
        <p:spPr>
          <a:xfrm>
            <a:off x="439692" y="229258"/>
            <a:ext cx="5451685" cy="584775"/>
          </a:xfrm>
          <a:prstGeom prst="rect">
            <a:avLst/>
          </a:prstGeom>
          <a:noFill/>
        </p:spPr>
        <p:txBody>
          <a:bodyPr wrap="none" rtlCol="0">
            <a:spAutoFit/>
          </a:bodyPr>
          <a:lstStyle/>
          <a:p>
            <a:r>
              <a:rPr lang="en-US" sz="3200" b="1" dirty="0" smtClean="0">
                <a:latin typeface="Times New Roman" panose="02020603050405020304" pitchFamily="18" charset="0"/>
                <a:cs typeface="Times New Roman" panose="02020603050405020304" pitchFamily="18" charset="0"/>
              </a:rPr>
              <a:t>Best Linear Regression </a:t>
            </a:r>
            <a:r>
              <a:rPr lang="en-US" sz="3200" b="1" dirty="0" smtClean="0">
                <a:latin typeface="Times New Roman" panose="02020603050405020304" pitchFamily="18" charset="0"/>
                <a:cs typeface="Times New Roman" panose="02020603050405020304" pitchFamily="18" charset="0"/>
              </a:rPr>
              <a:t>Model</a:t>
            </a:r>
            <a:endParaRPr lang="en-US" sz="32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4F839CDC-E463-4502-8748-827AE781F905}"/>
              </a:ext>
            </a:extLst>
          </p:cNvPr>
          <p:cNvSpPr txBox="1"/>
          <p:nvPr/>
        </p:nvSpPr>
        <p:spPr>
          <a:xfrm>
            <a:off x="429588" y="652279"/>
            <a:ext cx="8027069" cy="400110"/>
          </a:xfrm>
          <a:prstGeom prst="rect">
            <a:avLst/>
          </a:prstGeom>
          <a:noFill/>
        </p:spPr>
        <p:txBody>
          <a:bodyPr wrap="none" rtlCol="0">
            <a:spAutoFit/>
          </a:bodyPr>
          <a:lstStyle/>
          <a:p>
            <a:r>
              <a:rPr lang="en-US" sz="2000" b="1" dirty="0" smtClean="0">
                <a:latin typeface="Times New Roman" panose="02020603050405020304" pitchFamily="18" charset="0"/>
                <a:cs typeface="Times New Roman" panose="02020603050405020304" pitchFamily="18" charset="0"/>
              </a:rPr>
              <a:t>Goals = Shots + </a:t>
            </a:r>
            <a:r>
              <a:rPr lang="en-US" sz="2000" b="1" dirty="0" err="1" smtClean="0">
                <a:latin typeface="Times New Roman" panose="02020603050405020304" pitchFamily="18" charset="0"/>
                <a:cs typeface="Times New Roman" panose="02020603050405020304" pitchFamily="18" charset="0"/>
              </a:rPr>
              <a:t>Shots.Target</a:t>
            </a:r>
            <a:r>
              <a:rPr lang="en-US" sz="2000" b="1" dirty="0" smtClean="0">
                <a:latin typeface="Times New Roman" panose="02020603050405020304" pitchFamily="18" charset="0"/>
                <a:cs typeface="Times New Roman" panose="02020603050405020304" pitchFamily="18" charset="0"/>
              </a:rPr>
              <a:t> + </a:t>
            </a:r>
            <a:r>
              <a:rPr lang="en-US" sz="2000" b="1" dirty="0" err="1" smtClean="0">
                <a:latin typeface="Times New Roman" panose="02020603050405020304" pitchFamily="18" charset="0"/>
                <a:cs typeface="Times New Roman" panose="02020603050405020304" pitchFamily="18" charset="0"/>
              </a:rPr>
              <a:t>Pass.Acc</a:t>
            </a:r>
            <a:r>
              <a:rPr lang="en-US" sz="2000" b="1" dirty="0" smtClean="0">
                <a:latin typeface="Times New Roman" panose="02020603050405020304" pitchFamily="18" charset="0"/>
                <a:cs typeface="Times New Roman" panose="02020603050405020304" pitchFamily="18" charset="0"/>
              </a:rPr>
              <a:t> + Possession + Corners + Fouls</a:t>
            </a:r>
            <a:endParaRPr lang="en-US" sz="2000" b="1" dirty="0">
              <a:latin typeface="Times New Roman" panose="02020603050405020304" pitchFamily="18" charset="0"/>
              <a:cs typeface="Times New Roman" panose="02020603050405020304" pitchFamily="18" charset="0"/>
            </a:endParaRPr>
          </a:p>
        </p:txBody>
      </p:sp>
      <p:grpSp>
        <p:nvGrpSpPr>
          <p:cNvPr id="10" name="Group 9"/>
          <p:cNvGrpSpPr/>
          <p:nvPr/>
        </p:nvGrpSpPr>
        <p:grpSpPr>
          <a:xfrm>
            <a:off x="429588" y="1209504"/>
            <a:ext cx="6877292" cy="5216493"/>
            <a:chOff x="429588" y="1209504"/>
            <a:chExt cx="6877292" cy="5216493"/>
          </a:xfrm>
        </p:grpSpPr>
        <p:pic>
          <p:nvPicPr>
            <p:cNvPr id="4" name="Picture 3"/>
            <p:cNvPicPr>
              <a:picLocks noChangeAspect="1"/>
            </p:cNvPicPr>
            <p:nvPr/>
          </p:nvPicPr>
          <p:blipFill rotWithShape="1">
            <a:blip r:embed="rId2"/>
            <a:srcRect l="30442" t="30127" r="25171" b="10018"/>
            <a:stretch/>
          </p:blipFill>
          <p:spPr>
            <a:xfrm>
              <a:off x="429588" y="1209504"/>
              <a:ext cx="6877292" cy="5216493"/>
            </a:xfrm>
            <a:prstGeom prst="rect">
              <a:avLst/>
            </a:prstGeom>
          </p:spPr>
        </p:pic>
        <p:sp>
          <p:nvSpPr>
            <p:cNvPr id="5" name="Rectangle 4"/>
            <p:cNvSpPr/>
            <p:nvPr/>
          </p:nvSpPr>
          <p:spPr>
            <a:xfrm rot="5400000">
              <a:off x="3966275" y="3966279"/>
              <a:ext cx="287996" cy="2335794"/>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4742507" y="2587783"/>
              <a:ext cx="389299" cy="1520982"/>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9" name="Rectangle 8"/>
          <p:cNvSpPr/>
          <p:nvPr/>
        </p:nvSpPr>
        <p:spPr>
          <a:xfrm rot="5400000">
            <a:off x="4000876" y="3122691"/>
            <a:ext cx="262551" cy="6166919"/>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xmlns="" id="{4F839CDC-E463-4502-8748-827AE781F905}"/>
              </a:ext>
            </a:extLst>
          </p:cNvPr>
          <p:cNvSpPr txBox="1"/>
          <p:nvPr/>
        </p:nvSpPr>
        <p:spPr>
          <a:xfrm>
            <a:off x="7306880" y="2840442"/>
            <a:ext cx="4503156" cy="1015663"/>
          </a:xfrm>
          <a:prstGeom prst="rect">
            <a:avLst/>
          </a:prstGeom>
          <a:noFill/>
        </p:spPr>
        <p:txBody>
          <a:bodyPr wrap="none" rtlCol="0">
            <a:spAutoFit/>
          </a:bodyPr>
          <a:lstStyle/>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Statistically significant estimates</a:t>
            </a:r>
          </a:p>
          <a:p>
            <a:pPr marL="457200" indent="-4572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Adjusted </a:t>
            </a:r>
            <a:r>
              <a:rPr lang="en-US" sz="2000" dirty="0">
                <a:latin typeface="Times New Roman" panose="02020603050405020304" pitchFamily="18" charset="0"/>
                <a:cs typeface="Times New Roman" panose="02020603050405020304" pitchFamily="18" charset="0"/>
              </a:rPr>
              <a:t>R-Squared can be improved</a:t>
            </a:r>
          </a:p>
          <a:p>
            <a:pPr marL="457200" indent="-4572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No concern for </a:t>
            </a:r>
            <a:r>
              <a:rPr lang="en-US" sz="2000" dirty="0" err="1" smtClean="0">
                <a:latin typeface="Times New Roman" panose="02020603050405020304" pitchFamily="18" charset="0"/>
                <a:cs typeface="Times New Roman" panose="02020603050405020304" pitchFamily="18" charset="0"/>
              </a:rPr>
              <a:t>multicollinearity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2136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4F839CDC-E463-4502-8748-827AE781F905}"/>
              </a:ext>
            </a:extLst>
          </p:cNvPr>
          <p:cNvSpPr txBox="1"/>
          <p:nvPr/>
        </p:nvSpPr>
        <p:spPr>
          <a:xfrm>
            <a:off x="439692" y="229258"/>
            <a:ext cx="5010026" cy="584775"/>
          </a:xfrm>
          <a:prstGeom prst="rect">
            <a:avLst/>
          </a:prstGeom>
          <a:noFill/>
        </p:spPr>
        <p:txBody>
          <a:bodyPr wrap="none" rtlCol="0">
            <a:spAutoFit/>
          </a:bodyPr>
          <a:lstStyle/>
          <a:p>
            <a:r>
              <a:rPr lang="en-US" sz="3200" b="1" dirty="0" smtClean="0">
                <a:latin typeface="Times New Roman" panose="02020603050405020304" pitchFamily="18" charset="0"/>
                <a:cs typeface="Times New Roman" panose="02020603050405020304" pitchFamily="18" charset="0"/>
              </a:rPr>
              <a:t>Other Variables in the Data</a:t>
            </a:r>
            <a:endParaRPr lang="en-US" sz="3200" b="1" dirty="0">
              <a:latin typeface="Times New Roman" panose="02020603050405020304" pitchFamily="18" charset="0"/>
              <a:cs typeface="Times New Roman" panose="02020603050405020304" pitchFamily="18" charset="0"/>
            </a:endParaRPr>
          </a:p>
        </p:txBody>
      </p:sp>
      <p:grpSp>
        <p:nvGrpSpPr>
          <p:cNvPr id="16" name="Group 15"/>
          <p:cNvGrpSpPr/>
          <p:nvPr/>
        </p:nvGrpSpPr>
        <p:grpSpPr>
          <a:xfrm>
            <a:off x="2690159" y="1257901"/>
            <a:ext cx="5519117" cy="5600099"/>
            <a:chOff x="2690159" y="1257901"/>
            <a:chExt cx="5519117" cy="5600099"/>
          </a:xfrm>
        </p:grpSpPr>
        <p:pic>
          <p:nvPicPr>
            <p:cNvPr id="10" name="Picture 9"/>
            <p:cNvPicPr>
              <a:picLocks noChangeAspect="1"/>
            </p:cNvPicPr>
            <p:nvPr/>
          </p:nvPicPr>
          <p:blipFill rotWithShape="1">
            <a:blip r:embed="rId2"/>
            <a:srcRect l="38453" t="8866" r="16343" b="9592"/>
            <a:stretch/>
          </p:blipFill>
          <p:spPr>
            <a:xfrm>
              <a:off x="2690159" y="1257901"/>
              <a:ext cx="5519117" cy="5600099"/>
            </a:xfrm>
            <a:prstGeom prst="rect">
              <a:avLst/>
            </a:prstGeom>
          </p:spPr>
        </p:pic>
        <p:sp>
          <p:nvSpPr>
            <p:cNvPr id="12" name="Rectangle 11"/>
            <p:cNvSpPr/>
            <p:nvPr/>
          </p:nvSpPr>
          <p:spPr>
            <a:xfrm>
              <a:off x="3657600" y="3619099"/>
              <a:ext cx="712269" cy="2406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205663" y="5176788"/>
              <a:ext cx="712269" cy="2406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012581" y="5954830"/>
              <a:ext cx="712269" cy="2406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394381" y="6352671"/>
              <a:ext cx="712269" cy="2406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77624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4F839CDC-E463-4502-8748-827AE781F905}"/>
              </a:ext>
            </a:extLst>
          </p:cNvPr>
          <p:cNvSpPr txBox="1"/>
          <p:nvPr/>
        </p:nvSpPr>
        <p:spPr>
          <a:xfrm>
            <a:off x="439692" y="229258"/>
            <a:ext cx="1027845" cy="584775"/>
          </a:xfrm>
          <a:prstGeom prst="rect">
            <a:avLst/>
          </a:prstGeom>
          <a:noFill/>
        </p:spPr>
        <p:txBody>
          <a:bodyPr wrap="none" rtlCol="0">
            <a:spAutoFit/>
          </a:bodyPr>
          <a:lstStyle/>
          <a:p>
            <a:r>
              <a:rPr lang="en-US" sz="3200" b="1" dirty="0" smtClean="0">
                <a:latin typeface="Times New Roman" panose="02020603050405020304" pitchFamily="18" charset="0"/>
                <a:cs typeface="Times New Roman" panose="02020603050405020304" pitchFamily="18" charset="0"/>
              </a:rPr>
              <a:t>PCA</a:t>
            </a:r>
            <a:endParaRPr lang="en-US" sz="3200" b="1" dirty="0">
              <a:latin typeface="Times New Roman" panose="02020603050405020304" pitchFamily="18" charset="0"/>
              <a:cs typeface="Times New Roman" panose="02020603050405020304" pitchFamily="18" charset="0"/>
            </a:endParaRPr>
          </a:p>
        </p:txBody>
      </p:sp>
      <p:sp>
        <p:nvSpPr>
          <p:cNvPr id="25" name="Rectangle 24"/>
          <p:cNvSpPr/>
          <p:nvPr/>
        </p:nvSpPr>
        <p:spPr>
          <a:xfrm>
            <a:off x="1934678" y="1218700"/>
            <a:ext cx="1761423" cy="5639300"/>
          </a:xfrm>
          <a:prstGeom prst="rect">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766882" y="1213617"/>
            <a:ext cx="10658236" cy="5644383"/>
            <a:chOff x="766882" y="1213617"/>
            <a:chExt cx="10658236" cy="5644383"/>
          </a:xfrm>
        </p:grpSpPr>
        <p:pic>
          <p:nvPicPr>
            <p:cNvPr id="8" name="Picture 7"/>
            <p:cNvPicPr>
              <a:picLocks noChangeAspect="1"/>
            </p:cNvPicPr>
            <p:nvPr/>
          </p:nvPicPr>
          <p:blipFill rotWithShape="1">
            <a:blip r:embed="rId2"/>
            <a:srcRect l="24140" t="17135" r="2018" b="13345"/>
            <a:stretch/>
          </p:blipFill>
          <p:spPr>
            <a:xfrm>
              <a:off x="766882" y="1213617"/>
              <a:ext cx="10658236" cy="5644383"/>
            </a:xfrm>
            <a:prstGeom prst="rect">
              <a:avLst/>
            </a:prstGeom>
          </p:spPr>
        </p:pic>
        <p:sp>
          <p:nvSpPr>
            <p:cNvPr id="9" name="Rectangle 8"/>
            <p:cNvSpPr/>
            <p:nvPr/>
          </p:nvSpPr>
          <p:spPr>
            <a:xfrm>
              <a:off x="1934678" y="1761422"/>
              <a:ext cx="9490440" cy="288758"/>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934678" y="2727959"/>
              <a:ext cx="9490440" cy="288758"/>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934678" y="3193149"/>
              <a:ext cx="9490440" cy="288758"/>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934678" y="5126223"/>
              <a:ext cx="9490440" cy="28875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4" name="Rectangle 23"/>
            <p:cNvSpPr/>
            <p:nvPr/>
          </p:nvSpPr>
          <p:spPr>
            <a:xfrm>
              <a:off x="1934678" y="6569242"/>
              <a:ext cx="9490440" cy="28875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6" name="Rectangle 25"/>
            <p:cNvSpPr/>
            <p:nvPr/>
          </p:nvSpPr>
          <p:spPr>
            <a:xfrm>
              <a:off x="7170821" y="1236612"/>
              <a:ext cx="827773" cy="5621388"/>
            </a:xfrm>
            <a:prstGeom prst="rect">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8912995" y="1236610"/>
              <a:ext cx="784424" cy="5621389"/>
            </a:xfrm>
            <a:prstGeom prst="rect">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p:cNvSpPr/>
          <p:nvPr/>
        </p:nvSpPr>
        <p:spPr>
          <a:xfrm>
            <a:off x="1987616" y="1281468"/>
            <a:ext cx="827773" cy="5621388"/>
          </a:xfrm>
          <a:prstGeom prst="rect">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868327" y="1281468"/>
            <a:ext cx="827773" cy="5621388"/>
          </a:xfrm>
          <a:prstGeom prst="rect">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0822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4F839CDC-E463-4502-8748-827AE781F905}"/>
              </a:ext>
            </a:extLst>
          </p:cNvPr>
          <p:cNvSpPr txBox="1"/>
          <p:nvPr/>
        </p:nvSpPr>
        <p:spPr>
          <a:xfrm>
            <a:off x="439692" y="229258"/>
            <a:ext cx="1027845" cy="584775"/>
          </a:xfrm>
          <a:prstGeom prst="rect">
            <a:avLst/>
          </a:prstGeom>
          <a:noFill/>
        </p:spPr>
        <p:txBody>
          <a:bodyPr wrap="none" rtlCol="0">
            <a:spAutoFit/>
          </a:bodyPr>
          <a:lstStyle/>
          <a:p>
            <a:r>
              <a:rPr lang="en-US" sz="3200" b="1" dirty="0" smtClean="0">
                <a:latin typeface="Times New Roman" panose="02020603050405020304" pitchFamily="18" charset="0"/>
                <a:cs typeface="Times New Roman" panose="02020603050405020304" pitchFamily="18" charset="0"/>
              </a:rPr>
              <a:t>PCR</a:t>
            </a:r>
            <a:endParaRPr lang="en-US" sz="3200" b="1" dirty="0">
              <a:latin typeface="Times New Roman" panose="02020603050405020304" pitchFamily="18" charset="0"/>
              <a:cs typeface="Times New Roman" panose="02020603050405020304" pitchFamily="18" charset="0"/>
            </a:endParaRPr>
          </a:p>
        </p:txBody>
      </p:sp>
      <p:grpSp>
        <p:nvGrpSpPr>
          <p:cNvPr id="7" name="Group 6"/>
          <p:cNvGrpSpPr/>
          <p:nvPr/>
        </p:nvGrpSpPr>
        <p:grpSpPr>
          <a:xfrm>
            <a:off x="439692" y="1281468"/>
            <a:ext cx="7809223" cy="4686195"/>
            <a:chOff x="439692" y="1281468"/>
            <a:chExt cx="7809223" cy="4686195"/>
          </a:xfrm>
        </p:grpSpPr>
        <p:pic>
          <p:nvPicPr>
            <p:cNvPr id="4" name="Picture 3"/>
            <p:cNvPicPr>
              <a:picLocks noChangeAspect="1"/>
            </p:cNvPicPr>
            <p:nvPr/>
          </p:nvPicPr>
          <p:blipFill rotWithShape="1">
            <a:blip r:embed="rId2"/>
            <a:srcRect l="26667" t="35655" r="23964" b="11286"/>
            <a:stretch/>
          </p:blipFill>
          <p:spPr>
            <a:xfrm>
              <a:off x="439692" y="1281468"/>
              <a:ext cx="7809223" cy="4686195"/>
            </a:xfrm>
            <a:prstGeom prst="rect">
              <a:avLst/>
            </a:prstGeom>
          </p:spPr>
        </p:pic>
        <p:grpSp>
          <p:nvGrpSpPr>
            <p:cNvPr id="6" name="Group 5"/>
            <p:cNvGrpSpPr/>
            <p:nvPr/>
          </p:nvGrpSpPr>
          <p:grpSpPr>
            <a:xfrm>
              <a:off x="3829249" y="2935704"/>
              <a:ext cx="3100939" cy="2704703"/>
              <a:chOff x="3829249" y="2935704"/>
              <a:chExt cx="3100939" cy="2704703"/>
            </a:xfrm>
          </p:grpSpPr>
          <p:sp>
            <p:nvSpPr>
              <p:cNvPr id="5" name="Rectangle 4"/>
              <p:cNvSpPr/>
              <p:nvPr/>
            </p:nvSpPr>
            <p:spPr>
              <a:xfrm>
                <a:off x="6102417" y="2935704"/>
                <a:ext cx="510139" cy="129941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rot="5400000">
                <a:off x="5205660" y="3915879"/>
                <a:ext cx="348117" cy="310093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4083326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42EF216-75D4-4734-B156-3EDB09F9CE9B}"/>
              </a:ext>
            </a:extLst>
          </p:cNvPr>
          <p:cNvSpPr txBox="1"/>
          <p:nvPr/>
        </p:nvSpPr>
        <p:spPr>
          <a:xfrm>
            <a:off x="477753" y="2819123"/>
            <a:ext cx="11236494" cy="2062103"/>
          </a:xfrm>
          <a:prstGeom prst="rect">
            <a:avLst/>
          </a:prstGeom>
          <a:noFill/>
        </p:spPr>
        <p:txBody>
          <a:bodyPr wrap="square">
            <a:spAutoFit/>
          </a:bodyPr>
          <a:lstStyle/>
          <a:p>
            <a:pPr lvl="0"/>
            <a:r>
              <a:rPr lang="en-US" sz="3200" dirty="0">
                <a:latin typeface="Times New Roman" panose="02020603050405020304" pitchFamily="18" charset="0"/>
                <a:cs typeface="Times New Roman" panose="02020603050405020304" pitchFamily="18" charset="0"/>
              </a:rPr>
              <a:t>Given the variables that describe the (X, Y) coordinates of the beginning and end of key events (shots, assists, key passes), which configuration of the variables result in the best fitting model that gives the probability of a shot on goal being successful?</a:t>
            </a:r>
          </a:p>
        </p:txBody>
      </p:sp>
      <p:cxnSp>
        <p:nvCxnSpPr>
          <p:cNvPr id="3" name="Straight Connector 2">
            <a:extLst>
              <a:ext uri="{FF2B5EF4-FFF2-40B4-BE49-F238E27FC236}">
                <a16:creationId xmlns:a16="http://schemas.microsoft.com/office/drawing/2014/main" xmlns="" id="{B493E240-C89A-4822-B4C3-EC3A33AD45FA}"/>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xmlns="" id="{9EAF4BF5-F510-49EE-8E26-0511CB451A3D}"/>
              </a:ext>
            </a:extLst>
          </p:cNvPr>
          <p:cNvSpPr txBox="1"/>
          <p:nvPr/>
        </p:nvSpPr>
        <p:spPr>
          <a:xfrm>
            <a:off x="439692" y="229258"/>
            <a:ext cx="376474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SMART Question 1:</a:t>
            </a:r>
          </a:p>
        </p:txBody>
      </p:sp>
    </p:spTree>
    <p:extLst>
      <p:ext uri="{BB962C8B-B14F-4D97-AF65-F5344CB8AC3E}">
        <p14:creationId xmlns:p14="http://schemas.microsoft.com/office/powerpoint/2010/main" val="1927476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A31E7CB7-EDC3-46F2-92F6-748EE36F583B}"/>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1CC17B57-5182-431A-B89C-F0A6B72A815B}"/>
              </a:ext>
            </a:extLst>
          </p:cNvPr>
          <p:cNvSpPr txBox="1"/>
          <p:nvPr/>
        </p:nvSpPr>
        <p:spPr>
          <a:xfrm>
            <a:off x="439692" y="229258"/>
            <a:ext cx="230543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Conclusions</a:t>
            </a:r>
          </a:p>
        </p:txBody>
      </p:sp>
    </p:spTree>
    <p:extLst>
      <p:ext uri="{BB962C8B-B14F-4D97-AF65-F5344CB8AC3E}">
        <p14:creationId xmlns:p14="http://schemas.microsoft.com/office/powerpoint/2010/main" val="2579900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7CCA5530-82AF-4F30-A094-F86FFD933B34}"/>
              </a:ext>
            </a:extLst>
          </p:cNvPr>
          <p:cNvGrpSpPr/>
          <p:nvPr/>
        </p:nvGrpSpPr>
        <p:grpSpPr>
          <a:xfrm>
            <a:off x="4701020" y="1560361"/>
            <a:ext cx="2789960" cy="3737278"/>
            <a:chOff x="8403275" y="2364261"/>
            <a:chExt cx="1951905" cy="2614666"/>
          </a:xfrm>
          <a:solidFill>
            <a:schemeClr val="tx1"/>
          </a:solidFill>
          <a:effectLst>
            <a:outerShdw blurRad="50800" dist="38100" dir="5400000" algn="t" rotWithShape="0">
              <a:prstClr val="black">
                <a:alpha val="40000"/>
              </a:prstClr>
            </a:outerShdw>
          </a:effectLst>
        </p:grpSpPr>
        <p:pic>
          <p:nvPicPr>
            <p:cNvPr id="3" name="Graphic 2" descr="Confused person">
              <a:extLst>
                <a:ext uri="{FF2B5EF4-FFF2-40B4-BE49-F238E27FC236}">
                  <a16:creationId xmlns:a16="http://schemas.microsoft.com/office/drawing/2014/main" xmlns="" id="{A38B64CB-D798-4C5A-AC8D-7F2D59AA375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951525" y="2652821"/>
              <a:ext cx="914400" cy="914400"/>
            </a:xfrm>
            <a:prstGeom prst="rect">
              <a:avLst/>
            </a:prstGeom>
          </p:spPr>
        </p:pic>
        <p:pic>
          <p:nvPicPr>
            <p:cNvPr id="4" name="Graphic 3" descr="Thought bubble">
              <a:extLst>
                <a:ext uri="{FF2B5EF4-FFF2-40B4-BE49-F238E27FC236}">
                  <a16:creationId xmlns:a16="http://schemas.microsoft.com/office/drawing/2014/main" xmlns="" id="{341C9552-7FDF-46B3-9262-3A5EEF38091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9538946" y="2364261"/>
              <a:ext cx="457200" cy="457200"/>
            </a:xfrm>
            <a:prstGeom prst="rect">
              <a:avLst/>
            </a:prstGeom>
          </p:spPr>
        </p:pic>
        <p:pic>
          <p:nvPicPr>
            <p:cNvPr id="5" name="Graphic 4" descr="Users">
              <a:extLst>
                <a:ext uri="{FF2B5EF4-FFF2-40B4-BE49-F238E27FC236}">
                  <a16:creationId xmlns:a16="http://schemas.microsoft.com/office/drawing/2014/main" xmlns="" id="{531FB4F3-92FF-4A66-B000-274145B6BC4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8575929" y="4009175"/>
              <a:ext cx="933501" cy="933501"/>
            </a:xfrm>
            <a:prstGeom prst="rect">
              <a:avLst/>
            </a:prstGeom>
          </p:spPr>
        </p:pic>
        <p:sp>
          <p:nvSpPr>
            <p:cNvPr id="6" name="Graphic 9" descr="Questions">
              <a:extLst>
                <a:ext uri="{FF2B5EF4-FFF2-40B4-BE49-F238E27FC236}">
                  <a16:creationId xmlns:a16="http://schemas.microsoft.com/office/drawing/2014/main" xmlns="" id="{A40B25B0-B997-4657-A36D-2494096C6DCC}"/>
                </a:ext>
              </a:extLst>
            </p:cNvPr>
            <p:cNvSpPr/>
            <p:nvPr/>
          </p:nvSpPr>
          <p:spPr>
            <a:xfrm>
              <a:off x="9838786" y="3780440"/>
              <a:ext cx="516394" cy="354848"/>
            </a:xfrm>
            <a:custGeom>
              <a:avLst/>
              <a:gdLst>
                <a:gd name="connsiteX0" fmla="*/ 379575 w 399482"/>
                <a:gd name="connsiteY0" fmla="*/ 0 h 366140"/>
                <a:gd name="connsiteX1" fmla="*/ 19816 w 399482"/>
                <a:gd name="connsiteY1" fmla="*/ 0 h 366140"/>
                <a:gd name="connsiteX2" fmla="*/ 4 w 399482"/>
                <a:gd name="connsiteY2" fmla="*/ 20098 h 366140"/>
                <a:gd name="connsiteX3" fmla="*/ 4 w 399482"/>
                <a:gd name="connsiteY3" fmla="*/ 265367 h 366140"/>
                <a:gd name="connsiteX4" fmla="*/ 19620 w 399482"/>
                <a:gd name="connsiteY4" fmla="*/ 285747 h 366140"/>
                <a:gd name="connsiteX5" fmla="*/ 19816 w 399482"/>
                <a:gd name="connsiteY5" fmla="*/ 285750 h 366140"/>
                <a:gd name="connsiteX6" fmla="*/ 76966 w 399482"/>
                <a:gd name="connsiteY6" fmla="*/ 285750 h 366140"/>
                <a:gd name="connsiteX7" fmla="*/ 76966 w 399482"/>
                <a:gd name="connsiteY7" fmla="*/ 366141 h 366140"/>
                <a:gd name="connsiteX8" fmla="*/ 155928 w 399482"/>
                <a:gd name="connsiteY8" fmla="*/ 285750 h 366140"/>
                <a:gd name="connsiteX9" fmla="*/ 379575 w 399482"/>
                <a:gd name="connsiteY9" fmla="*/ 285750 h 366140"/>
                <a:gd name="connsiteX10" fmla="*/ 399482 w 399482"/>
                <a:gd name="connsiteY10" fmla="*/ 265652 h 366140"/>
                <a:gd name="connsiteX11" fmla="*/ 399482 w 399482"/>
                <a:gd name="connsiteY11" fmla="*/ 20098 h 366140"/>
                <a:gd name="connsiteX12" fmla="*/ 379575 w 399482"/>
                <a:gd name="connsiteY12" fmla="*/ 0 h 366140"/>
                <a:gd name="connsiteX13" fmla="*/ 198028 w 399482"/>
                <a:gd name="connsiteY13" fmla="*/ 250031 h 366140"/>
                <a:gd name="connsiteX14" fmla="*/ 176885 w 399482"/>
                <a:gd name="connsiteY14" fmla="*/ 228884 h 366140"/>
                <a:gd name="connsiteX15" fmla="*/ 198032 w 399482"/>
                <a:gd name="connsiteY15" fmla="*/ 207740 h 366140"/>
                <a:gd name="connsiteX16" fmla="*/ 219174 w 399482"/>
                <a:gd name="connsiteY16" fmla="*/ 228600 h 366140"/>
                <a:gd name="connsiteX17" fmla="*/ 198509 w 399482"/>
                <a:gd name="connsiteY17" fmla="*/ 250028 h 366140"/>
                <a:gd name="connsiteX18" fmla="*/ 198028 w 399482"/>
                <a:gd name="connsiteY18" fmla="*/ 250031 h 366140"/>
                <a:gd name="connsiteX19" fmla="*/ 211649 w 399482"/>
                <a:gd name="connsiteY19" fmla="*/ 162878 h 366140"/>
                <a:gd name="connsiteX20" fmla="*/ 211649 w 399482"/>
                <a:gd name="connsiteY20" fmla="*/ 192881 h 366140"/>
                <a:gd name="connsiteX21" fmla="*/ 184503 w 399482"/>
                <a:gd name="connsiteY21" fmla="*/ 192881 h 366140"/>
                <a:gd name="connsiteX22" fmla="*/ 184503 w 399482"/>
                <a:gd name="connsiteY22" fmla="*/ 136779 h 366140"/>
                <a:gd name="connsiteX23" fmla="*/ 198028 w 399482"/>
                <a:gd name="connsiteY23" fmla="*/ 136779 h 366140"/>
                <a:gd name="connsiteX24" fmla="*/ 236890 w 399482"/>
                <a:gd name="connsiteY24" fmla="*/ 101727 h 366140"/>
                <a:gd name="connsiteX25" fmla="*/ 199471 w 399482"/>
                <a:gd name="connsiteY25" fmla="*/ 62958 h 366140"/>
                <a:gd name="connsiteX26" fmla="*/ 198028 w 399482"/>
                <a:gd name="connsiteY26" fmla="*/ 62960 h 366140"/>
                <a:gd name="connsiteX27" fmla="*/ 159262 w 399482"/>
                <a:gd name="connsiteY27" fmla="*/ 95135 h 366140"/>
                <a:gd name="connsiteX28" fmla="*/ 159262 w 399482"/>
                <a:gd name="connsiteY28" fmla="*/ 101727 h 366140"/>
                <a:gd name="connsiteX29" fmla="*/ 159262 w 399482"/>
                <a:gd name="connsiteY29" fmla="*/ 104108 h 366140"/>
                <a:gd name="connsiteX30" fmla="*/ 132115 w 399482"/>
                <a:gd name="connsiteY30" fmla="*/ 104108 h 366140"/>
                <a:gd name="connsiteX31" fmla="*/ 132115 w 399482"/>
                <a:gd name="connsiteY31" fmla="*/ 101727 h 366140"/>
                <a:gd name="connsiteX32" fmla="*/ 190668 w 399482"/>
                <a:gd name="connsiteY32" fmla="*/ 35724 h 366140"/>
                <a:gd name="connsiteX33" fmla="*/ 198028 w 399482"/>
                <a:gd name="connsiteY33" fmla="*/ 35719 h 366140"/>
                <a:gd name="connsiteX34" fmla="*/ 264037 w 399482"/>
                <a:gd name="connsiteY34" fmla="*/ 100194 h 366140"/>
                <a:gd name="connsiteX35" fmla="*/ 264037 w 399482"/>
                <a:gd name="connsiteY35" fmla="*/ 101727 h 366140"/>
                <a:gd name="connsiteX36" fmla="*/ 211649 w 399482"/>
                <a:gd name="connsiteY36" fmla="*/ 162878 h 36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99482" h="366140">
                  <a:moveTo>
                    <a:pt x="379575" y="0"/>
                  </a:moveTo>
                  <a:lnTo>
                    <a:pt x="19816" y="0"/>
                  </a:lnTo>
                  <a:cubicBezTo>
                    <a:pt x="8806" y="105"/>
                    <a:pt x="-50" y="9088"/>
                    <a:pt x="4" y="20098"/>
                  </a:cubicBezTo>
                  <a:lnTo>
                    <a:pt x="4" y="265367"/>
                  </a:lnTo>
                  <a:cubicBezTo>
                    <a:pt x="-207" y="276412"/>
                    <a:pt x="8575" y="285537"/>
                    <a:pt x="19620" y="285747"/>
                  </a:cubicBezTo>
                  <a:cubicBezTo>
                    <a:pt x="19685" y="285748"/>
                    <a:pt x="19751" y="285749"/>
                    <a:pt x="19816" y="285750"/>
                  </a:cubicBezTo>
                  <a:lnTo>
                    <a:pt x="76966" y="285750"/>
                  </a:lnTo>
                  <a:lnTo>
                    <a:pt x="76966" y="366141"/>
                  </a:lnTo>
                  <a:lnTo>
                    <a:pt x="155928" y="285750"/>
                  </a:lnTo>
                  <a:lnTo>
                    <a:pt x="379575" y="285750"/>
                  </a:lnTo>
                  <a:cubicBezTo>
                    <a:pt x="390600" y="285645"/>
                    <a:pt x="399482" y="276678"/>
                    <a:pt x="399482" y="265652"/>
                  </a:cubicBezTo>
                  <a:lnTo>
                    <a:pt x="399482" y="20098"/>
                  </a:lnTo>
                  <a:cubicBezTo>
                    <a:pt x="399483" y="9072"/>
                    <a:pt x="390600" y="104"/>
                    <a:pt x="379575" y="0"/>
                  </a:cubicBezTo>
                  <a:close/>
                  <a:moveTo>
                    <a:pt x="198028" y="250031"/>
                  </a:moveTo>
                  <a:cubicBezTo>
                    <a:pt x="186350" y="250030"/>
                    <a:pt x="176884" y="240562"/>
                    <a:pt x="176885" y="228884"/>
                  </a:cubicBezTo>
                  <a:cubicBezTo>
                    <a:pt x="176886" y="217205"/>
                    <a:pt x="186354" y="207739"/>
                    <a:pt x="198032" y="207740"/>
                  </a:cubicBezTo>
                  <a:cubicBezTo>
                    <a:pt x="209598" y="207741"/>
                    <a:pt x="219018" y="217035"/>
                    <a:pt x="219174" y="228600"/>
                  </a:cubicBezTo>
                  <a:cubicBezTo>
                    <a:pt x="219384" y="240223"/>
                    <a:pt x="210132" y="249818"/>
                    <a:pt x="198509" y="250028"/>
                  </a:cubicBezTo>
                  <a:cubicBezTo>
                    <a:pt x="198349" y="250031"/>
                    <a:pt x="198188" y="250032"/>
                    <a:pt x="198028" y="250031"/>
                  </a:cubicBezTo>
                  <a:close/>
                  <a:moveTo>
                    <a:pt x="211649" y="162878"/>
                  </a:moveTo>
                  <a:lnTo>
                    <a:pt x="211649" y="192881"/>
                  </a:lnTo>
                  <a:lnTo>
                    <a:pt x="184503" y="192881"/>
                  </a:lnTo>
                  <a:lnTo>
                    <a:pt x="184503" y="136779"/>
                  </a:lnTo>
                  <a:lnTo>
                    <a:pt x="198028" y="136779"/>
                  </a:lnTo>
                  <a:cubicBezTo>
                    <a:pt x="221650" y="136779"/>
                    <a:pt x="236890" y="122968"/>
                    <a:pt x="236890" y="101727"/>
                  </a:cubicBezTo>
                  <a:cubicBezTo>
                    <a:pt x="237263" y="80688"/>
                    <a:pt x="220509" y="63331"/>
                    <a:pt x="199471" y="62958"/>
                  </a:cubicBezTo>
                  <a:cubicBezTo>
                    <a:pt x="198990" y="62950"/>
                    <a:pt x="198509" y="62951"/>
                    <a:pt x="198028" y="62960"/>
                  </a:cubicBezTo>
                  <a:cubicBezTo>
                    <a:pt x="178438" y="61140"/>
                    <a:pt x="161082" y="75545"/>
                    <a:pt x="159262" y="95135"/>
                  </a:cubicBezTo>
                  <a:cubicBezTo>
                    <a:pt x="159058" y="97327"/>
                    <a:pt x="159058" y="99534"/>
                    <a:pt x="159262" y="101727"/>
                  </a:cubicBezTo>
                  <a:lnTo>
                    <a:pt x="159262" y="104108"/>
                  </a:lnTo>
                  <a:lnTo>
                    <a:pt x="132115" y="104108"/>
                  </a:lnTo>
                  <a:lnTo>
                    <a:pt x="132115" y="101727"/>
                  </a:lnTo>
                  <a:cubicBezTo>
                    <a:pt x="130058" y="67332"/>
                    <a:pt x="156273" y="37782"/>
                    <a:pt x="190668" y="35724"/>
                  </a:cubicBezTo>
                  <a:cubicBezTo>
                    <a:pt x="193119" y="35578"/>
                    <a:pt x="195577" y="35576"/>
                    <a:pt x="198028" y="35719"/>
                  </a:cubicBezTo>
                  <a:cubicBezTo>
                    <a:pt x="234061" y="35296"/>
                    <a:pt x="263614" y="64162"/>
                    <a:pt x="264037" y="100194"/>
                  </a:cubicBezTo>
                  <a:cubicBezTo>
                    <a:pt x="264042" y="100705"/>
                    <a:pt x="264042" y="101216"/>
                    <a:pt x="264037" y="101727"/>
                  </a:cubicBezTo>
                  <a:cubicBezTo>
                    <a:pt x="264962" y="132572"/>
                    <a:pt x="242271" y="159059"/>
                    <a:pt x="211649" y="162878"/>
                  </a:cubicBezTo>
                  <a:close/>
                </a:path>
              </a:pathLst>
            </a:custGeom>
            <a:grpFill/>
            <a:ln w="9525" cap="flat">
              <a:noFill/>
              <a:prstDash val="solid"/>
              <a:miter/>
            </a:ln>
          </p:spPr>
          <p:txBody>
            <a:bodyPr rtlCol="0" anchor="ctr"/>
            <a:lstStyle/>
            <a:p>
              <a:endParaRPr lang="x-none"/>
            </a:p>
          </p:txBody>
        </p:sp>
        <p:pic>
          <p:nvPicPr>
            <p:cNvPr id="7" name="Graphic 6" descr="Chat bubble">
              <a:extLst>
                <a:ext uri="{FF2B5EF4-FFF2-40B4-BE49-F238E27FC236}">
                  <a16:creationId xmlns:a16="http://schemas.microsoft.com/office/drawing/2014/main" xmlns="" id="{989AF653-7BD5-449F-9F07-75B9300F4567}"/>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8403275" y="3681926"/>
              <a:ext cx="695837" cy="565831"/>
            </a:xfrm>
            <a:prstGeom prst="rect">
              <a:avLst/>
            </a:prstGeom>
          </p:spPr>
        </p:pic>
        <p:pic>
          <p:nvPicPr>
            <p:cNvPr id="8" name="Graphic 7" descr="Users">
              <a:extLst>
                <a:ext uri="{FF2B5EF4-FFF2-40B4-BE49-F238E27FC236}">
                  <a16:creationId xmlns:a16="http://schemas.microsoft.com/office/drawing/2014/main" xmlns="" id="{857E97E0-1CDF-45BC-9962-357E4E89510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9421679" y="4008452"/>
              <a:ext cx="933501" cy="933501"/>
            </a:xfrm>
            <a:prstGeom prst="rect">
              <a:avLst/>
            </a:prstGeom>
          </p:spPr>
        </p:pic>
        <p:grpSp>
          <p:nvGrpSpPr>
            <p:cNvPr id="9" name="Group 8">
              <a:extLst>
                <a:ext uri="{FF2B5EF4-FFF2-40B4-BE49-F238E27FC236}">
                  <a16:creationId xmlns:a16="http://schemas.microsoft.com/office/drawing/2014/main" xmlns="" id="{517FB3E2-2872-447C-918C-A488283BC818}"/>
                </a:ext>
              </a:extLst>
            </p:cNvPr>
            <p:cNvGrpSpPr/>
            <p:nvPr/>
          </p:nvGrpSpPr>
          <p:grpSpPr>
            <a:xfrm>
              <a:off x="9303445" y="4626503"/>
              <a:ext cx="330054" cy="352424"/>
              <a:chOff x="9539549" y="2564286"/>
              <a:chExt cx="330054" cy="352424"/>
            </a:xfrm>
            <a:grpFill/>
          </p:grpSpPr>
          <p:sp>
            <p:nvSpPr>
              <p:cNvPr id="11" name="Graphic 20" descr="Person with idea">
                <a:extLst>
                  <a:ext uri="{FF2B5EF4-FFF2-40B4-BE49-F238E27FC236}">
                    <a16:creationId xmlns:a16="http://schemas.microsoft.com/office/drawing/2014/main" xmlns="" id="{29AA5932-C2B1-4DD9-8373-92D124E6E1E5}"/>
                  </a:ext>
                </a:extLst>
              </p:cNvPr>
              <p:cNvSpPr/>
              <p:nvPr/>
            </p:nvSpPr>
            <p:spPr>
              <a:xfrm>
                <a:off x="9539549" y="2752023"/>
                <a:ext cx="330054" cy="164687"/>
              </a:xfrm>
              <a:custGeom>
                <a:avLst/>
                <a:gdLst>
                  <a:gd name="connsiteX0" fmla="*/ 330041 w 330054"/>
                  <a:gd name="connsiteY0" fmla="*/ 164688 h 164687"/>
                  <a:gd name="connsiteX1" fmla="*/ 330041 w 330054"/>
                  <a:gd name="connsiteY1" fmla="*/ 82106 h 164687"/>
                  <a:gd name="connsiteX2" fmla="*/ 313468 w 330054"/>
                  <a:gd name="connsiteY2" fmla="*/ 49054 h 164687"/>
                  <a:gd name="connsiteX3" fmla="*/ 232696 w 330054"/>
                  <a:gd name="connsiteY3" fmla="*/ 10954 h 164687"/>
                  <a:gd name="connsiteX4" fmla="*/ 164783 w 330054"/>
                  <a:gd name="connsiteY4" fmla="*/ 1 h 164687"/>
                  <a:gd name="connsiteX5" fmla="*/ 97250 w 330054"/>
                  <a:gd name="connsiteY5" fmla="*/ 10478 h 164687"/>
                  <a:gd name="connsiteX6" fmla="*/ 16478 w 330054"/>
                  <a:gd name="connsiteY6" fmla="*/ 48578 h 164687"/>
                  <a:gd name="connsiteX7" fmla="*/ 0 w 330054"/>
                  <a:gd name="connsiteY7" fmla="*/ 81630 h 164687"/>
                  <a:gd name="connsiteX8" fmla="*/ 0 w 330054"/>
                  <a:gd name="connsiteY8" fmla="*/ 164688 h 16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054" h="164687">
                    <a:moveTo>
                      <a:pt x="330041" y="164688"/>
                    </a:moveTo>
                    <a:lnTo>
                      <a:pt x="330041" y="82106"/>
                    </a:lnTo>
                    <a:cubicBezTo>
                      <a:pt x="330378" y="69014"/>
                      <a:pt x="324161" y="56615"/>
                      <a:pt x="313468" y="49054"/>
                    </a:cubicBezTo>
                    <a:cubicBezTo>
                      <a:pt x="289668" y="30578"/>
                      <a:pt x="262091" y="17569"/>
                      <a:pt x="232696" y="10954"/>
                    </a:cubicBezTo>
                    <a:cubicBezTo>
                      <a:pt x="210638" y="4333"/>
                      <a:pt x="187803" y="649"/>
                      <a:pt x="164783" y="1"/>
                    </a:cubicBezTo>
                    <a:cubicBezTo>
                      <a:pt x="141863" y="-52"/>
                      <a:pt x="119077" y="3484"/>
                      <a:pt x="97250" y="10478"/>
                    </a:cubicBezTo>
                    <a:cubicBezTo>
                      <a:pt x="68273" y="18270"/>
                      <a:pt x="40920" y="31173"/>
                      <a:pt x="16478" y="48578"/>
                    </a:cubicBezTo>
                    <a:cubicBezTo>
                      <a:pt x="6154" y="56441"/>
                      <a:pt x="66" y="68652"/>
                      <a:pt x="0" y="81630"/>
                    </a:cubicBezTo>
                    <a:lnTo>
                      <a:pt x="0" y="164688"/>
                    </a:lnTo>
                    <a:close/>
                  </a:path>
                </a:pathLst>
              </a:custGeom>
              <a:grpFill/>
              <a:ln w="9525" cap="flat">
                <a:noFill/>
                <a:prstDash val="solid"/>
                <a:miter/>
              </a:ln>
            </p:spPr>
            <p:txBody>
              <a:bodyPr rtlCol="0" anchor="ctr"/>
              <a:lstStyle/>
              <a:p>
                <a:endParaRPr lang="x-none"/>
              </a:p>
            </p:txBody>
          </p:sp>
          <p:sp>
            <p:nvSpPr>
              <p:cNvPr id="12" name="Graphic 20" descr="Person with idea">
                <a:extLst>
                  <a:ext uri="{FF2B5EF4-FFF2-40B4-BE49-F238E27FC236}">
                    <a16:creationId xmlns:a16="http://schemas.microsoft.com/office/drawing/2014/main" xmlns="" id="{F8C8969F-2BC8-4DBC-AF17-5E921E90DE3E}"/>
                  </a:ext>
                </a:extLst>
              </p:cNvPr>
              <p:cNvSpPr/>
              <p:nvPr/>
            </p:nvSpPr>
            <p:spPr>
              <a:xfrm>
                <a:off x="9621750" y="2564286"/>
                <a:ext cx="165163" cy="165163"/>
              </a:xfrm>
              <a:custGeom>
                <a:avLst/>
                <a:gdLst>
                  <a:gd name="connsiteX0" fmla="*/ 165163 w 165163"/>
                  <a:gd name="connsiteY0" fmla="*/ 82582 h 165163"/>
                  <a:gd name="connsiteX1" fmla="*/ 82582 w 165163"/>
                  <a:gd name="connsiteY1" fmla="*/ 165163 h 165163"/>
                  <a:gd name="connsiteX2" fmla="*/ 0 w 165163"/>
                  <a:gd name="connsiteY2" fmla="*/ 82582 h 165163"/>
                  <a:gd name="connsiteX3" fmla="*/ 82582 w 165163"/>
                  <a:gd name="connsiteY3" fmla="*/ 0 h 165163"/>
                  <a:gd name="connsiteX4" fmla="*/ 165163 w 165163"/>
                  <a:gd name="connsiteY4" fmla="*/ 82582 h 165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63" h="165163">
                    <a:moveTo>
                      <a:pt x="165163" y="82582"/>
                    </a:moveTo>
                    <a:cubicBezTo>
                      <a:pt x="165163" y="128190"/>
                      <a:pt x="128190" y="165163"/>
                      <a:pt x="82582" y="165163"/>
                    </a:cubicBezTo>
                    <a:cubicBezTo>
                      <a:pt x="36973" y="165163"/>
                      <a:pt x="0" y="128190"/>
                      <a:pt x="0" y="82582"/>
                    </a:cubicBezTo>
                    <a:cubicBezTo>
                      <a:pt x="0" y="36973"/>
                      <a:pt x="36973" y="0"/>
                      <a:pt x="82582" y="0"/>
                    </a:cubicBezTo>
                    <a:cubicBezTo>
                      <a:pt x="128190" y="0"/>
                      <a:pt x="165163" y="36973"/>
                      <a:pt x="165163" y="82582"/>
                    </a:cubicBezTo>
                    <a:close/>
                  </a:path>
                </a:pathLst>
              </a:custGeom>
              <a:grpFill/>
              <a:ln w="9525" cap="flat">
                <a:noFill/>
                <a:prstDash val="solid"/>
                <a:miter/>
              </a:ln>
            </p:spPr>
            <p:txBody>
              <a:bodyPr rtlCol="0" anchor="ctr"/>
              <a:lstStyle/>
              <a:p>
                <a:endParaRPr lang="x-none"/>
              </a:p>
            </p:txBody>
          </p:sp>
        </p:grpSp>
        <p:sp>
          <p:nvSpPr>
            <p:cNvPr id="10" name="Graphic 20" descr="Person with idea">
              <a:extLst>
                <a:ext uri="{FF2B5EF4-FFF2-40B4-BE49-F238E27FC236}">
                  <a16:creationId xmlns:a16="http://schemas.microsoft.com/office/drawing/2014/main" xmlns="" id="{0070E24E-F934-42EC-8686-D50DDD89777A}"/>
                </a:ext>
              </a:extLst>
            </p:cNvPr>
            <p:cNvSpPr/>
            <p:nvPr/>
          </p:nvSpPr>
          <p:spPr>
            <a:xfrm>
              <a:off x="9174068" y="3780440"/>
              <a:ext cx="505491" cy="354848"/>
            </a:xfrm>
            <a:custGeom>
              <a:avLst/>
              <a:gdLst>
                <a:gd name="connsiteX0" fmla="*/ 414435 w 437394"/>
                <a:gd name="connsiteY0" fmla="*/ 0 h 448532"/>
                <a:gd name="connsiteX1" fmla="*/ 22957 w 437394"/>
                <a:gd name="connsiteY1" fmla="*/ 0 h 448532"/>
                <a:gd name="connsiteX2" fmla="*/ 2 w 437394"/>
                <a:gd name="connsiteY2" fmla="*/ 23241 h 448532"/>
                <a:gd name="connsiteX3" fmla="*/ 2 w 437394"/>
                <a:gd name="connsiteY3" fmla="*/ 329184 h 448532"/>
                <a:gd name="connsiteX4" fmla="*/ 22668 w 437394"/>
                <a:gd name="connsiteY4" fmla="*/ 352424 h 448532"/>
                <a:gd name="connsiteX5" fmla="*/ 22767 w 437394"/>
                <a:gd name="connsiteY5" fmla="*/ 352425 h 448532"/>
                <a:gd name="connsiteX6" fmla="*/ 95157 w 437394"/>
                <a:gd name="connsiteY6" fmla="*/ 352425 h 448532"/>
                <a:gd name="connsiteX7" fmla="*/ 95157 w 437394"/>
                <a:gd name="connsiteY7" fmla="*/ 448532 h 448532"/>
                <a:gd name="connsiteX8" fmla="*/ 182501 w 437394"/>
                <a:gd name="connsiteY8" fmla="*/ 352425 h 448532"/>
                <a:gd name="connsiteX9" fmla="*/ 413958 w 437394"/>
                <a:gd name="connsiteY9" fmla="*/ 352425 h 448532"/>
                <a:gd name="connsiteX10" fmla="*/ 436915 w 437394"/>
                <a:gd name="connsiteY10" fmla="*/ 329280 h 448532"/>
                <a:gd name="connsiteX11" fmla="*/ 436914 w 437394"/>
                <a:gd name="connsiteY11" fmla="*/ 329184 h 448532"/>
                <a:gd name="connsiteX12" fmla="*/ 437390 w 437394"/>
                <a:gd name="connsiteY12" fmla="*/ 23527 h 448532"/>
                <a:gd name="connsiteX13" fmla="*/ 414820 w 437394"/>
                <a:gd name="connsiteY13" fmla="*/ 5 h 448532"/>
                <a:gd name="connsiteX14" fmla="*/ 414435 w 437394"/>
                <a:gd name="connsiteY14" fmla="*/ 0 h 448532"/>
                <a:gd name="connsiteX15" fmla="*/ 281085 w 437394"/>
                <a:gd name="connsiteY15" fmla="*/ 89440 h 448532"/>
                <a:gd name="connsiteX16" fmla="*/ 295848 w 437394"/>
                <a:gd name="connsiteY16" fmla="*/ 74676 h 448532"/>
                <a:gd name="connsiteX17" fmla="*/ 304284 w 437394"/>
                <a:gd name="connsiteY17" fmla="*/ 75607 h 448532"/>
                <a:gd name="connsiteX18" fmla="*/ 304326 w 437394"/>
                <a:gd name="connsiteY18" fmla="*/ 83058 h 448532"/>
                <a:gd name="connsiteX19" fmla="*/ 289562 w 437394"/>
                <a:gd name="connsiteY19" fmla="*/ 97822 h 448532"/>
                <a:gd name="connsiteX20" fmla="*/ 285371 w 437394"/>
                <a:gd name="connsiteY20" fmla="*/ 99536 h 448532"/>
                <a:gd name="connsiteX21" fmla="*/ 281085 w 437394"/>
                <a:gd name="connsiteY21" fmla="*/ 97822 h 448532"/>
                <a:gd name="connsiteX22" fmla="*/ 281370 w 437394"/>
                <a:gd name="connsiteY22" fmla="*/ 89821 h 448532"/>
                <a:gd name="connsiteX23" fmla="*/ 212790 w 437394"/>
                <a:gd name="connsiteY23" fmla="*/ 43720 h 448532"/>
                <a:gd name="connsiteX24" fmla="*/ 217989 w 437394"/>
                <a:gd name="connsiteY24" fmla="*/ 37012 h 448532"/>
                <a:gd name="connsiteX25" fmla="*/ 224697 w 437394"/>
                <a:gd name="connsiteY25" fmla="*/ 42211 h 448532"/>
                <a:gd name="connsiteX26" fmla="*/ 224697 w 437394"/>
                <a:gd name="connsiteY26" fmla="*/ 43720 h 448532"/>
                <a:gd name="connsiteX27" fmla="*/ 224697 w 437394"/>
                <a:gd name="connsiteY27" fmla="*/ 64484 h 448532"/>
                <a:gd name="connsiteX28" fmla="*/ 219498 w 437394"/>
                <a:gd name="connsiteY28" fmla="*/ 71192 h 448532"/>
                <a:gd name="connsiteX29" fmla="*/ 212790 w 437394"/>
                <a:gd name="connsiteY29" fmla="*/ 65993 h 448532"/>
                <a:gd name="connsiteX30" fmla="*/ 212790 w 437394"/>
                <a:gd name="connsiteY30" fmla="*/ 64484 h 448532"/>
                <a:gd name="connsiteX31" fmla="*/ 133352 w 437394"/>
                <a:gd name="connsiteY31" fmla="*/ 73533 h 448532"/>
                <a:gd name="connsiteX32" fmla="*/ 141567 w 437394"/>
                <a:gd name="connsiteY32" fmla="*/ 73366 h 448532"/>
                <a:gd name="connsiteX33" fmla="*/ 141734 w 437394"/>
                <a:gd name="connsiteY33" fmla="*/ 73533 h 448532"/>
                <a:gd name="connsiteX34" fmla="*/ 156498 w 437394"/>
                <a:gd name="connsiteY34" fmla="*/ 88297 h 448532"/>
                <a:gd name="connsiteX35" fmla="*/ 156498 w 437394"/>
                <a:gd name="connsiteY35" fmla="*/ 96679 h 448532"/>
                <a:gd name="connsiteX36" fmla="*/ 152307 w 437394"/>
                <a:gd name="connsiteY36" fmla="*/ 98393 h 448532"/>
                <a:gd name="connsiteX37" fmla="*/ 148020 w 437394"/>
                <a:gd name="connsiteY37" fmla="*/ 96679 h 448532"/>
                <a:gd name="connsiteX38" fmla="*/ 133352 w 437394"/>
                <a:gd name="connsiteY38" fmla="*/ 81915 h 448532"/>
                <a:gd name="connsiteX39" fmla="*/ 133638 w 437394"/>
                <a:gd name="connsiteY39" fmla="*/ 73914 h 448532"/>
                <a:gd name="connsiteX40" fmla="*/ 126113 w 437394"/>
                <a:gd name="connsiteY40" fmla="*/ 161925 h 448532"/>
                <a:gd name="connsiteX41" fmla="*/ 105634 w 437394"/>
                <a:gd name="connsiteY41" fmla="*/ 161925 h 448532"/>
                <a:gd name="connsiteX42" fmla="*/ 100435 w 437394"/>
                <a:gd name="connsiteY42" fmla="*/ 155217 h 448532"/>
                <a:gd name="connsiteX43" fmla="*/ 105634 w 437394"/>
                <a:gd name="connsiteY43" fmla="*/ 150019 h 448532"/>
                <a:gd name="connsiteX44" fmla="*/ 126113 w 437394"/>
                <a:gd name="connsiteY44" fmla="*/ 150019 h 448532"/>
                <a:gd name="connsiteX45" fmla="*/ 132820 w 437394"/>
                <a:gd name="connsiteY45" fmla="*/ 155217 h 448532"/>
                <a:gd name="connsiteX46" fmla="*/ 127622 w 437394"/>
                <a:gd name="connsiteY46" fmla="*/ 161925 h 448532"/>
                <a:gd name="connsiteX47" fmla="*/ 126113 w 437394"/>
                <a:gd name="connsiteY47" fmla="*/ 161925 h 448532"/>
                <a:gd name="connsiteX48" fmla="*/ 156402 w 437394"/>
                <a:gd name="connsiteY48" fmla="*/ 222885 h 448532"/>
                <a:gd name="connsiteX49" fmla="*/ 141639 w 437394"/>
                <a:gd name="connsiteY49" fmla="*/ 237649 h 448532"/>
                <a:gd name="connsiteX50" fmla="*/ 133215 w 437394"/>
                <a:gd name="connsiteY50" fmla="*/ 236623 h 448532"/>
                <a:gd name="connsiteX51" fmla="*/ 133257 w 437394"/>
                <a:gd name="connsiteY51" fmla="*/ 229172 h 448532"/>
                <a:gd name="connsiteX52" fmla="*/ 147925 w 437394"/>
                <a:gd name="connsiteY52" fmla="*/ 214503 h 448532"/>
                <a:gd name="connsiteX53" fmla="*/ 156360 w 437394"/>
                <a:gd name="connsiteY53" fmla="*/ 215434 h 448532"/>
                <a:gd name="connsiteX54" fmla="*/ 156402 w 437394"/>
                <a:gd name="connsiteY54" fmla="*/ 222885 h 448532"/>
                <a:gd name="connsiteX55" fmla="*/ 218505 w 437394"/>
                <a:gd name="connsiteY55" fmla="*/ 290513 h 448532"/>
                <a:gd name="connsiteX56" fmla="*/ 199455 w 437394"/>
                <a:gd name="connsiteY56" fmla="*/ 273272 h 448532"/>
                <a:gd name="connsiteX57" fmla="*/ 236698 w 437394"/>
                <a:gd name="connsiteY57" fmla="*/ 273272 h 448532"/>
                <a:gd name="connsiteX58" fmla="*/ 218505 w 437394"/>
                <a:gd name="connsiteY58" fmla="*/ 290513 h 448532"/>
                <a:gd name="connsiteX59" fmla="*/ 241746 w 437394"/>
                <a:gd name="connsiteY59" fmla="*/ 261366 h 448532"/>
                <a:gd name="connsiteX60" fmla="*/ 195169 w 437394"/>
                <a:gd name="connsiteY60" fmla="*/ 261366 h 448532"/>
                <a:gd name="connsiteX61" fmla="*/ 186597 w 437394"/>
                <a:gd name="connsiteY61" fmla="*/ 252794 h 448532"/>
                <a:gd name="connsiteX62" fmla="*/ 195169 w 437394"/>
                <a:gd name="connsiteY62" fmla="*/ 244221 h 448532"/>
                <a:gd name="connsiteX63" fmla="*/ 241746 w 437394"/>
                <a:gd name="connsiteY63" fmla="*/ 244221 h 448532"/>
                <a:gd name="connsiteX64" fmla="*/ 250319 w 437394"/>
                <a:gd name="connsiteY64" fmla="*/ 252794 h 448532"/>
                <a:gd name="connsiteX65" fmla="*/ 241746 w 437394"/>
                <a:gd name="connsiteY65" fmla="*/ 261366 h 448532"/>
                <a:gd name="connsiteX66" fmla="*/ 253081 w 437394"/>
                <a:gd name="connsiteY66" fmla="*/ 231743 h 448532"/>
                <a:gd name="connsiteX67" fmla="*/ 252224 w 437394"/>
                <a:gd name="connsiteY67" fmla="*/ 232315 h 448532"/>
                <a:gd name="connsiteX68" fmla="*/ 184692 w 437394"/>
                <a:gd name="connsiteY68" fmla="*/ 232315 h 448532"/>
                <a:gd name="connsiteX69" fmla="*/ 183834 w 437394"/>
                <a:gd name="connsiteY69" fmla="*/ 232315 h 448532"/>
                <a:gd name="connsiteX70" fmla="*/ 165737 w 437394"/>
                <a:gd name="connsiteY70" fmla="*/ 202883 h 448532"/>
                <a:gd name="connsiteX71" fmla="*/ 153735 w 437394"/>
                <a:gd name="connsiteY71" fmla="*/ 183166 h 448532"/>
                <a:gd name="connsiteX72" fmla="*/ 148782 w 437394"/>
                <a:gd name="connsiteY72" fmla="*/ 159163 h 448532"/>
                <a:gd name="connsiteX73" fmla="*/ 148782 w 437394"/>
                <a:gd name="connsiteY73" fmla="*/ 156210 h 448532"/>
                <a:gd name="connsiteX74" fmla="*/ 221034 w 437394"/>
                <a:gd name="connsiteY74" fmla="*/ 89111 h 448532"/>
                <a:gd name="connsiteX75" fmla="*/ 288133 w 437394"/>
                <a:gd name="connsiteY75" fmla="*/ 156210 h 448532"/>
                <a:gd name="connsiteX76" fmla="*/ 288133 w 437394"/>
                <a:gd name="connsiteY76" fmla="*/ 158687 h 448532"/>
                <a:gd name="connsiteX77" fmla="*/ 283275 w 437394"/>
                <a:gd name="connsiteY77" fmla="*/ 182785 h 448532"/>
                <a:gd name="connsiteX78" fmla="*/ 271274 w 437394"/>
                <a:gd name="connsiteY78" fmla="*/ 202502 h 448532"/>
                <a:gd name="connsiteX79" fmla="*/ 253081 w 437394"/>
                <a:gd name="connsiteY79" fmla="*/ 231743 h 448532"/>
                <a:gd name="connsiteX80" fmla="*/ 304611 w 437394"/>
                <a:gd name="connsiteY80" fmla="*/ 236315 h 448532"/>
                <a:gd name="connsiteX81" fmla="*/ 300420 w 437394"/>
                <a:gd name="connsiteY81" fmla="*/ 238030 h 448532"/>
                <a:gd name="connsiteX82" fmla="*/ 296134 w 437394"/>
                <a:gd name="connsiteY82" fmla="*/ 236315 h 448532"/>
                <a:gd name="connsiteX83" fmla="*/ 281370 w 437394"/>
                <a:gd name="connsiteY83" fmla="*/ 221551 h 448532"/>
                <a:gd name="connsiteX84" fmla="*/ 282396 w 437394"/>
                <a:gd name="connsiteY84" fmla="*/ 213128 h 448532"/>
                <a:gd name="connsiteX85" fmla="*/ 289848 w 437394"/>
                <a:gd name="connsiteY85" fmla="*/ 213169 h 448532"/>
                <a:gd name="connsiteX86" fmla="*/ 304611 w 437394"/>
                <a:gd name="connsiteY86" fmla="*/ 227838 h 448532"/>
                <a:gd name="connsiteX87" fmla="*/ 304611 w 437394"/>
                <a:gd name="connsiteY87" fmla="*/ 236315 h 448532"/>
                <a:gd name="connsiteX88" fmla="*/ 331281 w 437394"/>
                <a:gd name="connsiteY88" fmla="*/ 161925 h 448532"/>
                <a:gd name="connsiteX89" fmla="*/ 310517 w 437394"/>
                <a:gd name="connsiteY89" fmla="*/ 161925 h 448532"/>
                <a:gd name="connsiteX90" fmla="*/ 303809 w 437394"/>
                <a:gd name="connsiteY90" fmla="*/ 156726 h 448532"/>
                <a:gd name="connsiteX91" fmla="*/ 309008 w 437394"/>
                <a:gd name="connsiteY91" fmla="*/ 150019 h 448532"/>
                <a:gd name="connsiteX92" fmla="*/ 310517 w 437394"/>
                <a:gd name="connsiteY92" fmla="*/ 150019 h 448532"/>
                <a:gd name="connsiteX93" fmla="*/ 331281 w 437394"/>
                <a:gd name="connsiteY93" fmla="*/ 150019 h 448532"/>
                <a:gd name="connsiteX94" fmla="*/ 337989 w 437394"/>
                <a:gd name="connsiteY94" fmla="*/ 155217 h 448532"/>
                <a:gd name="connsiteX95" fmla="*/ 332790 w 437394"/>
                <a:gd name="connsiteY95" fmla="*/ 161925 h 448532"/>
                <a:gd name="connsiteX96" fmla="*/ 331281 w 437394"/>
                <a:gd name="connsiteY96" fmla="*/ 161925 h 448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437394" h="448532">
                  <a:moveTo>
                    <a:pt x="414435" y="0"/>
                  </a:moveTo>
                  <a:lnTo>
                    <a:pt x="22957" y="0"/>
                  </a:lnTo>
                  <a:cubicBezTo>
                    <a:pt x="10212" y="105"/>
                    <a:pt x="-52" y="10495"/>
                    <a:pt x="2" y="23241"/>
                  </a:cubicBezTo>
                  <a:lnTo>
                    <a:pt x="2" y="329184"/>
                  </a:lnTo>
                  <a:cubicBezTo>
                    <a:pt x="-156" y="341861"/>
                    <a:pt x="9992" y="352266"/>
                    <a:pt x="22668" y="352424"/>
                  </a:cubicBezTo>
                  <a:cubicBezTo>
                    <a:pt x="22702" y="352424"/>
                    <a:pt x="22734" y="352425"/>
                    <a:pt x="22767" y="352425"/>
                  </a:cubicBezTo>
                  <a:lnTo>
                    <a:pt x="95157" y="352425"/>
                  </a:lnTo>
                  <a:lnTo>
                    <a:pt x="95157" y="448532"/>
                  </a:lnTo>
                  <a:lnTo>
                    <a:pt x="182501" y="352425"/>
                  </a:lnTo>
                  <a:lnTo>
                    <a:pt x="413958" y="352425"/>
                  </a:lnTo>
                  <a:cubicBezTo>
                    <a:pt x="426689" y="352373"/>
                    <a:pt x="436966" y="342010"/>
                    <a:pt x="436915" y="329280"/>
                  </a:cubicBezTo>
                  <a:cubicBezTo>
                    <a:pt x="436915" y="329248"/>
                    <a:pt x="436914" y="329216"/>
                    <a:pt x="436914" y="329184"/>
                  </a:cubicBezTo>
                  <a:lnTo>
                    <a:pt x="437390" y="23527"/>
                  </a:lnTo>
                  <a:cubicBezTo>
                    <a:pt x="437653" y="10799"/>
                    <a:pt x="427549" y="268"/>
                    <a:pt x="414820" y="5"/>
                  </a:cubicBezTo>
                  <a:cubicBezTo>
                    <a:pt x="414692" y="2"/>
                    <a:pt x="414563" y="0"/>
                    <a:pt x="414435" y="0"/>
                  </a:cubicBezTo>
                  <a:close/>
                  <a:moveTo>
                    <a:pt x="281085" y="89440"/>
                  </a:moveTo>
                  <a:lnTo>
                    <a:pt x="295848" y="74676"/>
                  </a:lnTo>
                  <a:cubicBezTo>
                    <a:pt x="298434" y="72603"/>
                    <a:pt x="302211" y="73021"/>
                    <a:pt x="304284" y="75607"/>
                  </a:cubicBezTo>
                  <a:cubicBezTo>
                    <a:pt x="306025" y="77780"/>
                    <a:pt x="306042" y="80865"/>
                    <a:pt x="304326" y="83058"/>
                  </a:cubicBezTo>
                  <a:lnTo>
                    <a:pt x="289562" y="97822"/>
                  </a:lnTo>
                  <a:cubicBezTo>
                    <a:pt x="288448" y="98928"/>
                    <a:pt x="286941" y="99544"/>
                    <a:pt x="285371" y="99536"/>
                  </a:cubicBezTo>
                  <a:cubicBezTo>
                    <a:pt x="283776" y="99529"/>
                    <a:pt x="282244" y="98916"/>
                    <a:pt x="281085" y="97822"/>
                  </a:cubicBezTo>
                  <a:cubicBezTo>
                    <a:pt x="279127" y="95472"/>
                    <a:pt x="279250" y="92025"/>
                    <a:pt x="281370" y="89821"/>
                  </a:cubicBezTo>
                  <a:close/>
                  <a:moveTo>
                    <a:pt x="212790" y="43720"/>
                  </a:moveTo>
                  <a:cubicBezTo>
                    <a:pt x="212373" y="40432"/>
                    <a:pt x="214701" y="37428"/>
                    <a:pt x="217989" y="37012"/>
                  </a:cubicBezTo>
                  <a:cubicBezTo>
                    <a:pt x="221277" y="36595"/>
                    <a:pt x="224279" y="38923"/>
                    <a:pt x="224697" y="42211"/>
                  </a:cubicBezTo>
                  <a:cubicBezTo>
                    <a:pt x="224760" y="42712"/>
                    <a:pt x="224760" y="43219"/>
                    <a:pt x="224697" y="43720"/>
                  </a:cubicBezTo>
                  <a:lnTo>
                    <a:pt x="224697" y="64484"/>
                  </a:lnTo>
                  <a:cubicBezTo>
                    <a:pt x="225113" y="67772"/>
                    <a:pt x="222786" y="70776"/>
                    <a:pt x="219498" y="71192"/>
                  </a:cubicBezTo>
                  <a:cubicBezTo>
                    <a:pt x="216210" y="71609"/>
                    <a:pt x="213207" y="69281"/>
                    <a:pt x="212790" y="65993"/>
                  </a:cubicBezTo>
                  <a:cubicBezTo>
                    <a:pt x="212727" y="65492"/>
                    <a:pt x="212727" y="64985"/>
                    <a:pt x="212790" y="64484"/>
                  </a:cubicBezTo>
                  <a:close/>
                  <a:moveTo>
                    <a:pt x="133352" y="73533"/>
                  </a:moveTo>
                  <a:cubicBezTo>
                    <a:pt x="135574" y="71218"/>
                    <a:pt x="139253" y="71144"/>
                    <a:pt x="141567" y="73366"/>
                  </a:cubicBezTo>
                  <a:cubicBezTo>
                    <a:pt x="141623" y="73421"/>
                    <a:pt x="141680" y="73476"/>
                    <a:pt x="141734" y="73533"/>
                  </a:cubicBezTo>
                  <a:lnTo>
                    <a:pt x="156498" y="88297"/>
                  </a:lnTo>
                  <a:cubicBezTo>
                    <a:pt x="158772" y="90628"/>
                    <a:pt x="158772" y="94348"/>
                    <a:pt x="156498" y="96679"/>
                  </a:cubicBezTo>
                  <a:cubicBezTo>
                    <a:pt x="155384" y="97785"/>
                    <a:pt x="153876" y="98401"/>
                    <a:pt x="152307" y="98393"/>
                  </a:cubicBezTo>
                  <a:cubicBezTo>
                    <a:pt x="150712" y="98386"/>
                    <a:pt x="149180" y="97773"/>
                    <a:pt x="148020" y="96679"/>
                  </a:cubicBezTo>
                  <a:lnTo>
                    <a:pt x="133352" y="81915"/>
                  </a:lnTo>
                  <a:cubicBezTo>
                    <a:pt x="131301" y="79598"/>
                    <a:pt x="131427" y="76079"/>
                    <a:pt x="133638" y="73914"/>
                  </a:cubicBezTo>
                  <a:close/>
                  <a:moveTo>
                    <a:pt x="126113" y="161925"/>
                  </a:moveTo>
                  <a:lnTo>
                    <a:pt x="105634" y="161925"/>
                  </a:lnTo>
                  <a:cubicBezTo>
                    <a:pt x="102346" y="161509"/>
                    <a:pt x="100019" y="158506"/>
                    <a:pt x="100435" y="155217"/>
                  </a:cubicBezTo>
                  <a:cubicBezTo>
                    <a:pt x="100780" y="152502"/>
                    <a:pt x="102919" y="150363"/>
                    <a:pt x="105634" y="150019"/>
                  </a:cubicBezTo>
                  <a:lnTo>
                    <a:pt x="126113" y="150019"/>
                  </a:lnTo>
                  <a:cubicBezTo>
                    <a:pt x="129401" y="149603"/>
                    <a:pt x="132404" y="151929"/>
                    <a:pt x="132820" y="155217"/>
                  </a:cubicBezTo>
                  <a:cubicBezTo>
                    <a:pt x="133238" y="158506"/>
                    <a:pt x="130910" y="161509"/>
                    <a:pt x="127622" y="161925"/>
                  </a:cubicBezTo>
                  <a:cubicBezTo>
                    <a:pt x="127121" y="161989"/>
                    <a:pt x="126614" y="161989"/>
                    <a:pt x="126113" y="161925"/>
                  </a:cubicBezTo>
                  <a:close/>
                  <a:moveTo>
                    <a:pt x="156402" y="222885"/>
                  </a:moveTo>
                  <a:lnTo>
                    <a:pt x="141639" y="237649"/>
                  </a:lnTo>
                  <a:cubicBezTo>
                    <a:pt x="139029" y="239692"/>
                    <a:pt x="135258" y="239233"/>
                    <a:pt x="133215" y="236623"/>
                  </a:cubicBezTo>
                  <a:cubicBezTo>
                    <a:pt x="131498" y="234430"/>
                    <a:pt x="131515" y="231345"/>
                    <a:pt x="133257" y="229172"/>
                  </a:cubicBezTo>
                  <a:lnTo>
                    <a:pt x="147925" y="214503"/>
                  </a:lnTo>
                  <a:cubicBezTo>
                    <a:pt x="150511" y="212430"/>
                    <a:pt x="154288" y="212848"/>
                    <a:pt x="156360" y="215434"/>
                  </a:cubicBezTo>
                  <a:cubicBezTo>
                    <a:pt x="158102" y="217607"/>
                    <a:pt x="158119" y="220692"/>
                    <a:pt x="156402" y="222885"/>
                  </a:cubicBezTo>
                  <a:close/>
                  <a:moveTo>
                    <a:pt x="218505" y="290513"/>
                  </a:moveTo>
                  <a:cubicBezTo>
                    <a:pt x="208653" y="290557"/>
                    <a:pt x="200392" y="283081"/>
                    <a:pt x="199455" y="273272"/>
                  </a:cubicBezTo>
                  <a:lnTo>
                    <a:pt x="236698" y="273272"/>
                  </a:lnTo>
                  <a:cubicBezTo>
                    <a:pt x="235801" y="282761"/>
                    <a:pt x="228028" y="290126"/>
                    <a:pt x="218505" y="290513"/>
                  </a:cubicBezTo>
                  <a:close/>
                  <a:moveTo>
                    <a:pt x="241746" y="261366"/>
                  </a:moveTo>
                  <a:lnTo>
                    <a:pt x="195169" y="261366"/>
                  </a:lnTo>
                  <a:cubicBezTo>
                    <a:pt x="190434" y="261366"/>
                    <a:pt x="186597" y="257528"/>
                    <a:pt x="186597" y="252794"/>
                  </a:cubicBezTo>
                  <a:cubicBezTo>
                    <a:pt x="186597" y="248059"/>
                    <a:pt x="190434" y="244221"/>
                    <a:pt x="195169" y="244221"/>
                  </a:cubicBezTo>
                  <a:lnTo>
                    <a:pt x="241746" y="244221"/>
                  </a:lnTo>
                  <a:cubicBezTo>
                    <a:pt x="246481" y="244221"/>
                    <a:pt x="250319" y="248059"/>
                    <a:pt x="250319" y="252794"/>
                  </a:cubicBezTo>
                  <a:cubicBezTo>
                    <a:pt x="250319" y="257528"/>
                    <a:pt x="246481" y="261366"/>
                    <a:pt x="241746" y="261366"/>
                  </a:cubicBezTo>
                  <a:close/>
                  <a:moveTo>
                    <a:pt x="253081" y="231743"/>
                  </a:moveTo>
                  <a:cubicBezTo>
                    <a:pt x="252932" y="232085"/>
                    <a:pt x="252597" y="232309"/>
                    <a:pt x="252224" y="232315"/>
                  </a:cubicBezTo>
                  <a:lnTo>
                    <a:pt x="184692" y="232315"/>
                  </a:lnTo>
                  <a:cubicBezTo>
                    <a:pt x="184416" y="232426"/>
                    <a:pt x="184110" y="232426"/>
                    <a:pt x="183834" y="232315"/>
                  </a:cubicBezTo>
                  <a:cubicBezTo>
                    <a:pt x="179022" y="221804"/>
                    <a:pt x="172944" y="211920"/>
                    <a:pt x="165737" y="202883"/>
                  </a:cubicBezTo>
                  <a:cubicBezTo>
                    <a:pt x="160583" y="197086"/>
                    <a:pt x="156518" y="190407"/>
                    <a:pt x="153735" y="183166"/>
                  </a:cubicBezTo>
                  <a:cubicBezTo>
                    <a:pt x="150724" y="175507"/>
                    <a:pt x="149050" y="167388"/>
                    <a:pt x="148782" y="159163"/>
                  </a:cubicBezTo>
                  <a:lnTo>
                    <a:pt x="148782" y="156210"/>
                  </a:lnTo>
                  <a:cubicBezTo>
                    <a:pt x="150205" y="117729"/>
                    <a:pt x="182553" y="87688"/>
                    <a:pt x="221034" y="89111"/>
                  </a:cubicBezTo>
                  <a:cubicBezTo>
                    <a:pt x="257519" y="90461"/>
                    <a:pt x="286784" y="119725"/>
                    <a:pt x="288133" y="156210"/>
                  </a:cubicBezTo>
                  <a:lnTo>
                    <a:pt x="288133" y="158687"/>
                  </a:lnTo>
                  <a:cubicBezTo>
                    <a:pt x="287862" y="166933"/>
                    <a:pt x="286220" y="175077"/>
                    <a:pt x="283275" y="182785"/>
                  </a:cubicBezTo>
                  <a:cubicBezTo>
                    <a:pt x="280451" y="190005"/>
                    <a:pt x="276391" y="196677"/>
                    <a:pt x="271274" y="202502"/>
                  </a:cubicBezTo>
                  <a:cubicBezTo>
                    <a:pt x="264067" y="211489"/>
                    <a:pt x="257960" y="221307"/>
                    <a:pt x="253081" y="231743"/>
                  </a:cubicBezTo>
                  <a:close/>
                  <a:moveTo>
                    <a:pt x="304611" y="236315"/>
                  </a:moveTo>
                  <a:cubicBezTo>
                    <a:pt x="303498" y="237421"/>
                    <a:pt x="301990" y="238037"/>
                    <a:pt x="300420" y="238030"/>
                  </a:cubicBezTo>
                  <a:cubicBezTo>
                    <a:pt x="298826" y="238022"/>
                    <a:pt x="297293" y="237410"/>
                    <a:pt x="296134" y="236315"/>
                  </a:cubicBezTo>
                  <a:lnTo>
                    <a:pt x="281370" y="221551"/>
                  </a:lnTo>
                  <a:cubicBezTo>
                    <a:pt x="279327" y="218942"/>
                    <a:pt x="279786" y="215171"/>
                    <a:pt x="282396" y="213128"/>
                  </a:cubicBezTo>
                  <a:cubicBezTo>
                    <a:pt x="284589" y="211411"/>
                    <a:pt x="287675" y="211428"/>
                    <a:pt x="289848" y="213169"/>
                  </a:cubicBezTo>
                  <a:lnTo>
                    <a:pt x="304611" y="227838"/>
                  </a:lnTo>
                  <a:cubicBezTo>
                    <a:pt x="306897" y="230201"/>
                    <a:pt x="306897" y="233952"/>
                    <a:pt x="304611" y="236315"/>
                  </a:cubicBezTo>
                  <a:close/>
                  <a:moveTo>
                    <a:pt x="331281" y="161925"/>
                  </a:moveTo>
                  <a:lnTo>
                    <a:pt x="310517" y="161925"/>
                  </a:lnTo>
                  <a:cubicBezTo>
                    <a:pt x="307229" y="162341"/>
                    <a:pt x="304226" y="160014"/>
                    <a:pt x="303809" y="156726"/>
                  </a:cubicBezTo>
                  <a:cubicBezTo>
                    <a:pt x="303392" y="153438"/>
                    <a:pt x="305720" y="150435"/>
                    <a:pt x="309008" y="150019"/>
                  </a:cubicBezTo>
                  <a:cubicBezTo>
                    <a:pt x="309509" y="149955"/>
                    <a:pt x="310016" y="149955"/>
                    <a:pt x="310517" y="150019"/>
                  </a:cubicBezTo>
                  <a:lnTo>
                    <a:pt x="331281" y="150019"/>
                  </a:lnTo>
                  <a:cubicBezTo>
                    <a:pt x="334569" y="149603"/>
                    <a:pt x="337573" y="151929"/>
                    <a:pt x="337989" y="155217"/>
                  </a:cubicBezTo>
                  <a:cubicBezTo>
                    <a:pt x="338406" y="158506"/>
                    <a:pt x="336078" y="161509"/>
                    <a:pt x="332790" y="161925"/>
                  </a:cubicBezTo>
                  <a:cubicBezTo>
                    <a:pt x="332289" y="161989"/>
                    <a:pt x="331782" y="161989"/>
                    <a:pt x="331281" y="161925"/>
                  </a:cubicBezTo>
                  <a:close/>
                </a:path>
              </a:pathLst>
            </a:custGeom>
            <a:grpFill/>
            <a:ln w="9525" cap="flat">
              <a:noFill/>
              <a:prstDash val="solid"/>
              <a:miter/>
            </a:ln>
          </p:spPr>
          <p:txBody>
            <a:bodyPr rtlCol="0" anchor="ctr"/>
            <a:lstStyle/>
            <a:p>
              <a:endParaRPr lang="x-none"/>
            </a:p>
          </p:txBody>
        </p:sp>
      </p:grpSp>
      <p:cxnSp>
        <p:nvCxnSpPr>
          <p:cNvPr id="13" name="Straight Connector 12">
            <a:extLst>
              <a:ext uri="{FF2B5EF4-FFF2-40B4-BE49-F238E27FC236}">
                <a16:creationId xmlns:a16="http://schemas.microsoft.com/office/drawing/2014/main" xmlns="" id="{90CA4E41-3F80-415A-8F8B-4B005E0C9EB1}"/>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xmlns="" id="{E1A2BC41-0AB1-4AD0-8BF8-6CF5C1660D46}"/>
              </a:ext>
            </a:extLst>
          </p:cNvPr>
          <p:cNvSpPr txBox="1"/>
          <p:nvPr/>
        </p:nvSpPr>
        <p:spPr>
          <a:xfrm>
            <a:off x="439692" y="229258"/>
            <a:ext cx="2122697"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Questions?</a:t>
            </a:r>
          </a:p>
        </p:txBody>
      </p:sp>
    </p:spTree>
    <p:extLst>
      <p:ext uri="{BB962C8B-B14F-4D97-AF65-F5344CB8AC3E}">
        <p14:creationId xmlns:p14="http://schemas.microsoft.com/office/powerpoint/2010/main" val="137984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A3B5E8F-9FB4-4163-B829-9BE843BB6E52}"/>
              </a:ext>
            </a:extLst>
          </p:cNvPr>
          <p:cNvSpPr txBox="1"/>
          <p:nvPr/>
        </p:nvSpPr>
        <p:spPr>
          <a:xfrm>
            <a:off x="439692" y="229258"/>
            <a:ext cx="3603872"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Data Set Overview:</a:t>
            </a:r>
          </a:p>
        </p:txBody>
      </p:sp>
      <p:cxnSp>
        <p:nvCxnSpPr>
          <p:cNvPr id="5" name="Straight Connector 4">
            <a:extLst>
              <a:ext uri="{FF2B5EF4-FFF2-40B4-BE49-F238E27FC236}">
                <a16:creationId xmlns:a16="http://schemas.microsoft.com/office/drawing/2014/main" xmlns="" id="{2456B271-4A45-4851-A8BF-926F16D8D568}"/>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xmlns="" id="{402D1F21-BDC0-4BD7-841D-1C7E45806FF7}"/>
              </a:ext>
            </a:extLst>
          </p:cNvPr>
          <p:cNvGrpSpPr/>
          <p:nvPr/>
        </p:nvGrpSpPr>
        <p:grpSpPr>
          <a:xfrm>
            <a:off x="1441590" y="3216584"/>
            <a:ext cx="9704588" cy="1392962"/>
            <a:chOff x="622568" y="2974494"/>
            <a:chExt cx="11451432" cy="1643697"/>
          </a:xfrm>
        </p:grpSpPr>
        <p:sp>
          <p:nvSpPr>
            <p:cNvPr id="7" name="TextBox 6">
              <a:extLst>
                <a:ext uri="{FF2B5EF4-FFF2-40B4-BE49-F238E27FC236}">
                  <a16:creationId xmlns:a16="http://schemas.microsoft.com/office/drawing/2014/main" xmlns="" id="{F2A9DE6C-01A0-428D-9DC7-E3A1C05F0B8E}"/>
                </a:ext>
              </a:extLst>
            </p:cNvPr>
            <p:cNvSpPr txBox="1"/>
            <p:nvPr/>
          </p:nvSpPr>
          <p:spPr>
            <a:xfrm>
              <a:off x="655935" y="2974494"/>
              <a:ext cx="1897600"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2017 / 2018:</a:t>
              </a:r>
            </a:p>
          </p:txBody>
        </p:sp>
        <p:sp>
          <p:nvSpPr>
            <p:cNvPr id="8" name="Rectangle: Rounded Corners 7">
              <a:extLst>
                <a:ext uri="{FF2B5EF4-FFF2-40B4-BE49-F238E27FC236}">
                  <a16:creationId xmlns:a16="http://schemas.microsoft.com/office/drawing/2014/main" xmlns="" id="{4A406CF7-2F65-455A-BBC0-1F0315BEEBF9}"/>
                </a:ext>
              </a:extLst>
            </p:cNvPr>
            <p:cNvSpPr/>
            <p:nvPr/>
          </p:nvSpPr>
          <p:spPr>
            <a:xfrm>
              <a:off x="622568" y="3461371"/>
              <a:ext cx="2174132" cy="1140238"/>
            </a:xfrm>
            <a:prstGeom prst="roundRect">
              <a:avLst/>
            </a:prstGeom>
            <a:blipFill dpi="0"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9" name="Rectangle: Rounded Corners 8">
              <a:extLst>
                <a:ext uri="{FF2B5EF4-FFF2-40B4-BE49-F238E27FC236}">
                  <a16:creationId xmlns:a16="http://schemas.microsoft.com/office/drawing/2014/main" xmlns="" id="{309A92D1-CD6E-4925-9171-2B3C09D96288}"/>
                </a:ext>
              </a:extLst>
            </p:cNvPr>
            <p:cNvSpPr/>
            <p:nvPr/>
          </p:nvSpPr>
          <p:spPr>
            <a:xfrm>
              <a:off x="5261218" y="3461371"/>
              <a:ext cx="2174132" cy="1156820"/>
            </a:xfrm>
            <a:prstGeom prst="roundRect">
              <a:avLst/>
            </a:prstGeom>
            <a:blipFill dpi="0" rotWithShape="1">
              <a:blip r:embed="rId4">
                <a:extLst>
                  <a:ext uri="{28A0092B-C50C-407E-A947-70E740481C1C}">
                    <a14:useLocalDpi xmlns:a14="http://schemas.microsoft.com/office/drawing/2010/main" val="0"/>
                  </a:ext>
                  <a:ext uri="{837473B0-CC2E-450A-ABE3-18F120FF3D39}">
                    <a1611:picAttrSrcUrl xmlns:a1611="http://schemas.microsoft.com/office/drawing/2016/11/main" xmlns="" r:id="rId5"/>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0" name="Rectangle: Rounded Corners 9">
              <a:extLst>
                <a:ext uri="{FF2B5EF4-FFF2-40B4-BE49-F238E27FC236}">
                  <a16:creationId xmlns:a16="http://schemas.microsoft.com/office/drawing/2014/main" xmlns="" id="{F3969DE2-E82B-4AF4-AC81-52648060A3B7}"/>
                </a:ext>
              </a:extLst>
            </p:cNvPr>
            <p:cNvSpPr/>
            <p:nvPr/>
          </p:nvSpPr>
          <p:spPr>
            <a:xfrm>
              <a:off x="9899868" y="3459959"/>
              <a:ext cx="2174132" cy="1141650"/>
            </a:xfrm>
            <a:prstGeom prst="roundRect">
              <a:avLst/>
            </a:prstGeom>
            <a:blipFill dpi="0" rotWithShape="1">
              <a:blip r:embed="rId6" cstate="print">
                <a:extLst>
                  <a:ext uri="{28A0092B-C50C-407E-A947-70E740481C1C}">
                    <a14:useLocalDpi xmlns:a14="http://schemas.microsoft.com/office/drawing/2010/main" val="0"/>
                  </a:ext>
                  <a:ext uri="{837473B0-CC2E-450A-ABE3-18F120FF3D39}">
                    <a1611:picAttrSrcUrl xmlns:a1611="http://schemas.microsoft.com/office/drawing/2016/11/main" xmlns="" r:id="rId7"/>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1" name="Rectangle: Rounded Corners 10">
              <a:extLst>
                <a:ext uri="{FF2B5EF4-FFF2-40B4-BE49-F238E27FC236}">
                  <a16:creationId xmlns:a16="http://schemas.microsoft.com/office/drawing/2014/main" xmlns="" id="{0D308D4E-2F29-4024-B8F7-02A2A59533E4}"/>
                </a:ext>
              </a:extLst>
            </p:cNvPr>
            <p:cNvSpPr/>
            <p:nvPr/>
          </p:nvSpPr>
          <p:spPr>
            <a:xfrm>
              <a:off x="2941893" y="3461371"/>
              <a:ext cx="2174132" cy="1140238"/>
            </a:xfrm>
            <a:prstGeom prst="roundRect">
              <a:avLst/>
            </a:prstGeom>
            <a:blipFill dpi="0" rotWithShape="1">
              <a:blip r:embed="rId8">
                <a:extLst>
                  <a:ext uri="{28A0092B-C50C-407E-A947-70E740481C1C}">
                    <a14:useLocalDpi xmlns:a14="http://schemas.microsoft.com/office/drawing/2010/main" val="0"/>
                  </a:ext>
                  <a:ext uri="{837473B0-CC2E-450A-ABE3-18F120FF3D39}">
                    <a1611:picAttrSrcUrl xmlns:a1611="http://schemas.microsoft.com/office/drawing/2016/11/main" xmlns="" r:id="rId9"/>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2" name="Rectangle: Rounded Corners 11">
              <a:extLst>
                <a:ext uri="{FF2B5EF4-FFF2-40B4-BE49-F238E27FC236}">
                  <a16:creationId xmlns:a16="http://schemas.microsoft.com/office/drawing/2014/main" xmlns="" id="{C506414F-A722-42B9-BD56-6BD0102C7E99}"/>
                </a:ext>
              </a:extLst>
            </p:cNvPr>
            <p:cNvSpPr/>
            <p:nvPr/>
          </p:nvSpPr>
          <p:spPr>
            <a:xfrm>
              <a:off x="7580543" y="3459959"/>
              <a:ext cx="2174132" cy="1158232"/>
            </a:xfrm>
            <a:prstGeom prst="roundRect">
              <a:avLst/>
            </a:prstGeom>
            <a:blipFill dpi="0" rotWithShape="1">
              <a:blip r:embed="rId10" cstate="print">
                <a:extLst>
                  <a:ext uri="{28A0092B-C50C-407E-A947-70E740481C1C}">
                    <a14:useLocalDpi xmlns:a14="http://schemas.microsoft.com/office/drawing/2010/main" val="0"/>
                  </a:ext>
                  <a:ext uri="{837473B0-CC2E-450A-ABE3-18F120FF3D39}">
                    <a1611:picAttrSrcUrl xmlns:a1611="http://schemas.microsoft.com/office/drawing/2016/11/main" xmlns="" r:id="rId11"/>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3" name="Group 12">
            <a:extLst>
              <a:ext uri="{FF2B5EF4-FFF2-40B4-BE49-F238E27FC236}">
                <a16:creationId xmlns:a16="http://schemas.microsoft.com/office/drawing/2014/main" xmlns="" id="{B76497C1-EBE7-4CC7-8848-E6F164537443}"/>
              </a:ext>
            </a:extLst>
          </p:cNvPr>
          <p:cNvGrpSpPr/>
          <p:nvPr/>
        </p:nvGrpSpPr>
        <p:grpSpPr>
          <a:xfrm>
            <a:off x="1441590" y="1531274"/>
            <a:ext cx="1842481" cy="1368098"/>
            <a:chOff x="672901" y="1272514"/>
            <a:chExt cx="2174132" cy="1614358"/>
          </a:xfrm>
        </p:grpSpPr>
        <p:sp>
          <p:nvSpPr>
            <p:cNvPr id="14" name="TextBox 13">
              <a:extLst>
                <a:ext uri="{FF2B5EF4-FFF2-40B4-BE49-F238E27FC236}">
                  <a16:creationId xmlns:a16="http://schemas.microsoft.com/office/drawing/2014/main" xmlns="" id="{62F0CA42-0789-4126-8406-7D28A7369A25}"/>
                </a:ext>
              </a:extLst>
            </p:cNvPr>
            <p:cNvSpPr txBox="1"/>
            <p:nvPr/>
          </p:nvSpPr>
          <p:spPr>
            <a:xfrm>
              <a:off x="706643" y="1272514"/>
              <a:ext cx="982091"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2016:</a:t>
              </a:r>
            </a:p>
          </p:txBody>
        </p:sp>
        <p:sp>
          <p:nvSpPr>
            <p:cNvPr id="15" name="Rectangle: Rounded Corners 14">
              <a:extLst>
                <a:ext uri="{FF2B5EF4-FFF2-40B4-BE49-F238E27FC236}">
                  <a16:creationId xmlns:a16="http://schemas.microsoft.com/office/drawing/2014/main" xmlns="" id="{8777892D-759A-4086-AF22-ADF29283590B}"/>
                </a:ext>
              </a:extLst>
            </p:cNvPr>
            <p:cNvSpPr/>
            <p:nvPr/>
          </p:nvSpPr>
          <p:spPr>
            <a:xfrm>
              <a:off x="672901" y="1746634"/>
              <a:ext cx="2174132" cy="1140238"/>
            </a:xfrm>
            <a:prstGeom prst="roundRect">
              <a:avLst/>
            </a:prstGeom>
            <a:blipFill dpi="0" rotWithShape="1">
              <a:blip r:embed="rId12" cstate="print">
                <a:extLst>
                  <a:ext uri="{28A0092B-C50C-407E-A947-70E740481C1C}">
                    <a14:useLocalDpi xmlns:a14="http://schemas.microsoft.com/office/drawing/2010/main" val="0"/>
                  </a:ext>
                  <a:ext uri="{837473B0-CC2E-450A-ABE3-18F120FF3D39}">
                    <a1611:picAttrSrcUrl xmlns:a1611="http://schemas.microsoft.com/office/drawing/2016/11/main" xmlns="" r:id="rId13"/>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6" name="Group 15">
            <a:extLst>
              <a:ext uri="{FF2B5EF4-FFF2-40B4-BE49-F238E27FC236}">
                <a16:creationId xmlns:a16="http://schemas.microsoft.com/office/drawing/2014/main" xmlns="" id="{92DBFA76-339B-4BC7-A996-64FF23A08D34}"/>
              </a:ext>
            </a:extLst>
          </p:cNvPr>
          <p:cNvGrpSpPr/>
          <p:nvPr/>
        </p:nvGrpSpPr>
        <p:grpSpPr>
          <a:xfrm>
            <a:off x="1441590" y="4793899"/>
            <a:ext cx="1842481" cy="1376582"/>
            <a:chOff x="622568" y="4797529"/>
            <a:chExt cx="2174132" cy="1624369"/>
          </a:xfrm>
        </p:grpSpPr>
        <p:sp>
          <p:nvSpPr>
            <p:cNvPr id="17" name="TextBox 16">
              <a:extLst>
                <a:ext uri="{FF2B5EF4-FFF2-40B4-BE49-F238E27FC236}">
                  <a16:creationId xmlns:a16="http://schemas.microsoft.com/office/drawing/2014/main" xmlns="" id="{18863F4F-F7B3-4AA0-A3A2-69C4090AE22B}"/>
                </a:ext>
              </a:extLst>
            </p:cNvPr>
            <p:cNvSpPr txBox="1"/>
            <p:nvPr/>
          </p:nvSpPr>
          <p:spPr>
            <a:xfrm>
              <a:off x="672901" y="4797529"/>
              <a:ext cx="982091"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2018:</a:t>
              </a:r>
            </a:p>
          </p:txBody>
        </p:sp>
        <p:sp>
          <p:nvSpPr>
            <p:cNvPr id="18" name="Rectangle: Rounded Corners 17">
              <a:extLst>
                <a:ext uri="{FF2B5EF4-FFF2-40B4-BE49-F238E27FC236}">
                  <a16:creationId xmlns:a16="http://schemas.microsoft.com/office/drawing/2014/main" xmlns="" id="{CA295CF7-0415-4BD2-B05F-3124A13F2AF7}"/>
                </a:ext>
              </a:extLst>
            </p:cNvPr>
            <p:cNvSpPr/>
            <p:nvPr/>
          </p:nvSpPr>
          <p:spPr>
            <a:xfrm>
              <a:off x="622568" y="5281660"/>
              <a:ext cx="2174132" cy="1140238"/>
            </a:xfrm>
            <a:prstGeom prst="roundRect">
              <a:avLst/>
            </a:prstGeom>
            <a:blipFill dpi="0" rotWithShape="1">
              <a:blip r:embed="rId14" cstate="print">
                <a:extLst>
                  <a:ext uri="{28A0092B-C50C-407E-A947-70E740481C1C}">
                    <a14:useLocalDpi xmlns:a14="http://schemas.microsoft.com/office/drawing/2010/main" val="0"/>
                  </a:ext>
                  <a:ext uri="{837473B0-CC2E-450A-ABE3-18F120FF3D39}">
                    <a1611:picAttrSrcUrl xmlns:a1611="http://schemas.microsoft.com/office/drawing/2016/11/main" xmlns="" r:id="rId15"/>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9" name="Group 18">
            <a:extLst>
              <a:ext uri="{FF2B5EF4-FFF2-40B4-BE49-F238E27FC236}">
                <a16:creationId xmlns:a16="http://schemas.microsoft.com/office/drawing/2014/main" xmlns="" id="{4695C998-EA22-48E6-99A8-4261DE86D1B7}"/>
              </a:ext>
            </a:extLst>
          </p:cNvPr>
          <p:cNvGrpSpPr/>
          <p:nvPr/>
        </p:nvGrpSpPr>
        <p:grpSpPr>
          <a:xfrm>
            <a:off x="6798451" y="1573478"/>
            <a:ext cx="3959738" cy="1685307"/>
            <a:chOff x="5785531" y="918808"/>
            <a:chExt cx="4624093" cy="1968064"/>
          </a:xfrm>
        </p:grpSpPr>
        <p:sp>
          <p:nvSpPr>
            <p:cNvPr id="20" name="Rectangle: Rounded Corners 19">
              <a:extLst>
                <a:ext uri="{FF2B5EF4-FFF2-40B4-BE49-F238E27FC236}">
                  <a16:creationId xmlns:a16="http://schemas.microsoft.com/office/drawing/2014/main" xmlns="" id="{BA8EBCCF-FA84-4EA4-B032-1EFDBA14DBA8}"/>
                </a:ext>
              </a:extLst>
            </p:cNvPr>
            <p:cNvSpPr/>
            <p:nvPr/>
          </p:nvSpPr>
          <p:spPr>
            <a:xfrm>
              <a:off x="5785531" y="918808"/>
              <a:ext cx="4565673" cy="1968064"/>
            </a:xfrm>
            <a:prstGeom prst="roundRect">
              <a:avLst/>
            </a:prstGeom>
            <a:noFill/>
            <a:ln w="38100"/>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Narrow" panose="020B0606020202030204" pitchFamily="34" charset="0"/>
              </a:endParaRPr>
            </a:p>
          </p:txBody>
        </p:sp>
        <p:sp>
          <p:nvSpPr>
            <p:cNvPr id="21" name="TextBox 20">
              <a:extLst>
                <a:ext uri="{FF2B5EF4-FFF2-40B4-BE49-F238E27FC236}">
                  <a16:creationId xmlns:a16="http://schemas.microsoft.com/office/drawing/2014/main" xmlns="" id="{9E08633C-F67F-443E-9428-E015A1F07E85}"/>
                </a:ext>
              </a:extLst>
            </p:cNvPr>
            <p:cNvSpPr txBox="1"/>
            <p:nvPr/>
          </p:nvSpPr>
          <p:spPr>
            <a:xfrm>
              <a:off x="7013120" y="975080"/>
              <a:ext cx="2220509" cy="539122"/>
            </a:xfrm>
            <a:prstGeom prst="rect">
              <a:avLst/>
            </a:prstGeom>
            <a:noFill/>
          </p:spPr>
          <p:txBody>
            <a:bodyPr wrap="none" rtlCol="0">
              <a:spAutoFit/>
            </a:bodyPr>
            <a:lstStyle/>
            <a:p>
              <a:r>
                <a:rPr lang="en-US" sz="2400" b="1" dirty="0">
                  <a:solidFill>
                    <a:srgbClr val="00577E"/>
                  </a:solidFill>
                  <a:latin typeface="Arial Narrow" panose="020B0606020202030204" pitchFamily="34" charset="0"/>
                </a:rPr>
                <a:t>1,974 Matches</a:t>
              </a:r>
            </a:p>
          </p:txBody>
        </p:sp>
        <p:sp>
          <p:nvSpPr>
            <p:cNvPr id="22" name="Arrow: Down 21">
              <a:extLst>
                <a:ext uri="{FF2B5EF4-FFF2-40B4-BE49-F238E27FC236}">
                  <a16:creationId xmlns:a16="http://schemas.microsoft.com/office/drawing/2014/main" xmlns="" id="{8B26D85F-9FDA-4812-B6D8-2B78D454FCAD}"/>
                </a:ext>
              </a:extLst>
            </p:cNvPr>
            <p:cNvSpPr/>
            <p:nvPr/>
          </p:nvSpPr>
          <p:spPr>
            <a:xfrm>
              <a:off x="7864088" y="1528247"/>
              <a:ext cx="408561" cy="730132"/>
            </a:xfrm>
            <a:prstGeom prst="downArrow">
              <a:avLst/>
            </a:prstGeom>
            <a:solidFill>
              <a:srgbClr val="00577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Narrow" panose="020B0606020202030204" pitchFamily="34" charset="0"/>
              </a:endParaRPr>
            </a:p>
          </p:txBody>
        </p:sp>
        <p:sp>
          <p:nvSpPr>
            <p:cNvPr id="23" name="TextBox 22">
              <a:extLst>
                <a:ext uri="{FF2B5EF4-FFF2-40B4-BE49-F238E27FC236}">
                  <a16:creationId xmlns:a16="http://schemas.microsoft.com/office/drawing/2014/main" xmlns="" id="{3AF5BA8D-EFDA-495B-9355-4A1E67DF7485}"/>
                </a:ext>
              </a:extLst>
            </p:cNvPr>
            <p:cNvSpPr txBox="1"/>
            <p:nvPr/>
          </p:nvSpPr>
          <p:spPr>
            <a:xfrm>
              <a:off x="5785531" y="2189779"/>
              <a:ext cx="4624093" cy="539122"/>
            </a:xfrm>
            <a:prstGeom prst="rect">
              <a:avLst/>
            </a:prstGeom>
            <a:noFill/>
          </p:spPr>
          <p:txBody>
            <a:bodyPr wrap="none" rtlCol="0">
              <a:spAutoFit/>
            </a:bodyPr>
            <a:lstStyle/>
            <a:p>
              <a:r>
                <a:rPr lang="en-US" sz="2400" b="1" dirty="0">
                  <a:solidFill>
                    <a:srgbClr val="00577E"/>
                  </a:solidFill>
                  <a:latin typeface="Arial Narrow" panose="020B0606020202030204" pitchFamily="34" charset="0"/>
                </a:rPr>
                <a:t>3,251,294 events &amp; 18 variables</a:t>
              </a:r>
            </a:p>
          </p:txBody>
        </p:sp>
      </p:grpSp>
    </p:spTree>
    <p:extLst>
      <p:ext uri="{BB962C8B-B14F-4D97-AF65-F5344CB8AC3E}">
        <p14:creationId xmlns:p14="http://schemas.microsoft.com/office/powerpoint/2010/main" val="398321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xmlns=""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xmlns="" id="{FD8A799C-BE52-4998-90B7-F7B21AE43B0E}"/>
              </a:ext>
            </a:extLst>
          </p:cNvPr>
          <p:cNvSpPr txBox="1"/>
          <p:nvPr/>
        </p:nvSpPr>
        <p:spPr>
          <a:xfrm>
            <a:off x="439692" y="229258"/>
            <a:ext cx="654512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Event Data Frame Variables:</a:t>
            </a:r>
          </a:p>
        </p:txBody>
      </p:sp>
      <p:grpSp>
        <p:nvGrpSpPr>
          <p:cNvPr id="33" name="Group 32">
            <a:extLst>
              <a:ext uri="{FF2B5EF4-FFF2-40B4-BE49-F238E27FC236}">
                <a16:creationId xmlns:a16="http://schemas.microsoft.com/office/drawing/2014/main" xmlns="" id="{CE0D35C0-CE6D-425B-AE6F-D3F193BAD9E5}"/>
              </a:ext>
            </a:extLst>
          </p:cNvPr>
          <p:cNvGrpSpPr/>
          <p:nvPr/>
        </p:nvGrpSpPr>
        <p:grpSpPr>
          <a:xfrm>
            <a:off x="1124867" y="1733902"/>
            <a:ext cx="9942266" cy="4621247"/>
            <a:chOff x="1124867" y="1733902"/>
            <a:chExt cx="9942266" cy="4621247"/>
          </a:xfrm>
        </p:grpSpPr>
        <p:sp>
          <p:nvSpPr>
            <p:cNvPr id="8" name="Rectangle: Rounded Corners 7">
              <a:extLst>
                <a:ext uri="{FF2B5EF4-FFF2-40B4-BE49-F238E27FC236}">
                  <a16:creationId xmlns:a16="http://schemas.microsoft.com/office/drawing/2014/main" xmlns="" id="{F4435332-69FC-4D75-B3A6-EA7EB1DA13F2}"/>
                </a:ext>
              </a:extLst>
            </p:cNvPr>
            <p:cNvSpPr/>
            <p:nvPr/>
          </p:nvSpPr>
          <p:spPr>
            <a:xfrm>
              <a:off x="1124868" y="173390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xmlns=""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xmlns="" id="{C41A0105-3D0A-41A6-979A-05BB97B6C5C7}"/>
                </a:ext>
              </a:extLst>
            </p:cNvPr>
            <p:cNvSpPr/>
            <p:nvPr/>
          </p:nvSpPr>
          <p:spPr>
            <a:xfrm>
              <a:off x="5194834"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xmlns="" id="{61A8BB1B-DF19-4230-B91C-FA1B01C9D034}"/>
                </a:ext>
              </a:extLst>
            </p:cNvPr>
            <p:cNvSpPr/>
            <p:nvPr/>
          </p:nvSpPr>
          <p:spPr>
            <a:xfrm>
              <a:off x="7247488"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xmlns=""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xmlns="" id="{0AD5A17F-D6F5-4898-90E7-32F83AD408E4}"/>
                </a:ext>
              </a:extLst>
            </p:cNvPr>
            <p:cNvSpPr/>
            <p:nvPr/>
          </p:nvSpPr>
          <p:spPr>
            <a:xfrm>
              <a:off x="1482210"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xmlns=""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xmlns="" id="{F4F36732-5BAB-40B0-8F96-050D67939387}"/>
                </a:ext>
              </a:extLst>
            </p:cNvPr>
            <p:cNvSpPr/>
            <p:nvPr/>
          </p:nvSpPr>
          <p:spPr>
            <a:xfrm>
              <a:off x="6455357" y="4250490"/>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xmlns=""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xmlns=""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xmlns=""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xmlns=""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xmlns=""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xmlns=""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xmlns=""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xmlns=""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xmlns="" id="{1D72480D-C09C-42F2-AF4C-B3877C177CC3}"/>
                </a:ext>
              </a:extLst>
            </p:cNvPr>
            <p:cNvSpPr txBox="1"/>
            <p:nvPr/>
          </p:nvSpPr>
          <p:spPr>
            <a:xfrm>
              <a:off x="1188518" y="2696181"/>
              <a:ext cx="129907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Free Kick</a:t>
              </a:r>
            </a:p>
          </p:txBody>
        </p:sp>
        <p:sp>
          <p:nvSpPr>
            <p:cNvPr id="25" name="TextBox 24">
              <a:extLst>
                <a:ext uri="{FF2B5EF4-FFF2-40B4-BE49-F238E27FC236}">
                  <a16:creationId xmlns:a16="http://schemas.microsoft.com/office/drawing/2014/main" xmlns=""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xmlns="" id="{A8BA53C5-77CF-4DDD-8C5C-056D334E73EE}"/>
                </a:ext>
              </a:extLst>
            </p:cNvPr>
            <p:cNvSpPr txBox="1"/>
            <p:nvPr/>
          </p:nvSpPr>
          <p:spPr>
            <a:xfrm>
              <a:off x="6556214" y="5264974"/>
              <a:ext cx="152349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Assist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Key Passes</a:t>
              </a:r>
            </a:p>
          </p:txBody>
        </p:sp>
        <p:sp>
          <p:nvSpPr>
            <p:cNvPr id="27" name="TextBox 26">
              <a:extLst>
                <a:ext uri="{FF2B5EF4-FFF2-40B4-BE49-F238E27FC236}">
                  <a16:creationId xmlns:a16="http://schemas.microsoft.com/office/drawing/2014/main" xmlns=""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xmlns=""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xmlns=""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xmlns=""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xmlns=""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xmlns="" id="{622FED8A-6710-405A-8EEB-2B9A71D48CA2}"/>
                </a:ext>
              </a:extLst>
            </p:cNvPr>
            <p:cNvSpPr/>
            <p:nvPr/>
          </p:nvSpPr>
          <p:spPr>
            <a:xfrm>
              <a:off x="8953073"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xmlns=""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xmlns=""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grpSp>
    </p:spTree>
    <p:extLst>
      <p:ext uri="{BB962C8B-B14F-4D97-AF65-F5344CB8AC3E}">
        <p14:creationId xmlns:p14="http://schemas.microsoft.com/office/powerpoint/2010/main" val="2255420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xmlns=""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xmlns="" id="{FD8A799C-BE52-4998-90B7-F7B21AE43B0E}"/>
              </a:ext>
            </a:extLst>
          </p:cNvPr>
          <p:cNvSpPr txBox="1"/>
          <p:nvPr/>
        </p:nvSpPr>
        <p:spPr>
          <a:xfrm>
            <a:off x="439692" y="229258"/>
            <a:ext cx="654512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Event Data Frame Variables:</a:t>
            </a:r>
          </a:p>
        </p:txBody>
      </p:sp>
      <p:grpSp>
        <p:nvGrpSpPr>
          <p:cNvPr id="2" name="Group 1">
            <a:extLst>
              <a:ext uri="{FF2B5EF4-FFF2-40B4-BE49-F238E27FC236}">
                <a16:creationId xmlns:a16="http://schemas.microsoft.com/office/drawing/2014/main" xmlns="" id="{FD0577ED-0B2D-46AA-B696-ACF560E0FD16}"/>
              </a:ext>
            </a:extLst>
          </p:cNvPr>
          <p:cNvGrpSpPr/>
          <p:nvPr/>
        </p:nvGrpSpPr>
        <p:grpSpPr>
          <a:xfrm>
            <a:off x="1124867" y="1733902"/>
            <a:ext cx="9942266" cy="4621247"/>
            <a:chOff x="1124867" y="1733902"/>
            <a:chExt cx="9942266" cy="4621247"/>
          </a:xfrm>
        </p:grpSpPr>
        <p:sp>
          <p:nvSpPr>
            <p:cNvPr id="8" name="Rectangle: Rounded Corners 7">
              <a:extLst>
                <a:ext uri="{FF2B5EF4-FFF2-40B4-BE49-F238E27FC236}">
                  <a16:creationId xmlns:a16="http://schemas.microsoft.com/office/drawing/2014/main" xmlns="" id="{F4435332-69FC-4D75-B3A6-EA7EB1DA13F2}"/>
                </a:ext>
              </a:extLst>
            </p:cNvPr>
            <p:cNvSpPr/>
            <p:nvPr/>
          </p:nvSpPr>
          <p:spPr>
            <a:xfrm>
              <a:off x="1124868" y="173390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xmlns=""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xmlns="" id="{C41A0105-3D0A-41A6-979A-05BB97B6C5C7}"/>
                </a:ext>
              </a:extLst>
            </p:cNvPr>
            <p:cNvSpPr/>
            <p:nvPr/>
          </p:nvSpPr>
          <p:spPr>
            <a:xfrm>
              <a:off x="5194834"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xmlns="" id="{61A8BB1B-DF19-4230-B91C-FA1B01C9D034}"/>
                </a:ext>
              </a:extLst>
            </p:cNvPr>
            <p:cNvSpPr/>
            <p:nvPr/>
          </p:nvSpPr>
          <p:spPr>
            <a:xfrm>
              <a:off x="7247488" y="1733905"/>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xmlns=""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xmlns="" id="{0AD5A17F-D6F5-4898-90E7-32F83AD408E4}"/>
                </a:ext>
              </a:extLst>
            </p:cNvPr>
            <p:cNvSpPr/>
            <p:nvPr/>
          </p:nvSpPr>
          <p:spPr>
            <a:xfrm>
              <a:off x="1482210"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xmlns=""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xmlns="" id="{F4F36732-5BAB-40B0-8F96-050D67939387}"/>
                </a:ext>
              </a:extLst>
            </p:cNvPr>
            <p:cNvSpPr/>
            <p:nvPr/>
          </p:nvSpPr>
          <p:spPr>
            <a:xfrm>
              <a:off x="6455357" y="4250490"/>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xmlns=""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xmlns=""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xmlns=""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xmlns=""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xmlns=""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xmlns=""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xmlns=""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xmlns=""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xmlns="" id="{1D72480D-C09C-42F2-AF4C-B3877C177CC3}"/>
                </a:ext>
              </a:extLst>
            </p:cNvPr>
            <p:cNvSpPr txBox="1"/>
            <p:nvPr/>
          </p:nvSpPr>
          <p:spPr>
            <a:xfrm>
              <a:off x="1188518" y="2696181"/>
              <a:ext cx="129907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Free Kick</a:t>
              </a:r>
            </a:p>
          </p:txBody>
        </p:sp>
        <p:sp>
          <p:nvSpPr>
            <p:cNvPr id="25" name="TextBox 24">
              <a:extLst>
                <a:ext uri="{FF2B5EF4-FFF2-40B4-BE49-F238E27FC236}">
                  <a16:creationId xmlns:a16="http://schemas.microsoft.com/office/drawing/2014/main" xmlns=""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xmlns="" id="{A8BA53C5-77CF-4DDD-8C5C-056D334E73EE}"/>
                </a:ext>
              </a:extLst>
            </p:cNvPr>
            <p:cNvSpPr txBox="1"/>
            <p:nvPr/>
          </p:nvSpPr>
          <p:spPr>
            <a:xfrm>
              <a:off x="6556214" y="5264974"/>
              <a:ext cx="152349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Assist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Key Passes</a:t>
              </a:r>
            </a:p>
          </p:txBody>
        </p:sp>
        <p:sp>
          <p:nvSpPr>
            <p:cNvPr id="27" name="TextBox 26">
              <a:extLst>
                <a:ext uri="{FF2B5EF4-FFF2-40B4-BE49-F238E27FC236}">
                  <a16:creationId xmlns:a16="http://schemas.microsoft.com/office/drawing/2014/main" xmlns=""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xmlns=""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xmlns=""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xmlns=""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xmlns=""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xmlns="" id="{622FED8A-6710-405A-8EEB-2B9A71D48CA2}"/>
                </a:ext>
              </a:extLst>
            </p:cNvPr>
            <p:cNvSpPr/>
            <p:nvPr/>
          </p:nvSpPr>
          <p:spPr>
            <a:xfrm>
              <a:off x="8953073"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xmlns=""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xmlns=""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grpSp>
    </p:spTree>
    <p:extLst>
      <p:ext uri="{BB962C8B-B14F-4D97-AF65-F5344CB8AC3E}">
        <p14:creationId xmlns:p14="http://schemas.microsoft.com/office/powerpoint/2010/main" val="30057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F44F53FF-CB60-4BDA-BAF7-075D1129A04C}"/>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5D185221-1B9E-4EC1-A3BB-F7F166A2E649}"/>
              </a:ext>
            </a:extLst>
          </p:cNvPr>
          <p:cNvSpPr txBox="1"/>
          <p:nvPr/>
        </p:nvSpPr>
        <p:spPr>
          <a:xfrm>
            <a:off x="439692" y="229258"/>
            <a:ext cx="4661020"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Visualizing Match Events</a:t>
            </a:r>
          </a:p>
        </p:txBody>
      </p:sp>
      <p:pic>
        <p:nvPicPr>
          <p:cNvPr id="6" name="Picture 5">
            <a:extLst>
              <a:ext uri="{FF2B5EF4-FFF2-40B4-BE49-F238E27FC236}">
                <a16:creationId xmlns:a16="http://schemas.microsoft.com/office/drawing/2014/main" xmlns="" id="{BB23E385-43D3-4488-BB88-D3B73729ABC1}"/>
              </a:ext>
            </a:extLst>
          </p:cNvPr>
          <p:cNvPicPr>
            <a:picLocks noChangeAspect="1"/>
          </p:cNvPicPr>
          <p:nvPr/>
        </p:nvPicPr>
        <p:blipFill>
          <a:blip r:embed="rId2"/>
          <a:stretch>
            <a:fillRect/>
          </a:stretch>
        </p:blipFill>
        <p:spPr>
          <a:xfrm>
            <a:off x="1319945" y="1188707"/>
            <a:ext cx="4343400" cy="2682050"/>
          </a:xfrm>
          <a:prstGeom prst="rect">
            <a:avLst/>
          </a:prstGeom>
        </p:spPr>
      </p:pic>
      <p:pic>
        <p:nvPicPr>
          <p:cNvPr id="7" name="Picture 6">
            <a:extLst>
              <a:ext uri="{FF2B5EF4-FFF2-40B4-BE49-F238E27FC236}">
                <a16:creationId xmlns:a16="http://schemas.microsoft.com/office/drawing/2014/main" xmlns="" id="{02049588-D35A-4493-BF2C-3F86550673B9}"/>
              </a:ext>
            </a:extLst>
          </p:cNvPr>
          <p:cNvPicPr>
            <a:picLocks noChangeAspect="1"/>
          </p:cNvPicPr>
          <p:nvPr/>
        </p:nvPicPr>
        <p:blipFill>
          <a:blip r:embed="rId3"/>
          <a:stretch>
            <a:fillRect/>
          </a:stretch>
        </p:blipFill>
        <p:spPr>
          <a:xfrm>
            <a:off x="6528657" y="1188707"/>
            <a:ext cx="4343400" cy="2682050"/>
          </a:xfrm>
          <a:prstGeom prst="rect">
            <a:avLst/>
          </a:prstGeom>
        </p:spPr>
      </p:pic>
      <p:pic>
        <p:nvPicPr>
          <p:cNvPr id="8" name="Picture 7">
            <a:extLst>
              <a:ext uri="{FF2B5EF4-FFF2-40B4-BE49-F238E27FC236}">
                <a16:creationId xmlns:a16="http://schemas.microsoft.com/office/drawing/2014/main" xmlns="" id="{225C4CDF-6F55-425F-85C0-F2E4B04E43FD}"/>
              </a:ext>
            </a:extLst>
          </p:cNvPr>
          <p:cNvPicPr>
            <a:picLocks noChangeAspect="1"/>
          </p:cNvPicPr>
          <p:nvPr/>
        </p:nvPicPr>
        <p:blipFill>
          <a:blip r:embed="rId4"/>
          <a:stretch>
            <a:fillRect/>
          </a:stretch>
        </p:blipFill>
        <p:spPr>
          <a:xfrm>
            <a:off x="1319945" y="4011917"/>
            <a:ext cx="4343400" cy="2682050"/>
          </a:xfrm>
          <a:prstGeom prst="rect">
            <a:avLst/>
          </a:prstGeom>
        </p:spPr>
      </p:pic>
      <p:pic>
        <p:nvPicPr>
          <p:cNvPr id="9" name="Picture 8">
            <a:extLst>
              <a:ext uri="{FF2B5EF4-FFF2-40B4-BE49-F238E27FC236}">
                <a16:creationId xmlns:a16="http://schemas.microsoft.com/office/drawing/2014/main" xmlns="" id="{B2C6BC1C-BC56-4F85-B7A1-5BE025D05D74}"/>
              </a:ext>
            </a:extLst>
          </p:cNvPr>
          <p:cNvPicPr>
            <a:picLocks noChangeAspect="1"/>
          </p:cNvPicPr>
          <p:nvPr/>
        </p:nvPicPr>
        <p:blipFill>
          <a:blip r:embed="rId5"/>
          <a:stretch>
            <a:fillRect/>
          </a:stretch>
        </p:blipFill>
        <p:spPr>
          <a:xfrm>
            <a:off x="6528657" y="4011917"/>
            <a:ext cx="4343400" cy="2682050"/>
          </a:xfrm>
          <a:prstGeom prst="rect">
            <a:avLst/>
          </a:prstGeom>
        </p:spPr>
      </p:pic>
    </p:spTree>
    <p:extLst>
      <p:ext uri="{BB962C8B-B14F-4D97-AF65-F5344CB8AC3E}">
        <p14:creationId xmlns:p14="http://schemas.microsoft.com/office/powerpoint/2010/main" val="3141665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p:sp>
        <p:nvSpPr>
          <p:cNvPr id="5" name="Marcador de contenido 4">
            <a:extLst>
              <a:ext uri="{FF2B5EF4-FFF2-40B4-BE49-F238E27FC236}">
                <a16:creationId xmlns:a16="http://schemas.microsoft.com/office/drawing/2014/main" xmlns="" id="{0D461417-6BB0-4F6D-94DC-7C4510A3D7ED}"/>
              </a:ext>
            </a:extLst>
          </p:cNvPr>
          <p:cNvSpPr>
            <a:spLocks noGrp="1"/>
          </p:cNvSpPr>
          <p:nvPr>
            <p:ph idx="1"/>
          </p:nvPr>
        </p:nvSpPr>
        <p:spPr>
          <a:xfrm>
            <a:off x="838200" y="1303006"/>
            <a:ext cx="10515600" cy="4776515"/>
          </a:xfrm>
        </p:spPr>
        <p:txBody>
          <a:bodyPr>
            <a:normAutofit fontScale="92500" lnSpcReduction="20000"/>
          </a:bodyPr>
          <a:lstStyle/>
          <a:p>
            <a:pPr marL="514350" indent="-514350">
              <a:buFont typeface="+mj-lt"/>
              <a:buAutoNum type="arabicPeriod"/>
            </a:pPr>
            <a:r>
              <a:rPr lang="es-ES" dirty="0" err="1"/>
              <a:t>Obtain</a:t>
            </a:r>
            <a:r>
              <a:rPr lang="es-ES" dirty="0"/>
              <a:t> </a:t>
            </a:r>
            <a:r>
              <a:rPr lang="es-ES" dirty="0" err="1"/>
              <a:t>distance</a:t>
            </a:r>
            <a:r>
              <a:rPr lang="es-ES" dirty="0"/>
              <a:t> </a:t>
            </a:r>
            <a:r>
              <a:rPr lang="es-ES" dirty="0" err="1"/>
              <a:t>of</a:t>
            </a:r>
            <a:r>
              <a:rPr lang="es-ES" dirty="0"/>
              <a:t> </a:t>
            </a:r>
            <a:r>
              <a:rPr lang="es-ES" dirty="0" err="1"/>
              <a:t>play</a:t>
            </a:r>
            <a:r>
              <a:rPr lang="es-ES" dirty="0"/>
              <a:t> (</a:t>
            </a:r>
            <a:r>
              <a:rPr lang="es-ES" dirty="0" err="1"/>
              <a:t>field</a:t>
            </a:r>
            <a:r>
              <a:rPr lang="es-ES" dirty="0"/>
              <a:t> </a:t>
            </a:r>
            <a:r>
              <a:rPr lang="es-ES" dirty="0" err="1"/>
              <a:t>dimensions</a:t>
            </a:r>
            <a:r>
              <a:rPr lang="es-ES" dirty="0"/>
              <a:t>: 120 </a:t>
            </a:r>
            <a:r>
              <a:rPr lang="es-ES" dirty="0" err="1"/>
              <a:t>by</a:t>
            </a:r>
            <a:r>
              <a:rPr lang="es-ES" dirty="0"/>
              <a:t> 75 </a:t>
            </a:r>
            <a:r>
              <a:rPr lang="es-ES" dirty="0" err="1"/>
              <a:t>yards</a:t>
            </a:r>
            <a:r>
              <a:rPr lang="es-ES" dirty="0"/>
              <a:t>)</a:t>
            </a:r>
          </a:p>
          <a:p>
            <a:pPr marL="514350" indent="-514350">
              <a:buFont typeface="+mj-lt"/>
              <a:buAutoNum type="arabicPeriod"/>
            </a:pPr>
            <a:endParaRPr lang="es-ES" dirty="0"/>
          </a:p>
          <a:p>
            <a:pPr marL="514350" indent="-514350">
              <a:buFont typeface="+mj-lt"/>
              <a:buAutoNum type="arabicPeriod"/>
            </a:pPr>
            <a:r>
              <a:rPr lang="es-ES" dirty="0"/>
              <a:t>Balance and center data</a:t>
            </a:r>
          </a:p>
          <a:p>
            <a:pPr marL="514350" indent="-514350">
              <a:buFont typeface="+mj-lt"/>
              <a:buAutoNum type="arabicPeriod"/>
            </a:pPr>
            <a:endParaRPr lang="es-ES" dirty="0"/>
          </a:p>
          <a:p>
            <a:pPr marL="514350" indent="-514350">
              <a:buFont typeface="+mj-lt"/>
              <a:buAutoNum type="arabicPeriod"/>
            </a:pPr>
            <a:r>
              <a:rPr lang="es-ES" dirty="0"/>
              <a:t>Use (X, Y) </a:t>
            </a:r>
            <a:r>
              <a:rPr lang="es-ES" dirty="0" err="1"/>
              <a:t>coordinates</a:t>
            </a:r>
            <a:r>
              <a:rPr lang="es-ES" dirty="0"/>
              <a:t> </a:t>
            </a:r>
            <a:r>
              <a:rPr lang="es-ES" dirty="0" err="1"/>
              <a:t>of</a:t>
            </a:r>
            <a:r>
              <a:rPr lang="es-ES" dirty="0"/>
              <a:t> </a:t>
            </a:r>
            <a:r>
              <a:rPr lang="es-ES" dirty="0" err="1"/>
              <a:t>events</a:t>
            </a:r>
            <a:r>
              <a:rPr lang="es-ES" dirty="0"/>
              <a:t> as </a:t>
            </a:r>
            <a:r>
              <a:rPr lang="es-ES" dirty="0" err="1"/>
              <a:t>independent</a:t>
            </a:r>
            <a:r>
              <a:rPr lang="es-ES" dirty="0"/>
              <a:t> variables: </a:t>
            </a:r>
            <a:r>
              <a:rPr lang="es-ES" dirty="0" err="1"/>
              <a:t>start</a:t>
            </a:r>
            <a:r>
              <a:rPr lang="es-ES" dirty="0"/>
              <a:t>, </a:t>
            </a:r>
            <a:r>
              <a:rPr lang="es-ES" dirty="0" err="1"/>
              <a:t>end</a:t>
            </a:r>
            <a:r>
              <a:rPr lang="es-ES" dirty="0"/>
              <a:t>, and </a:t>
            </a:r>
            <a:r>
              <a:rPr lang="es-ES" dirty="0" err="1"/>
              <a:t>distance</a:t>
            </a:r>
            <a:endParaRPr lang="es-ES" dirty="0"/>
          </a:p>
          <a:p>
            <a:pPr marL="514350" indent="-514350">
              <a:buFont typeface="+mj-lt"/>
              <a:buAutoNum type="arabicPeriod"/>
            </a:pPr>
            <a:endParaRPr lang="es-ES" dirty="0"/>
          </a:p>
          <a:p>
            <a:pPr marL="514350" indent="-514350">
              <a:buFont typeface="+mj-lt"/>
              <a:buAutoNum type="arabicPeriod"/>
            </a:pPr>
            <a:r>
              <a:rPr lang="es-ES" dirty="0" err="1"/>
              <a:t>Build</a:t>
            </a:r>
            <a:r>
              <a:rPr lang="es-ES" dirty="0"/>
              <a:t> </a:t>
            </a:r>
            <a:r>
              <a:rPr lang="es-ES" dirty="0" err="1"/>
              <a:t>Logit</a:t>
            </a:r>
            <a:r>
              <a:rPr lang="es-ES" dirty="0"/>
              <a:t> </a:t>
            </a:r>
            <a:r>
              <a:rPr lang="es-ES" dirty="0" err="1"/>
              <a:t>models</a:t>
            </a:r>
            <a:r>
              <a:rPr lang="es-ES" dirty="0"/>
              <a:t>, </a:t>
            </a:r>
            <a:r>
              <a:rPr lang="es-ES" dirty="0" err="1"/>
              <a:t>select</a:t>
            </a:r>
            <a:r>
              <a:rPr lang="es-ES" dirty="0"/>
              <a:t> </a:t>
            </a:r>
            <a:r>
              <a:rPr lang="es-ES" dirty="0" err="1"/>
              <a:t>best</a:t>
            </a:r>
            <a:r>
              <a:rPr lang="es-ES" dirty="0"/>
              <a:t> </a:t>
            </a:r>
            <a:r>
              <a:rPr lang="es-ES" dirty="0" err="1"/>
              <a:t>with</a:t>
            </a:r>
            <a:r>
              <a:rPr lang="es-ES" dirty="0"/>
              <a:t> BIC and VIF</a:t>
            </a:r>
          </a:p>
          <a:p>
            <a:pPr marL="514350" indent="-514350">
              <a:buFont typeface="+mj-lt"/>
              <a:buAutoNum type="arabicPeriod"/>
            </a:pPr>
            <a:endParaRPr lang="es-ES" dirty="0"/>
          </a:p>
          <a:p>
            <a:pPr marL="514350" indent="-514350">
              <a:buFont typeface="+mj-lt"/>
              <a:buAutoNum type="arabicPeriod"/>
            </a:pPr>
            <a:r>
              <a:rPr lang="es-ES" dirty="0" err="1"/>
              <a:t>Obtain</a:t>
            </a:r>
            <a:r>
              <a:rPr lang="es-ES" dirty="0"/>
              <a:t> vector </a:t>
            </a:r>
            <a:r>
              <a:rPr lang="es-ES" dirty="0" err="1"/>
              <a:t>of</a:t>
            </a:r>
            <a:r>
              <a:rPr lang="es-ES" dirty="0"/>
              <a:t> </a:t>
            </a:r>
            <a:r>
              <a:rPr lang="es-ES" dirty="0" err="1"/>
              <a:t>probabilities</a:t>
            </a:r>
            <a:endParaRPr lang="es-ES" dirty="0"/>
          </a:p>
          <a:p>
            <a:pPr marL="514350" indent="-514350">
              <a:buFont typeface="+mj-lt"/>
              <a:buAutoNum type="arabicPeriod"/>
            </a:pPr>
            <a:endParaRPr lang="es-ES" dirty="0"/>
          </a:p>
          <a:p>
            <a:pPr marL="514350" indent="-514350">
              <a:buFont typeface="+mj-lt"/>
              <a:buAutoNum type="arabicPeriod"/>
            </a:pPr>
            <a:r>
              <a:rPr lang="es-ES" dirty="0" err="1"/>
              <a:t>Build</a:t>
            </a:r>
            <a:r>
              <a:rPr lang="es-ES" dirty="0"/>
              <a:t> new </a:t>
            </a:r>
            <a:r>
              <a:rPr lang="es-ES" dirty="0" err="1"/>
              <a:t>model</a:t>
            </a:r>
            <a:r>
              <a:rPr lang="es-ES" dirty="0"/>
              <a:t> </a:t>
            </a:r>
            <a:r>
              <a:rPr lang="es-ES" dirty="0" err="1"/>
              <a:t>with</a:t>
            </a:r>
            <a:r>
              <a:rPr lang="es-ES" dirty="0"/>
              <a:t> vector </a:t>
            </a:r>
            <a:r>
              <a:rPr lang="es-ES" dirty="0" err="1"/>
              <a:t>from</a:t>
            </a:r>
            <a:r>
              <a:rPr lang="es-ES" dirty="0"/>
              <a:t> 4 as </a:t>
            </a:r>
            <a:r>
              <a:rPr lang="es-ES" dirty="0" err="1"/>
              <a:t>dependant</a:t>
            </a:r>
            <a:r>
              <a:rPr lang="es-ES" dirty="0"/>
              <a:t> variable</a:t>
            </a:r>
          </a:p>
          <a:p>
            <a:pPr marL="514350" indent="-514350">
              <a:buFont typeface="+mj-lt"/>
              <a:buAutoNum type="arabicPeriod"/>
            </a:pPr>
            <a:endParaRPr lang="es-ES" dirty="0"/>
          </a:p>
          <a:p>
            <a:pPr marL="514350" indent="-514350">
              <a:buFont typeface="+mj-lt"/>
              <a:buAutoNum type="arabicPeriod"/>
            </a:pPr>
            <a:endParaRPr lang="es-MX" dirty="0"/>
          </a:p>
        </p:txBody>
      </p:sp>
    </p:spTree>
    <p:extLst>
      <p:ext uri="{BB962C8B-B14F-4D97-AF65-F5344CB8AC3E}">
        <p14:creationId xmlns:p14="http://schemas.microsoft.com/office/powerpoint/2010/main" val="3592159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mc:AlternateContent xmlns:mc="http://schemas.openxmlformats.org/markup-compatibility/2006" xmlns:a14="http://schemas.microsoft.com/office/drawing/2010/main">
        <mc:Choice Requires="a14">
          <p:graphicFrame>
            <p:nvGraphicFramePr>
              <p:cNvPr id="19" name="Marcador de contenido 18">
                <a:extLst>
                  <a:ext uri="{FF2B5EF4-FFF2-40B4-BE49-F238E27FC236}">
                    <a16:creationId xmlns:a16="http://schemas.microsoft.com/office/drawing/2014/main" xmlns="" id="{A8292075-DFBC-44D4-9140-69A2366F3B6E}"/>
                  </a:ext>
                </a:extLst>
              </p:cNvPr>
              <p:cNvGraphicFramePr>
                <a:graphicFrameLocks noGrp="1"/>
              </p:cNvGraphicFramePr>
              <p:nvPr>
                <p:ph idx="1"/>
                <p:extLst>
                  <p:ext uri="{D42A27DB-BD31-4B8C-83A1-F6EECF244321}">
                    <p14:modId xmlns:p14="http://schemas.microsoft.com/office/powerpoint/2010/main" val="2157965862"/>
                  </p:ext>
                </p:extLst>
              </p:nvPr>
            </p:nvGraphicFramePr>
            <p:xfrm>
              <a:off x="284205" y="1655808"/>
              <a:ext cx="11553568" cy="2922068"/>
            </p:xfrm>
            <a:graphic>
              <a:graphicData uri="http://schemas.openxmlformats.org/drawingml/2006/table">
                <a:tbl>
                  <a:tblPr firstRow="1" firstCol="1" bandRow="1"/>
                  <a:tblGrid>
                    <a:gridCol w="10489791">
                      <a:extLst>
                        <a:ext uri="{9D8B030D-6E8A-4147-A177-3AD203B41FA5}">
                          <a16:colId xmlns:a16="http://schemas.microsoft.com/office/drawing/2014/main" xmlns="" val="2200701939"/>
                        </a:ext>
                      </a:extLst>
                    </a:gridCol>
                    <a:gridCol w="1063777">
                      <a:extLst>
                        <a:ext uri="{9D8B030D-6E8A-4147-A177-3AD203B41FA5}">
                          <a16:colId xmlns:a16="http://schemas.microsoft.com/office/drawing/2014/main" xmlns="" val="390178824"/>
                        </a:ext>
                      </a:extLst>
                    </a:gridCol>
                  </a:tblGrid>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4</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𝐷𝑖𝑠𝑡𝑎𝑛𝑐𝑒</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(3)</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311300338"/>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d>
                                  <m:d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(4)</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084881557"/>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d>
                                  <m:d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4</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5</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(5)</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213757338"/>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𝑩</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𝒔𝒖𝒄𝒄𝒆𝒔𝒔</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𝟎</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𝟏</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𝟐</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𝟑</m:t>
                                    </m:r>
                                  </m:sub>
                                </m:sSub>
                                <m:d>
                                  <m:d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e>
                                </m:d>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𝟒</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𝑫𝒊𝒔𝒕𝒂𝒏𝒄𝒆</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𝜺</m:t>
                                </m:r>
                              </m:oMath>
                            </m:oMathPara>
                          </a14:m>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720335172"/>
                      </a:ext>
                    </a:extLst>
                  </a:tr>
                </a:tbl>
              </a:graphicData>
            </a:graphic>
          </p:graphicFrame>
        </mc:Choice>
        <mc:Fallback xmlns="">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157965862"/>
                  </p:ext>
                </p:extLst>
              </p:nvPr>
            </p:nvGraphicFramePr>
            <p:xfrm>
              <a:off x="284205" y="1655808"/>
              <a:ext cx="11553568" cy="2922068"/>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9167" r="-10169" b="-3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(3)</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1300338"/>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09167" r="-10169" b="-2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(4)</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4881557"/>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209167" r="-10169" b="-1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(5)</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3757338"/>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309167" r="-10169"/>
                          </a:stretch>
                        </a:blipFill>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Fallback>
      </mc:AlternateContent>
      <p:pic>
        <p:nvPicPr>
          <p:cNvPr id="21" name="Imagen 20">
            <a:extLst>
              <a:ext uri="{FF2B5EF4-FFF2-40B4-BE49-F238E27FC236}">
                <a16:creationId xmlns:a16="http://schemas.microsoft.com/office/drawing/2014/main" xmlns="" id="{BCEF3C89-D85A-4AA8-A83D-6EEA5F9EC044}"/>
              </a:ext>
            </a:extLst>
          </p:cNvPr>
          <p:cNvPicPr>
            <a:picLocks noChangeAspect="1"/>
          </p:cNvPicPr>
          <p:nvPr/>
        </p:nvPicPr>
        <p:blipFill rotWithShape="1">
          <a:blip r:embed="rId3"/>
          <a:srcRect r="15647"/>
          <a:stretch/>
        </p:blipFill>
        <p:spPr>
          <a:xfrm>
            <a:off x="2442698" y="4964198"/>
            <a:ext cx="7236581" cy="1424246"/>
          </a:xfrm>
          <a:prstGeom prst="rect">
            <a:avLst/>
          </a:prstGeom>
        </p:spPr>
      </p:pic>
    </p:spTree>
    <p:extLst>
      <p:ext uri="{BB962C8B-B14F-4D97-AF65-F5344CB8AC3E}">
        <p14:creationId xmlns:p14="http://schemas.microsoft.com/office/powerpoint/2010/main" val="1271993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mc:AlternateContent xmlns:mc="http://schemas.openxmlformats.org/markup-compatibility/2006" xmlns:a14="http://schemas.microsoft.com/office/drawing/2010/main">
        <mc:Choice Requires="a14">
          <p:graphicFrame>
            <p:nvGraphicFramePr>
              <p:cNvPr id="19" name="Marcador de contenido 18">
                <a:extLst>
                  <a:ext uri="{FF2B5EF4-FFF2-40B4-BE49-F238E27FC236}">
                    <a16:creationId xmlns:a16="http://schemas.microsoft.com/office/drawing/2014/main" xmlns="" id="{A8292075-DFBC-44D4-9140-69A2366F3B6E}"/>
                  </a:ext>
                </a:extLst>
              </p:cNvPr>
              <p:cNvGraphicFramePr>
                <a:graphicFrameLocks noGrp="1"/>
              </p:cNvGraphicFramePr>
              <p:nvPr>
                <p:ph idx="1"/>
                <p:extLst>
                  <p:ext uri="{D42A27DB-BD31-4B8C-83A1-F6EECF244321}">
                    <p14:modId xmlns:p14="http://schemas.microsoft.com/office/powerpoint/2010/main" val="2425452652"/>
                  </p:ext>
                </p:extLst>
              </p:nvPr>
            </p:nvGraphicFramePr>
            <p:xfrm>
              <a:off x="284205" y="1655808"/>
              <a:ext cx="11553568" cy="730517"/>
            </p:xfrm>
            <a:graphic>
              <a:graphicData uri="http://schemas.openxmlformats.org/drawingml/2006/table">
                <a:tbl>
                  <a:tblPr firstRow="1" firstCol="1" bandRow="1"/>
                  <a:tblGrid>
                    <a:gridCol w="10489791">
                      <a:extLst>
                        <a:ext uri="{9D8B030D-6E8A-4147-A177-3AD203B41FA5}">
                          <a16:colId xmlns:a16="http://schemas.microsoft.com/office/drawing/2014/main" xmlns="" val="2200701939"/>
                        </a:ext>
                      </a:extLst>
                    </a:gridCol>
                    <a:gridCol w="1063777">
                      <a:extLst>
                        <a:ext uri="{9D8B030D-6E8A-4147-A177-3AD203B41FA5}">
                          <a16:colId xmlns:a16="http://schemas.microsoft.com/office/drawing/2014/main" xmlns="" val="390178824"/>
                        </a:ext>
                      </a:extLst>
                    </a:gridCol>
                  </a:tblGrid>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𝑩</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𝒔𝒖𝒄𝒄𝒆𝒔𝒔</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𝟎</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𝟏</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𝟐</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𝟑</m:t>
                                    </m:r>
                                  </m:sub>
                                </m:sSub>
                                <m:d>
                                  <m:d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e>
                                </m:d>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𝟒</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𝑫𝒊𝒔𝒕𝒂𝒏𝒄𝒆</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𝜺</m:t>
                                </m:r>
                              </m:oMath>
                            </m:oMathPara>
                          </a14:m>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(6b)</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720335172"/>
                      </a:ext>
                    </a:extLst>
                  </a:tr>
                </a:tbl>
              </a:graphicData>
            </a:graphic>
          </p:graphicFrame>
        </mc:Choice>
        <mc:Fallback xmlns="">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425452652"/>
                  </p:ext>
                </p:extLst>
              </p:nvPr>
            </p:nvGraphicFramePr>
            <p:xfrm>
              <a:off x="284205" y="1655808"/>
              <a:ext cx="11553568" cy="730517"/>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1570" r="-10169"/>
                          </a:stretch>
                        </a:blipFill>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(6b)</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Fallback>
      </mc:AlternateContent>
      <p:pic>
        <p:nvPicPr>
          <p:cNvPr id="7" name="Imagen 6">
            <a:extLst>
              <a:ext uri="{FF2B5EF4-FFF2-40B4-BE49-F238E27FC236}">
                <a16:creationId xmlns:a16="http://schemas.microsoft.com/office/drawing/2014/main" xmlns="" id="{AA2FCA76-3D4F-4431-8C78-1B3FDAE197C2}"/>
              </a:ext>
            </a:extLst>
          </p:cNvPr>
          <p:cNvPicPr>
            <a:picLocks noChangeAspect="1"/>
          </p:cNvPicPr>
          <p:nvPr/>
        </p:nvPicPr>
        <p:blipFill>
          <a:blip r:embed="rId3"/>
          <a:stretch>
            <a:fillRect/>
          </a:stretch>
        </p:blipFill>
        <p:spPr>
          <a:xfrm>
            <a:off x="2223192" y="2386325"/>
            <a:ext cx="7745615" cy="2506951"/>
          </a:xfrm>
          <a:prstGeom prst="rect">
            <a:avLst/>
          </a:prstGeom>
        </p:spPr>
      </p:pic>
    </p:spTree>
    <p:extLst>
      <p:ext uri="{BB962C8B-B14F-4D97-AF65-F5344CB8AC3E}">
        <p14:creationId xmlns:p14="http://schemas.microsoft.com/office/powerpoint/2010/main" val="2743446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436</TotalTime>
  <Words>389</Words>
  <Application>Microsoft Office PowerPoint</Application>
  <PresentationFormat>Widescreen</PresentationFormat>
  <Paragraphs>133</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 Narrow</vt:lpstr>
      <vt:lpstr>Calibri</vt:lpstr>
      <vt:lpstr>Calibri Light</vt:lpstr>
      <vt:lpstr>Cambria Math</vt:lpstr>
      <vt:lpstr>Times New Roman</vt:lpstr>
      <vt:lpstr>Office Theme</vt:lpstr>
      <vt:lpstr>Modelling shot success rate and win probabilities in soccer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Determining which variables contribute to shot success rate in soccer</dc:title>
  <dc:creator>Womble, Michael D</dc:creator>
  <cp:lastModifiedBy>Rose Mesina</cp:lastModifiedBy>
  <cp:revision>56</cp:revision>
  <dcterms:created xsi:type="dcterms:W3CDTF">2022-04-13T17:40:48Z</dcterms:created>
  <dcterms:modified xsi:type="dcterms:W3CDTF">2022-04-19T23:27:16Z</dcterms:modified>
</cp:coreProperties>
</file>