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9" r:id="rId7"/>
    <p:sldId id="265" r:id="rId8"/>
    <p:sldId id="270" r:id="rId9"/>
    <p:sldId id="272" r:id="rId10"/>
    <p:sldId id="273" r:id="rId11"/>
    <p:sldId id="263" r:id="rId12"/>
    <p:sldId id="262" r:id="rId13"/>
    <p:sldId id="264" r:id="rId14"/>
    <p:sldId id="266" r:id="rId15"/>
    <p:sldId id="274" r:id="rId16"/>
    <p:sldId id="275" r:id="rId17"/>
    <p:sldId id="276" r:id="rId18"/>
    <p:sldId id="277" r:id="rId19"/>
    <p:sldId id="278"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70" d="100"/>
          <a:sy n="70" d="100"/>
        </p:scale>
        <p:origin x="5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4BD5271-D5FF-4012-87BD-4280D41BE3A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D85C91-8C68-4D38-BE68-E23A7461DB4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C8585DE-B12A-4EEF-91C9-7B971361427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18E4EFC-E675-46DB-AFAB-61F7EA5F0BB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7103BC3-7A61-420D-9D49-3C4B389D0215}"/>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E85F722-6559-46B6-A031-9704F03FA63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41FA263-D0AD-45EF-BD1A-1E8EE367E1BF}"/>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8" name="Footer Placeholder 7">
            <a:extLst>
              <a:ext uri="{FF2B5EF4-FFF2-40B4-BE49-F238E27FC236}">
                <a16:creationId xmlns=""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F109B1D-3516-465E-B4A7-C856AE08512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4" name="Footer Placeholder 3">
            <a:extLst>
              <a:ext uri="{FF2B5EF4-FFF2-40B4-BE49-F238E27FC236}">
                <a16:creationId xmlns=""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C94BD29-B01C-4612-AAEE-56789B8F97CB}"/>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3" name="Footer Placeholder 2">
            <a:extLst>
              <a:ext uri="{FF2B5EF4-FFF2-40B4-BE49-F238E27FC236}">
                <a16:creationId xmlns=""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CC9432E-1F46-4064-8A02-B5FD4A391C7D}"/>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88DB44F-3059-4092-AD1A-7504EEF36CE6}"/>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4/19/2022</a:t>
            </a:fld>
            <a:endParaRPr lang="en-US"/>
          </a:p>
        </p:txBody>
      </p:sp>
      <p:sp>
        <p:nvSpPr>
          <p:cNvPr id="5" name="Footer Placeholder 4">
            <a:extLst>
              <a:ext uri="{FF2B5EF4-FFF2-40B4-BE49-F238E27FC236}">
                <a16:creationId xmlns=""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2.svg"/><Relationship Id="rId4" Type="http://schemas.openxmlformats.org/officeDocument/2006/relationships/image" Target="../media/image26.png"/><Relationship Id="rId9" Type="http://schemas.openxmlformats.org/officeDocument/2006/relationships/image" Target="../media/image26.svg"/></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42EF216-75D4-4734-B156-3EDB09F9CE9B}"/>
              </a:ext>
            </a:extLst>
          </p:cNvPr>
          <p:cNvSpPr txBox="1"/>
          <p:nvPr/>
        </p:nvSpPr>
        <p:spPr>
          <a:xfrm>
            <a:off x="477753" y="2819123"/>
            <a:ext cx="11236494" cy="1569660"/>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a:t>
            </a:r>
            <a:r>
              <a:rPr lang="en-US" sz="3200" dirty="0" smtClean="0">
                <a:latin typeface="Times New Roman" panose="02020603050405020304" pitchFamily="18" charset="0"/>
                <a:cs typeface="Times New Roman" panose="02020603050405020304" pitchFamily="18" charset="0"/>
              </a:rPr>
              <a:t>target, </a:t>
            </a:r>
            <a:r>
              <a:rPr lang="en-US" sz="3200" dirty="0">
                <a:latin typeface="Times New Roman" panose="02020603050405020304" pitchFamily="18" charset="0"/>
                <a:cs typeface="Times New Roman" panose="02020603050405020304" pitchFamily="18" charset="0"/>
              </a:rPr>
              <a:t>etc.), can we </a:t>
            </a:r>
            <a:r>
              <a:rPr lang="en-US" sz="3200" dirty="0" smtClean="0">
                <a:latin typeface="Times New Roman" panose="02020603050405020304" pitchFamily="18" charset="0"/>
                <a:cs typeface="Times New Roman" panose="02020603050405020304" pitchFamily="18" charset="0"/>
              </a:rPr>
              <a:t>predict the </a:t>
            </a:r>
            <a:r>
              <a:rPr lang="en-US" sz="3200" dirty="0">
                <a:latin typeface="Times New Roman" panose="02020603050405020304" pitchFamily="18" charset="0"/>
                <a:cs typeface="Times New Roman" panose="02020603050405020304" pitchFamily="18" charset="0"/>
              </a:rPr>
              <a:t>winner </a:t>
            </a:r>
            <a:r>
              <a:rPr lang="en-US" sz="3200" dirty="0" smtClean="0">
                <a:latin typeface="Times New Roman" panose="02020603050405020304" pitchFamily="18" charset="0"/>
                <a:cs typeface="Times New Roman" panose="02020603050405020304" pitchFamily="18" charset="0"/>
              </a:rPr>
              <a:t>of a match as indicated by number of goals?</a:t>
            </a:r>
            <a:endParaRPr lang="en-US" sz="3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Model – Adjusted R Squared</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Tree>
    <p:extLst>
      <p:ext uri="{BB962C8B-B14F-4D97-AF65-F5344CB8AC3E}">
        <p14:creationId xmlns:p14="http://schemas.microsoft.com/office/powerpoint/2010/main" val="157974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Model – BIC</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Tree>
    <p:extLst>
      <p:ext uri="{BB962C8B-B14F-4D97-AF65-F5344CB8AC3E}">
        <p14:creationId xmlns:p14="http://schemas.microsoft.com/office/powerpoint/2010/main" val="78032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Best Linear Regression Model</a:t>
            </a:r>
            <a:endParaRPr lang="en-US"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Goals = Shots + </a:t>
            </a:r>
            <a:r>
              <a:rPr lang="en-US" sz="2000" b="1" dirty="0" err="1" smtClean="0">
                <a:latin typeface="Times New Roman" panose="02020603050405020304" pitchFamily="18" charset="0"/>
                <a:cs typeface="Times New Roman" panose="02020603050405020304" pitchFamily="18" charset="0"/>
              </a:rPr>
              <a:t>Shots.Target</a:t>
            </a:r>
            <a:r>
              <a:rPr lang="en-US" sz="2000" b="1" dirty="0" smtClean="0">
                <a:latin typeface="Times New Roman" panose="02020603050405020304" pitchFamily="18" charset="0"/>
                <a:cs typeface="Times New Roman" panose="02020603050405020304" pitchFamily="18" charset="0"/>
              </a:rPr>
              <a:t> + </a:t>
            </a:r>
            <a:r>
              <a:rPr lang="en-US" sz="2000" b="1" dirty="0" err="1" smtClean="0">
                <a:latin typeface="Times New Roman" panose="02020603050405020304" pitchFamily="18" charset="0"/>
                <a:cs typeface="Times New Roman" panose="02020603050405020304" pitchFamily="18" charset="0"/>
              </a:rPr>
              <a:t>Pass.Acc</a:t>
            </a:r>
            <a:r>
              <a:rPr lang="en-US" sz="2000" b="1" dirty="0" smtClean="0">
                <a:latin typeface="Times New Roman" panose="02020603050405020304" pitchFamily="18" charset="0"/>
                <a:cs typeface="Times New Roman" panose="02020603050405020304" pitchFamily="18" charset="0"/>
              </a:rPr>
              <a:t> + Possession + Corners + Fouls</a:t>
            </a:r>
            <a:endParaRPr lang="en-US" sz="2000" b="1"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 xmlns:a16="http://schemas.microsoft.com/office/drawing/2014/main"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Adjusted </a:t>
            </a:r>
            <a:r>
              <a:rPr lang="en-US" sz="2000" dirty="0">
                <a:latin typeface="Times New Roman" panose="02020603050405020304" pitchFamily="18" charset="0"/>
                <a:cs typeface="Times New Roman" panose="02020603050405020304" pitchFamily="18" charset="0"/>
              </a:rPr>
              <a:t>R-Squared can be improved</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 concern for </a:t>
            </a:r>
            <a:r>
              <a:rPr lang="en-US" sz="2000" dirty="0" err="1" smtClean="0">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3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4F839CDC-E463-4502-8748-827AE781F905}"/>
              </a:ext>
            </a:extLst>
          </p:cNvPr>
          <p:cNvSpPr txBox="1"/>
          <p:nvPr/>
        </p:nvSpPr>
        <p:spPr>
          <a:xfrm>
            <a:off x="439692" y="229258"/>
            <a:ext cx="5010026"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Other Variables in the Data</a:t>
            </a:r>
            <a:endParaRPr lang="en-US" sz="3200" b="1" dirty="0">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2690159" y="1257901"/>
            <a:ext cx="5519117" cy="5600099"/>
            <a:chOff x="2690159" y="1257901"/>
            <a:chExt cx="5519117" cy="5600099"/>
          </a:xfrm>
        </p:grpSpPr>
        <p:pic>
          <p:nvPicPr>
            <p:cNvPr id="10" name="Picture 9"/>
            <p:cNvPicPr>
              <a:picLocks noChangeAspect="1"/>
            </p:cNvPicPr>
            <p:nvPr/>
          </p:nvPicPr>
          <p:blipFill rotWithShape="1">
            <a:blip r:embed="rId2"/>
            <a:srcRect l="38453" t="8866" r="16343" b="9592"/>
            <a:stretch/>
          </p:blipFill>
          <p:spPr>
            <a:xfrm>
              <a:off x="2690159" y="1257901"/>
              <a:ext cx="5519117" cy="5600099"/>
            </a:xfrm>
            <a:prstGeom prst="rect">
              <a:avLst/>
            </a:prstGeom>
          </p:spPr>
        </p:pic>
        <p:sp>
          <p:nvSpPr>
            <p:cNvPr id="12" name="Rectangle 11"/>
            <p:cNvSpPr/>
            <p:nvPr/>
          </p:nvSpPr>
          <p:spPr>
            <a:xfrm>
              <a:off x="3657600" y="3619099"/>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05663" y="5176788"/>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2581" y="5954830"/>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94381" y="6352671"/>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62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4F839CDC-E463-4502-8748-827AE781F905}"/>
              </a:ext>
            </a:extLst>
          </p:cNvPr>
          <p:cNvSpPr txBox="1"/>
          <p:nvPr/>
        </p:nvSpPr>
        <p:spPr>
          <a:xfrm>
            <a:off x="439692" y="229258"/>
            <a:ext cx="1027845"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PCA</a:t>
            </a:r>
            <a:endParaRPr lang="en-US" sz="3200" b="1" dirty="0">
              <a:latin typeface="Times New Roman" panose="02020603050405020304" pitchFamily="18" charset="0"/>
              <a:cs typeface="Times New Roman" panose="02020603050405020304" pitchFamily="18" charset="0"/>
            </a:endParaRPr>
          </a:p>
        </p:txBody>
      </p:sp>
      <p:sp>
        <p:nvSpPr>
          <p:cNvPr id="25" name="Rectangle 24"/>
          <p:cNvSpPr/>
          <p:nvPr/>
        </p:nvSpPr>
        <p:spPr>
          <a:xfrm>
            <a:off x="1934678" y="1218700"/>
            <a:ext cx="1761423" cy="5639300"/>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766882" y="1213617"/>
            <a:ext cx="10658236" cy="5644383"/>
            <a:chOff x="766882" y="1213617"/>
            <a:chExt cx="10658236" cy="5644383"/>
          </a:xfrm>
        </p:grpSpPr>
        <p:pic>
          <p:nvPicPr>
            <p:cNvPr id="8" name="Picture 7"/>
            <p:cNvPicPr>
              <a:picLocks noChangeAspect="1"/>
            </p:cNvPicPr>
            <p:nvPr/>
          </p:nvPicPr>
          <p:blipFill rotWithShape="1">
            <a:blip r:embed="rId2"/>
            <a:srcRect l="24140" t="17135" r="2018" b="13345"/>
            <a:stretch/>
          </p:blipFill>
          <p:spPr>
            <a:xfrm>
              <a:off x="766882" y="1213617"/>
              <a:ext cx="10658236" cy="5644383"/>
            </a:xfrm>
            <a:prstGeom prst="rect">
              <a:avLst/>
            </a:prstGeom>
          </p:spPr>
        </p:pic>
        <p:sp>
          <p:nvSpPr>
            <p:cNvPr id="9" name="Rectangle 8"/>
            <p:cNvSpPr/>
            <p:nvPr/>
          </p:nvSpPr>
          <p:spPr>
            <a:xfrm>
              <a:off x="1934678" y="1761422"/>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34678" y="2727959"/>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34678" y="3193149"/>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934678" y="5126223"/>
              <a:ext cx="9490440" cy="2887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Rectangle 23"/>
            <p:cNvSpPr/>
            <p:nvPr/>
          </p:nvSpPr>
          <p:spPr>
            <a:xfrm>
              <a:off x="1934678" y="6569242"/>
              <a:ext cx="9490440" cy="2887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Rectangle 25"/>
            <p:cNvSpPr/>
            <p:nvPr/>
          </p:nvSpPr>
          <p:spPr>
            <a:xfrm>
              <a:off x="7170821" y="1236612"/>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12995" y="1236610"/>
              <a:ext cx="784424" cy="5621389"/>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1987616" y="1281468"/>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868327" y="1281468"/>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82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4F839CDC-E463-4502-8748-827AE781F905}"/>
              </a:ext>
            </a:extLst>
          </p:cNvPr>
          <p:cNvSpPr txBox="1"/>
          <p:nvPr/>
        </p:nvSpPr>
        <p:spPr>
          <a:xfrm>
            <a:off x="439692" y="229258"/>
            <a:ext cx="1027845"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PCR</a:t>
            </a:r>
            <a:endParaRPr lang="en-US" sz="3200" b="1"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439692" y="1281468"/>
            <a:ext cx="7809223" cy="4686195"/>
            <a:chOff x="439692" y="1281468"/>
            <a:chExt cx="7809223" cy="4686195"/>
          </a:xfrm>
        </p:grpSpPr>
        <p:pic>
          <p:nvPicPr>
            <p:cNvPr id="4" name="Picture 3"/>
            <p:cNvPicPr>
              <a:picLocks noChangeAspect="1"/>
            </p:cNvPicPr>
            <p:nvPr/>
          </p:nvPicPr>
          <p:blipFill rotWithShape="1">
            <a:blip r:embed="rId2"/>
            <a:srcRect l="26667" t="35655" r="23964" b="11286"/>
            <a:stretch/>
          </p:blipFill>
          <p:spPr>
            <a:xfrm>
              <a:off x="439692" y="1281468"/>
              <a:ext cx="7809223" cy="4686195"/>
            </a:xfrm>
            <a:prstGeom prst="rect">
              <a:avLst/>
            </a:prstGeom>
          </p:spPr>
        </p:pic>
        <p:grpSp>
          <p:nvGrpSpPr>
            <p:cNvPr id="6" name="Group 5"/>
            <p:cNvGrpSpPr/>
            <p:nvPr/>
          </p:nvGrpSpPr>
          <p:grpSpPr>
            <a:xfrm>
              <a:off x="3829249" y="2935704"/>
              <a:ext cx="3100939" cy="2704703"/>
              <a:chOff x="3829249" y="2935704"/>
              <a:chExt cx="3100939" cy="2704703"/>
            </a:xfrm>
          </p:grpSpPr>
          <p:sp>
            <p:nvSpPr>
              <p:cNvPr id="5" name="Rectangle 4"/>
              <p:cNvSpPr/>
              <p:nvPr/>
            </p:nvSpPr>
            <p:spPr>
              <a:xfrm>
                <a:off x="6102417" y="2935704"/>
                <a:ext cx="510139" cy="12994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5205660" y="3915879"/>
                <a:ext cx="348117" cy="31009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8332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 xmlns:a16="http://schemas.microsoft.com/office/drawing/2014/main" val="2200701939"/>
                        </a:ext>
                      </a:extLst>
                    </a:gridCol>
                    <a:gridCol w="1063777">
                      <a:extLst>
                        <a:ext uri="{9D8B030D-6E8A-4147-A177-3AD203B41FA5}">
                          <a16:colId xmlns=""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 xmlns:a16="http://schemas.microsoft.com/office/drawing/2014/main" val="2200701939"/>
                        </a:ext>
                      </a:extLst>
                    </a:gridCol>
                    <a:gridCol w="1063777">
                      <a:extLst>
                        <a:ext uri="{9D8B030D-6E8A-4147-A177-3AD203B41FA5}">
                          <a16:colId xmlns=""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TotalTime>
  <Words>389</Words>
  <Application>Microsoft Office PowerPoint</Application>
  <PresentationFormat>Widescreen</PresentationFormat>
  <Paragraphs>133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Rose Mesina</cp:lastModifiedBy>
  <cp:revision>56</cp:revision>
  <dcterms:created xsi:type="dcterms:W3CDTF">2022-04-13T17:40:48Z</dcterms:created>
  <dcterms:modified xsi:type="dcterms:W3CDTF">2022-04-19T23:34:43Z</dcterms:modified>
</cp:coreProperties>
</file>