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70" r:id="rId9"/>
    <p:sldId id="272" r:id="rId10"/>
    <p:sldId id="273" r:id="rId11"/>
    <p:sldId id="263" r:id="rId12"/>
    <p:sldId id="262" r:id="rId13"/>
    <p:sldId id="264" r:id="rId14"/>
    <p:sldId id="266" r:id="rId15"/>
    <p:sldId id="274" r:id="rId16"/>
    <p:sldId id="275" r:id="rId17"/>
    <p:sldId id="276" r:id="rId18"/>
    <p:sldId id="277"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p:scale>
          <a:sx n="66" d="100"/>
          <a:sy n="66" d="100"/>
        </p:scale>
        <p:origin x="7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xmlns=""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xmlns=""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xmlns=""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xmlns=""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xmlns=""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2.svg"/><Relationship Id="rId4" Type="http://schemas.openxmlformats.org/officeDocument/2006/relationships/image" Target="../media/image25.png"/><Relationship Id="rId9" Type="http://schemas.openxmlformats.org/officeDocument/2006/relationships/image" Target="../media/image26.svg"/></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xmlns=""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xmlns=""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a:t>
            </a:r>
            <a:r>
              <a:rPr lang="en-US" sz="3200" dirty="0" smtClean="0">
                <a:latin typeface="Times New Roman" panose="02020603050405020304" pitchFamily="18" charset="0"/>
                <a:cs typeface="Times New Roman" panose="02020603050405020304" pitchFamily="18" charset="0"/>
              </a:rPr>
              <a:t>target, </a:t>
            </a:r>
            <a:r>
              <a:rPr lang="en-US" sz="3200" dirty="0">
                <a:latin typeface="Times New Roman" panose="02020603050405020304" pitchFamily="18" charset="0"/>
                <a:cs typeface="Times New Roman" panose="02020603050405020304" pitchFamily="18" charset="0"/>
              </a:rPr>
              <a:t>etc.), can we </a:t>
            </a:r>
            <a:r>
              <a:rPr lang="en-US" sz="3200" dirty="0" smtClean="0">
                <a:latin typeface="Times New Roman" panose="02020603050405020304" pitchFamily="18" charset="0"/>
                <a:cs typeface="Times New Roman" panose="02020603050405020304" pitchFamily="18" charset="0"/>
              </a:rPr>
              <a:t>predict the </a:t>
            </a:r>
            <a:r>
              <a:rPr lang="en-US" sz="3200" dirty="0">
                <a:latin typeface="Times New Roman" panose="02020603050405020304" pitchFamily="18" charset="0"/>
                <a:cs typeface="Times New Roman" panose="02020603050405020304" pitchFamily="18" charset="0"/>
              </a:rPr>
              <a:t>winner </a:t>
            </a:r>
            <a:r>
              <a:rPr lang="en-US" sz="3200" dirty="0" smtClean="0">
                <a:latin typeface="Times New Roman" panose="02020603050405020304" pitchFamily="18" charset="0"/>
                <a:cs typeface="Times New Roman" panose="02020603050405020304" pitchFamily="18" charset="0"/>
              </a:rPr>
              <a:t>of a match as indicated by number of goals?</a:t>
            </a:r>
            <a:endParaRPr lang="en-US" sz="3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xmlns=""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xmlns=""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xmlns=""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xmlns=""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Adjusted R Squared</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Model – BIC</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Tree>
    <p:extLst>
      <p:ext uri="{BB962C8B-B14F-4D97-AF65-F5344CB8AC3E}">
        <p14:creationId xmlns:p14="http://schemas.microsoft.com/office/powerpoint/2010/main" val="78032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Best Linear Regression </a:t>
            </a:r>
            <a:r>
              <a:rPr lang="en-US" sz="3200" b="1" dirty="0" smtClean="0">
                <a:latin typeface="Times New Roman" panose="02020603050405020304" pitchFamily="18" charset="0"/>
                <a:cs typeface="Times New Roman" panose="02020603050405020304" pitchFamily="18" charset="0"/>
              </a:rPr>
              <a:t>Model</a:t>
            </a:r>
            <a:endParaRPr lang="en-US"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Goals = Shots + </a:t>
            </a:r>
            <a:r>
              <a:rPr lang="en-US" sz="2000" b="1" dirty="0" err="1" smtClean="0">
                <a:latin typeface="Times New Roman" panose="02020603050405020304" pitchFamily="18" charset="0"/>
                <a:cs typeface="Times New Roman" panose="02020603050405020304" pitchFamily="18" charset="0"/>
              </a:rPr>
              <a:t>Shots.Target</a:t>
            </a:r>
            <a:r>
              <a:rPr lang="en-US" sz="2000" b="1"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Pass.Acc</a:t>
            </a:r>
            <a:r>
              <a:rPr lang="en-US" sz="2000" b="1" dirty="0" smtClean="0">
                <a:latin typeface="Times New Roman" panose="02020603050405020304" pitchFamily="18" charset="0"/>
                <a:cs typeface="Times New Roman" panose="02020603050405020304" pitchFamily="18" charset="0"/>
              </a:rPr>
              <a:t> + Possession + Corners + Fouls</a:t>
            </a:r>
            <a:endParaRPr lang="en-US" sz="2000" b="1"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xmlns=""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Adjusted </a:t>
            </a:r>
            <a:r>
              <a:rPr lang="en-US" sz="2000" dirty="0">
                <a:latin typeface="Times New Roman" panose="02020603050405020304" pitchFamily="18" charset="0"/>
                <a:cs typeface="Times New Roman" panose="02020603050405020304" pitchFamily="18" charset="0"/>
              </a:rPr>
              <a:t>R-Squared can be improved</a:t>
            </a:r>
          </a:p>
          <a:p>
            <a:pPr marL="457200" indent="-4572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 concern for </a:t>
            </a:r>
            <a:r>
              <a:rPr lang="en-US" sz="2000" dirty="0" err="1" smtClean="0">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3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5010026"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Other Variables in the Data</a:t>
            </a:r>
            <a:endParaRPr lang="en-US" sz="3200" b="1"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2690159" y="1257901"/>
            <a:ext cx="5519117" cy="5600099"/>
            <a:chOff x="2690159" y="1257901"/>
            <a:chExt cx="5519117" cy="5600099"/>
          </a:xfrm>
        </p:grpSpPr>
        <p:pic>
          <p:nvPicPr>
            <p:cNvPr id="10" name="Picture 9"/>
            <p:cNvPicPr>
              <a:picLocks noChangeAspect="1"/>
            </p:cNvPicPr>
            <p:nvPr/>
          </p:nvPicPr>
          <p:blipFill rotWithShape="1">
            <a:blip r:embed="rId2"/>
            <a:srcRect l="38453" t="8866" r="16343" b="9592"/>
            <a:stretch/>
          </p:blipFill>
          <p:spPr>
            <a:xfrm>
              <a:off x="2690159" y="1257901"/>
              <a:ext cx="5519117" cy="5600099"/>
            </a:xfrm>
            <a:prstGeom prst="rect">
              <a:avLst/>
            </a:prstGeom>
          </p:spPr>
        </p:pic>
        <p:sp>
          <p:nvSpPr>
            <p:cNvPr id="12" name="Rectangle 11"/>
            <p:cNvSpPr/>
            <p:nvPr/>
          </p:nvSpPr>
          <p:spPr>
            <a:xfrm>
              <a:off x="3657600" y="3619099"/>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05663" y="5176788"/>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2581" y="5954830"/>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94381" y="6352671"/>
              <a:ext cx="71226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62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F839CDC-E463-4502-8748-827AE781F905}"/>
              </a:ext>
            </a:extLst>
          </p:cNvPr>
          <p:cNvSpPr txBox="1"/>
          <p:nvPr/>
        </p:nvSpPr>
        <p:spPr>
          <a:xfrm>
            <a:off x="439692" y="229258"/>
            <a:ext cx="1027845"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PCA</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27614" t="15076" r="5017" b="20456"/>
          <a:stretch/>
        </p:blipFill>
        <p:spPr>
          <a:xfrm>
            <a:off x="1235242" y="1281468"/>
            <a:ext cx="9727933" cy="5236363"/>
          </a:xfrm>
          <a:prstGeom prst="rect">
            <a:avLst/>
          </a:prstGeom>
        </p:spPr>
      </p:pic>
    </p:spTree>
    <p:extLst>
      <p:ext uri="{BB962C8B-B14F-4D97-AF65-F5344CB8AC3E}">
        <p14:creationId xmlns:p14="http://schemas.microsoft.com/office/powerpoint/2010/main" val="49082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xmlns=""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xmlns=""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xmlns=""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xmlns=""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xmlns=""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xmlns=""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xmlns=""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xmlns=""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xmlns=""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xmlns=""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xmlns=""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xmlns=""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xmlns=""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xmlns=""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xmlns=""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xmlns=""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xmlns=""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xmlns=""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xmlns=""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xmlns=""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xmlns=""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xmlns=""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xmlns=""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xmlns=""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xmlns=""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xmlns=""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xmlns=""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xmlns=""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xmlns=""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xmlns=""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xmlns=""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xmlns=""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xmlns=""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xmlns=""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xmlns=""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xmlns=""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xmlns=""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xmlns=""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xmlns=""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xmlns=""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xmlns=""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xmlns=""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xmlns=""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xmlns=""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xmlns=""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xmlns=""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xmlns=""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xmlns=""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xmlns=""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xmlns=""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xmlns=""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xmlns=""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xmlns=""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xmlns=""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xmlns=""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xmlns=""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xmlns=""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xmlns=""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xmlns=""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xmlns=""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xmlns=""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xmlns=""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xmlns=""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xmlns=""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xmlns=""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xmlns=""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xmlns=""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xmlns=""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xmlns=""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xmlns="" val="2200701939"/>
                        </a:ext>
                      </a:extLst>
                    </a:gridCol>
                    <a:gridCol w="1063777">
                      <a:extLst>
                        <a:ext uri="{9D8B030D-6E8A-4147-A177-3AD203B41FA5}">
                          <a16:colId xmlns:a16="http://schemas.microsoft.com/office/drawing/2014/main" xmlns=""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xmlns=""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388</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Rose Mesina</cp:lastModifiedBy>
  <cp:revision>40</cp:revision>
  <dcterms:created xsi:type="dcterms:W3CDTF">2022-04-13T17:40:48Z</dcterms:created>
  <dcterms:modified xsi:type="dcterms:W3CDTF">2022-04-19T22:33:35Z</dcterms:modified>
</cp:coreProperties>
</file>