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86" r:id="rId6"/>
    <p:sldId id="269" r:id="rId7"/>
    <p:sldId id="261" r:id="rId8"/>
    <p:sldId id="265" r:id="rId9"/>
    <p:sldId id="270" r:id="rId10"/>
    <p:sldId id="272" r:id="rId11"/>
    <p:sldId id="273" r:id="rId12"/>
    <p:sldId id="263" r:id="rId13"/>
    <p:sldId id="262" r:id="rId14"/>
    <p:sldId id="264" r:id="rId15"/>
    <p:sldId id="282" r:id="rId16"/>
    <p:sldId id="285" r:id="rId17"/>
    <p:sldId id="266" r:id="rId18"/>
    <p:sldId id="274" r:id="rId19"/>
    <p:sldId id="276" r:id="rId20"/>
    <p:sldId id="277" r:id="rId21"/>
    <p:sldId id="278" r:id="rId22"/>
    <p:sldId id="283" r:id="rId23"/>
    <p:sldId id="267" r:id="rId24"/>
    <p:sldId id="284"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075" autoAdjust="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863D1FAA-345D-4F65-809D-573A1E4F4961}"/>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274344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id="{23CCFA8E-F184-4429-BBE5-80A3755DB0FA}"/>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378975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id="{EA756F38-2AA8-4B2C-8487-0F5B994DD12C}"/>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410188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B19A1528-7935-4AAB-97B3-DE91F973F836}"/>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99273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id="{EF0BF336-CECD-4FAA-8B1B-CF4D637F14FA}"/>
              </a:ext>
            </a:extLst>
          </p:cNvPr>
          <p:cNvSpPr>
            <a:spLocks noGrp="1"/>
          </p:cNvSpPr>
          <p:nvPr>
            <p:ph type="sldNum" sz="quarter" idx="12"/>
          </p:nvPr>
        </p:nvSpPr>
        <p:spPr/>
        <p:txBody>
          <a:bodyPr/>
          <a:lstStyle/>
          <a:p>
            <a:fld id="{B4FB4218-D507-4A96-AB1C-B66AA2771B74}" type="slidenum">
              <a:rPr lang="en-US" smtClean="0"/>
              <a:t>14</a:t>
            </a:fld>
            <a:endParaRPr lang="en-US"/>
          </a:p>
        </p:txBody>
      </p:sp>
    </p:spTree>
    <p:extLst>
      <p:ext uri="{BB962C8B-B14F-4D97-AF65-F5344CB8AC3E}">
        <p14:creationId xmlns:p14="http://schemas.microsoft.com/office/powerpoint/2010/main" val="353999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9" name="Picture 8" descr="Table&#10;&#10;Description automatically generated">
            <a:extLst>
              <a:ext uri="{FF2B5EF4-FFF2-40B4-BE49-F238E27FC236}">
                <a16:creationId xmlns:a16="http://schemas.microsoft.com/office/drawing/2014/main"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16</a:t>
            </a:fld>
            <a:endParaRPr lang="en-US"/>
          </a:p>
        </p:txBody>
      </p:sp>
      <p:pic>
        <p:nvPicPr>
          <p:cNvPr id="7" name="Picture 6" descr="Table&#10;&#10;Description automatically generated">
            <a:extLst>
              <a:ext uri="{FF2B5EF4-FFF2-40B4-BE49-F238E27FC236}">
                <a16:creationId xmlns:a16="http://schemas.microsoft.com/office/drawing/2014/main"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p:cNvCxnSpPr>
          <p:nvPr/>
        </p:nvCxnSpPr>
        <p:spPr>
          <a:xfrm>
            <a:off x="2743200" y="4912659"/>
            <a:ext cx="2432582" cy="111136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5175782" y="6003960"/>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CDC01415-DD3A-4310-82E3-759502EC3948}"/>
              </a:ext>
            </a:extLst>
          </p:cNvPr>
          <p:cNvSpPr>
            <a:spLocks noGrp="1"/>
          </p:cNvSpPr>
          <p:nvPr>
            <p:ph type="sldNum" sz="quarter" idx="12"/>
          </p:nvPr>
        </p:nvSpPr>
        <p:spPr/>
        <p:txBody>
          <a:bodyPr/>
          <a:lstStyle/>
          <a:p>
            <a:fld id="{B4FB4218-D507-4A96-AB1C-B66AA2771B74}" type="slidenum">
              <a:rPr lang="en-US" smtClean="0"/>
              <a:t>17</a:t>
            </a:fld>
            <a:endParaRPr lang="en-US" dirty="0"/>
          </a:p>
        </p:txBody>
      </p:sp>
      <p:sp>
        <p:nvSpPr>
          <p:cNvPr id="15" name="Rectangle 14">
            <a:extLst>
              <a:ext uri="{FF2B5EF4-FFF2-40B4-BE49-F238E27FC236}">
                <a16:creationId xmlns:a16="http://schemas.microsoft.com/office/drawing/2014/main" id="{425DBB88-0208-4C22-A44D-D49318AEE62D}"/>
              </a:ext>
            </a:extLst>
          </p:cNvPr>
          <p:cNvSpPr/>
          <p:nvPr/>
        </p:nvSpPr>
        <p:spPr>
          <a:xfrm>
            <a:off x="439689" y="2910476"/>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E093FFE-FBFF-4658-A839-B4FB5EA278AE}"/>
              </a:ext>
            </a:extLst>
          </p:cNvPr>
          <p:cNvSpPr txBox="1"/>
          <p:nvPr/>
        </p:nvSpPr>
        <p:spPr>
          <a:xfrm>
            <a:off x="2193232" y="6246524"/>
            <a:ext cx="2793778" cy="584775"/>
          </a:xfrm>
          <a:prstGeom prst="rect">
            <a:avLst/>
          </a:prstGeom>
          <a:noFill/>
          <a:ln w="19050">
            <a:solidFill>
              <a:srgbClr val="00B0F0"/>
            </a:solidFill>
          </a:ln>
        </p:spPr>
        <p:txBody>
          <a:bodyPr wrap="none" rtlCol="0">
            <a:spAutoFit/>
          </a:bodyPr>
          <a:lstStyle/>
          <a:p>
            <a:r>
              <a:rPr lang="en-US" sz="3200" dirty="0">
                <a:solidFill>
                  <a:srgbClr val="00B0F0"/>
                </a:solidFill>
              </a:rPr>
              <a:t>Precision = 73%</a:t>
            </a:r>
          </a:p>
        </p:txBody>
      </p:sp>
      <p:cxnSp>
        <p:nvCxnSpPr>
          <p:cNvPr id="18" name="Straight Arrow Connector 17">
            <a:extLst>
              <a:ext uri="{FF2B5EF4-FFF2-40B4-BE49-F238E27FC236}">
                <a16:creationId xmlns:a16="http://schemas.microsoft.com/office/drawing/2014/main" id="{6987A342-0186-47AE-BFA4-C422323DF3CC}"/>
              </a:ext>
            </a:extLst>
          </p:cNvPr>
          <p:cNvCxnSpPr>
            <a:cxnSpLocks/>
          </p:cNvCxnSpPr>
          <p:nvPr/>
        </p:nvCxnSpPr>
        <p:spPr>
          <a:xfrm>
            <a:off x="4000500" y="4902627"/>
            <a:ext cx="0" cy="12970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3A69544C-5C5B-4A94-943B-9137EA7906C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241831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22A6E6F7-1820-45AD-B91F-B44AD3919B42}"/>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331029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C0505C3B-2E2E-4632-85EB-91CC97303EFC}"/>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78032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6FA6159A-06FA-4CFE-876B-8E5BE7E74C2A}"/>
              </a:ext>
            </a:extLst>
          </p:cNvPr>
          <p:cNvSpPr>
            <a:spLocks noGrp="1"/>
          </p:cNvSpPr>
          <p:nvPr>
            <p:ph type="sldNum" sz="quarter" idx="12"/>
          </p:nvPr>
        </p:nvSpPr>
        <p:spPr/>
        <p:txBody>
          <a:bodyPr/>
          <a:lstStyle/>
          <a:p>
            <a:fld id="{B4FB4218-D507-4A96-AB1C-B66AA2771B74}" type="slidenum">
              <a:rPr lang="en-US" smtClean="0"/>
              <a:t>21</a:t>
            </a:fld>
            <a:endParaRPr lang="en-US"/>
          </a:p>
        </p:txBody>
      </p:sp>
    </p:spTree>
    <p:extLst>
      <p:ext uri="{BB962C8B-B14F-4D97-AF65-F5344CB8AC3E}">
        <p14:creationId xmlns:p14="http://schemas.microsoft.com/office/powerpoint/2010/main" val="4192136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D8C84466-E7A1-4992-B032-722AA600AC01}"/>
              </a:ext>
            </a:extLst>
          </p:cNvPr>
          <p:cNvSpPr>
            <a:spLocks noGrp="1"/>
          </p:cNvSpPr>
          <p:nvPr>
            <p:ph type="sldNum" sz="quarter" idx="12"/>
          </p:nvPr>
        </p:nvSpPr>
        <p:spPr/>
        <p:txBody>
          <a:bodyPr/>
          <a:lstStyle/>
          <a:p>
            <a:fld id="{B4FB4218-D507-4A96-AB1C-B66AA2771B74}" type="slidenum">
              <a:rPr lang="en-US" smtClean="0"/>
              <a:t>22</a:t>
            </a:fld>
            <a:endParaRPr lang="en-US"/>
          </a:p>
        </p:txBody>
      </p:sp>
      <p:graphicFrame>
        <p:nvGraphicFramePr>
          <p:cNvPr id="9" name="Table 9">
            <a:extLst>
              <a:ext uri="{FF2B5EF4-FFF2-40B4-BE49-F238E27FC236}">
                <a16:creationId xmlns:a16="http://schemas.microsoft.com/office/drawing/2014/main"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val="1248716383"/>
                    </a:ext>
                  </a:extLst>
                </a:gridCol>
                <a:gridCol w="2442672">
                  <a:extLst>
                    <a:ext uri="{9D8B030D-6E8A-4147-A177-3AD203B41FA5}">
                      <a16:colId xmlns:a16="http://schemas.microsoft.com/office/drawing/2014/main"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910200"/>
                  </a:ext>
                </a:extLst>
              </a:tr>
            </a:tbl>
          </a:graphicData>
        </a:graphic>
      </p:graphicFrame>
      <p:pic>
        <p:nvPicPr>
          <p:cNvPr id="11" name="Picture 10">
            <a:extLst>
              <a:ext uri="{FF2B5EF4-FFF2-40B4-BE49-F238E27FC236}">
                <a16:creationId xmlns:a16="http://schemas.microsoft.com/office/drawing/2014/main" id="{C432FFC9-395A-46AC-BFA9-67409BF13538}"/>
              </a:ext>
            </a:extLst>
          </p:cNvPr>
          <p:cNvPicPr>
            <a:picLocks noChangeAspect="1"/>
          </p:cNvPicPr>
          <p:nvPr/>
        </p:nvPicPr>
        <p:blipFill>
          <a:blip r:embed="rId2"/>
          <a:stretch>
            <a:fillRect/>
          </a:stretch>
        </p:blipFill>
        <p:spPr>
          <a:xfrm>
            <a:off x="439692" y="145339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A2C6C374-36AC-4AC1-B755-127A76259660}"/>
              </a:ext>
            </a:extLst>
          </p:cNvPr>
          <p:cNvSpPr>
            <a:spLocks noGrp="1"/>
          </p:cNvSpPr>
          <p:nvPr>
            <p:ph type="sldNum" sz="quarter" idx="12"/>
          </p:nvPr>
        </p:nvSpPr>
        <p:spPr/>
        <p:txBody>
          <a:bodyPr/>
          <a:lstStyle/>
          <a:p>
            <a:fld id="{B4FB4218-D507-4A96-AB1C-B66AA2771B74}" type="slidenum">
              <a:rPr lang="en-US" smtClean="0"/>
              <a:t>23</a:t>
            </a:fld>
            <a:endParaRPr lang="en-US"/>
          </a:p>
        </p:txBody>
      </p:sp>
      <p:sp>
        <p:nvSpPr>
          <p:cNvPr id="7" name="TextBox 6">
            <a:extLst>
              <a:ext uri="{FF2B5EF4-FFF2-40B4-BE49-F238E27FC236}">
                <a16:creationId xmlns:a16="http://schemas.microsoft.com/office/drawing/2014/main" id="{BE8BE599-A983-42AB-9743-C46DC7AEC928}"/>
              </a:ext>
            </a:extLst>
          </p:cNvPr>
          <p:cNvSpPr txBox="1"/>
          <p:nvPr/>
        </p:nvSpPr>
        <p:spPr>
          <a:xfrm>
            <a:off x="439693" y="1506070"/>
            <a:ext cx="111427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expected shorter passes and closer to the goal has higher probability of </a:t>
            </a:r>
            <a:r>
              <a:rPr lang="en-US" sz="2400">
                <a:latin typeface="Times New Roman" panose="02020603050405020304" pitchFamily="18" charset="0"/>
                <a:cs typeface="Times New Roman" panose="02020603050405020304" pitchFamily="18" charset="0"/>
              </a:rPr>
              <a:t>the goal being successful.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Goals = Shots + </a:t>
            </a:r>
            <a:r>
              <a:rPr lang="en-US" sz="2400" dirty="0" err="1">
                <a:latin typeface="Times New Roman" panose="02020603050405020304" pitchFamily="18" charset="0"/>
                <a:cs typeface="Times New Roman" panose="02020603050405020304" pitchFamily="18" charset="0"/>
              </a:rPr>
              <a:t>Shots.Target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Pass.Acc</a:t>
            </a:r>
            <a:r>
              <a:rPr lang="en-US" sz="2400" dirty="0">
                <a:latin typeface="Times New Roman" panose="02020603050405020304" pitchFamily="18" charset="0"/>
                <a:cs typeface="Times New Roman" panose="02020603050405020304" pitchFamily="18" charset="0"/>
              </a:rPr>
              <a:t> + Possession + Corners + Fouls is the best linear regression model under BIC and Adjusted R-Squared measures. However, because the response variable is a non-negative count variable, count data models such as Poisson (a Generalized Linear Model) may be more appropriate.</a:t>
            </a:r>
          </a:p>
        </p:txBody>
      </p:sp>
    </p:spTree>
    <p:extLst>
      <p:ext uri="{BB962C8B-B14F-4D97-AF65-F5344CB8AC3E}">
        <p14:creationId xmlns:p14="http://schemas.microsoft.com/office/powerpoint/2010/main" val="257990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439693" y="1506070"/>
            <a:ext cx="11142708"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generalized linear model (likely</a:t>
            </a:r>
            <a:r>
              <a:rPr lang="en-US" sz="2400">
                <a:latin typeface="Times New Roman" panose="02020603050405020304" pitchFamily="18" charset="0"/>
                <a:cs typeface="Times New Roman" panose="02020603050405020304" pitchFamily="18" charset="0"/>
              </a:rPr>
              <a:t>, Poisson) to </a:t>
            </a:r>
            <a:r>
              <a:rPr lang="en-US" sz="2400" dirty="0">
                <a:latin typeface="Times New Roman" panose="02020603050405020304" pitchFamily="18" charset="0"/>
                <a:cs typeface="Times New Roman" panose="02020603050405020304" pitchFamily="18" charset="0"/>
              </a:rPr>
              <a:t>predict number of goals since it is a non-negative count variable.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390E0CC-D576-48B4-9DB4-06AE6C42C796}"/>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2910143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id="{9B8A62BC-01F5-440F-ABBD-FFE2ED9FE843}"/>
              </a:ext>
            </a:extLst>
          </p:cNvPr>
          <p:cNvSpPr>
            <a:spLocks noGrp="1"/>
          </p:cNvSpPr>
          <p:nvPr>
            <p:ph type="sldNum" sz="quarter" idx="12"/>
          </p:nvPr>
        </p:nvSpPr>
        <p:spPr/>
        <p:txBody>
          <a:bodyPr/>
          <a:lstStyle/>
          <a:p>
            <a:fld id="{B4FB4218-D507-4A96-AB1C-B66AA2771B74}" type="slidenum">
              <a:rPr lang="en-US" smtClean="0"/>
              <a:t>25</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5</a:t>
            </a:fld>
            <a:endParaRPr lang="en-US"/>
          </a:p>
        </p:txBody>
      </p:sp>
      <p:pic>
        <p:nvPicPr>
          <p:cNvPr id="35" name="Picture 34" descr="Table&#10;&#10;Description automatically generated">
            <a:extLst>
              <a:ext uri="{FF2B5EF4-FFF2-40B4-BE49-F238E27FC236}">
                <a16:creationId xmlns:a16="http://schemas.microsoft.com/office/drawing/2014/main" id="{6567BD0A-0922-428E-876F-7A179D3AA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54" y="2126297"/>
            <a:ext cx="11714557" cy="3142930"/>
          </a:xfrm>
          <a:prstGeom prst="rect">
            <a:avLst/>
          </a:prstGeom>
          <a:ln>
            <a:solidFill>
              <a:schemeClr val="tx1"/>
            </a:solidFill>
          </a:ln>
        </p:spPr>
      </p:pic>
    </p:spTree>
    <p:extLst>
      <p:ext uri="{BB962C8B-B14F-4D97-AF65-F5344CB8AC3E}">
        <p14:creationId xmlns:p14="http://schemas.microsoft.com/office/powerpoint/2010/main" val="396104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0627437A-39D4-4B71-8862-6307CF87185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id="{071B7041-F83F-4368-A269-876983F7A485}"/>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192747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74D7F8F2-47DA-45DB-AD93-6440A43A1DBE}"/>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359215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1380C177-1018-4362-9F4A-A654196559C4}"/>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127199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TotalTime>
  <Words>795</Words>
  <Application>Microsoft Office PowerPoint</Application>
  <PresentationFormat>Widescreen</PresentationFormat>
  <Paragraphs>208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66</cp:revision>
  <dcterms:created xsi:type="dcterms:W3CDTF">2022-04-13T17:40:48Z</dcterms:created>
  <dcterms:modified xsi:type="dcterms:W3CDTF">2022-04-20T21:52:16Z</dcterms:modified>
</cp:coreProperties>
</file>