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2" r:id="rId9"/>
    <p:sldId id="267" r:id="rId10"/>
    <p:sldId id="273" r:id="rId11"/>
    <p:sldId id="274" r:id="rId12"/>
    <p:sldId id="275" r:id="rId13"/>
    <p:sldId id="268" r:id="rId14"/>
    <p:sldId id="277" r:id="rId15"/>
    <p:sldId id="271" r:id="rId16"/>
    <p:sldId id="278" r:id="rId17"/>
    <p:sldId id="26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32"/>
    <a:srgbClr val="8DD08F"/>
    <a:srgbClr val="00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AAD-88BE-4156-9F08-CD3C420154A8}" type="datetimeFigureOut">
              <a:rPr lang="en-PK" smtClean="0"/>
              <a:t>3/9/22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DE6E-99F6-41F6-8592-6D777A61B7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06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013C-9D6B-4120-AEFD-F87A06C7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0E343-871E-4911-90BE-8700F8C1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8298B-64A8-4965-85F6-7BCCEF96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9713-8650-43D8-BB72-8A531842EDFA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1D070-62EE-41B9-A2BC-51124B2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DF236-5B8C-4046-85E4-A39D6B9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4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012CF-EA25-42A6-B85B-9353604E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851B7F-BD1E-4129-A32E-6EBBEC80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C675F-BDC7-4A0E-A6B0-543CBA2B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3903-F63A-4F6A-BE55-3E4A58CD4233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203C8-50CE-4576-95BB-412012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0CDC4-0B07-40C0-AC0F-972FB256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7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5E0EBB-2764-4984-A2A5-EE40AA2D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EB21D-8F43-42B3-B785-035CB32D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1CFCF-0364-42CA-A21F-AB9A53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DBF-60E9-444B-98BA-1C05A5F68568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508AE-794A-4970-8380-F93310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1570D-2B6F-467D-9751-B044420F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4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DFD6-7614-414B-A80F-8DB6B58A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787D7-B125-45AB-8B26-E85DDD8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5C12F-3179-4D82-943E-3093F6B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624-723A-4CAF-B88B-942FC05BB976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91EBD-72FC-4A35-A58F-F0AC0AF1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47635-129C-44CF-927C-9B8098A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DF5AF-BEFC-44DD-BB25-27A4BE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78BF5-5829-4515-9607-CE5124A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BB905-BEA0-4765-B9AE-99EDE49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A488-4859-42BE-A6DA-2ED00FE5BBAC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72687-5EF3-42B0-BF4A-0066239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BD7B1-F9B0-44F8-BFFF-DFD7348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3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DA3B-E026-4B3D-A547-FDC6E65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238AE-1A04-44F9-8CFE-37B18512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9FE38-A9D1-409D-BDD1-F6532A0D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3E61C7-3F1E-4E81-8818-D7C947D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75F-B3E8-4942-BF76-024B4C6C3BB6}" type="datetime1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269AB-F9CB-4093-9F24-63C3D00C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6AF5C-7809-4754-9BD2-183A546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2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5533-036D-4330-967A-2B37C2A9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6581E-E2C7-4D08-80B2-40D3CF20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116A92-FB2D-40A8-A828-E32DA1E4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838C9-4E9F-48F6-B43E-5C050C8E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BC1A5-2C49-4D26-AD80-45959CF0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949852-96BC-41FE-9E75-DE3811B5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12F-72C8-4147-AB5F-230C1575CCA1}" type="datetime1">
              <a:rPr lang="es-MX" smtClean="0"/>
              <a:t>09/03/22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3766A-A92A-4EC6-ABF6-ADC3BB26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1D5F4-E293-49DD-995F-E79D0C7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4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6552-477D-432A-9784-990DC9A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16685-C692-4251-83AE-2DAC0CD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1B23-82F6-46DA-9531-D2B56FB3E1B7}" type="datetime1">
              <a:rPr lang="es-MX" smtClean="0"/>
              <a:t>09/03/22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0A989-B5AC-4A43-87CA-EE6F47A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B1B81-DFB5-43D2-BB19-742A27E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9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FE65C6-1C67-419E-9F40-1B5D86F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3417-DB5B-4C07-9479-024C03F5684A}" type="datetime1">
              <a:rPr lang="es-MX" smtClean="0"/>
              <a:t>09/03/22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E7246D-2EBF-4D68-9399-A3D5724C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56BE3D-EFF4-443F-AA07-54E28AB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2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DCDCF-A2EF-4C4E-84F7-559D57B9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33D3E-0133-4A4A-9B9C-7BD6966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12381F-A411-4D70-BA11-54B8B909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1F1F6-EE80-4BD6-97E9-E5B7098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3A5-F5E9-4D60-B3C4-C038F8A6FD15}" type="datetime1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A529B-8ED9-4046-B72B-F49916C2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A2D5F-0EA4-4361-BD18-563B5F1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3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6C83-1824-4016-B196-6635307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316D1-43AE-4075-8282-0D6ED587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D880D5-AEC5-42CB-9856-65111F89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BC0D9-B7FF-4016-8788-489A1D4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0B0-51DC-448E-8204-8464A401F08E}" type="datetime1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E7E2E-83D7-4336-AF06-40803C8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50270-0771-4A11-A8E2-D024D9D2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3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C6AD5-ED7C-4970-94A1-574CC44A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159FA-3EBD-4E97-B11A-8B32A9F7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3FC71-01A2-4435-9F46-C81265F5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6B6-0FA6-4F5B-97A6-D5D2B951A310}" type="datetime1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D9C0-5090-446B-B58F-0702D68A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868E6-F827-4DB1-B36A-E513024F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4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Ligue_1" TargetMode="External"/><Relationship Id="rId13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12" Type="http://schemas.openxmlformats.org/officeDocument/2006/relationships/hyperlink" Target="https://www.soccer24.co.zw/2018/07/06/italian-serie-back-supersport/" TargetMode="External"/><Relationship Id="rId2" Type="http://schemas.openxmlformats.org/officeDocument/2006/relationships/image" Target="../media/image2.tif"/><Relationship Id="rId16" Type="http://schemas.openxmlformats.org/officeDocument/2006/relationships/hyperlink" Target="https://www.techzim.co.zw/2017/03/kwese-dstv-share-rights-fifa-world-cup-2018-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Fu%C3%9Fball-Bundesliga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png"/><Relationship Id="rId15" Type="http://schemas.openxmlformats.org/officeDocument/2006/relationships/image" Target="../media/image9.jpg"/><Relationship Id="rId10" Type="http://schemas.openxmlformats.org/officeDocument/2006/relationships/hyperlink" Target="http://blogdebori.com/la-liga-no-se-pone-interesante/" TargetMode="External"/><Relationship Id="rId4" Type="http://schemas.openxmlformats.org/officeDocument/2006/relationships/hyperlink" Target="http://grassinthesky.blogspot.com/2012/08/in-which-i-try-to-redeem-last-years.html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netivist.org/debate/who-will-win-euro-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3AA7F-5772-4352-BFEE-F60D9B7A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134"/>
            <a:ext cx="9144000" cy="2585731"/>
          </a:xfrm>
        </p:spPr>
        <p:txBody>
          <a:bodyPr anchor="ctr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Determining which variables contribute to shot success rate in soccer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8A8D68-3E61-45ED-A10C-6C6894DB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182"/>
            <a:ext cx="9144000" cy="13251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Michael Womble, Daniel Diaz, Rose Mesina, and Ganesh Ghimire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March 8, 2022</a:t>
            </a:r>
          </a:p>
        </p:txBody>
      </p:sp>
    </p:spTree>
    <p:extLst>
      <p:ext uri="{BB962C8B-B14F-4D97-AF65-F5344CB8AC3E}">
        <p14:creationId xmlns:p14="http://schemas.microsoft.com/office/powerpoint/2010/main" val="39340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788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Assist vs Key Pass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10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B772-9143-423D-A8D1-02A11A523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9" y="1785914"/>
            <a:ext cx="4048963" cy="250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15206-4A99-47C2-94B7-D147251DE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61" y="4149843"/>
            <a:ext cx="4048962" cy="250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BCBA4-7524-4C92-B733-3EC6BFF15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60" y="1778580"/>
            <a:ext cx="3799507" cy="2346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8D52E-AEA1-4911-AB93-E5CD583B5990}"/>
              </a:ext>
            </a:extLst>
          </p:cNvPr>
          <p:cNvSpPr txBox="1"/>
          <p:nvPr/>
        </p:nvSpPr>
        <p:spPr>
          <a:xfrm>
            <a:off x="1048533" y="236573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33.2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92617-FC43-487A-824A-EBA39103A27E}"/>
              </a:ext>
            </a:extLst>
          </p:cNvPr>
          <p:cNvSpPr txBox="1"/>
          <p:nvPr/>
        </p:nvSpPr>
        <p:spPr>
          <a:xfrm>
            <a:off x="1048533" y="47429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84.7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1A63-E89D-4C4A-A3DE-0A294666FE2B}"/>
              </a:ext>
            </a:extLst>
          </p:cNvPr>
          <p:cNvSpPr txBox="1"/>
          <p:nvPr/>
        </p:nvSpPr>
        <p:spPr>
          <a:xfrm>
            <a:off x="8873647" y="4261734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8063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71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Shot vs Goal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11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DEE72-C028-4EAA-B20A-1AFB314FA1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00" y="4345826"/>
            <a:ext cx="3889561" cy="2402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BBB1C-5428-49E2-8185-59A6AB05D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43" y="1631153"/>
            <a:ext cx="3937018" cy="2431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19C80-75B1-4A9F-A50C-965B069FE5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67" y="1631153"/>
            <a:ext cx="3937018" cy="2431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B108F4-7611-43D3-9C98-7EB694387BAA}"/>
              </a:ext>
            </a:extLst>
          </p:cNvPr>
          <p:cNvSpPr txBox="1"/>
          <p:nvPr/>
        </p:nvSpPr>
        <p:spPr>
          <a:xfrm>
            <a:off x="871260" y="22286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78.6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823C7-C9A4-4042-AAFE-63E0B5C3A8D9}"/>
              </a:ext>
            </a:extLst>
          </p:cNvPr>
          <p:cNvSpPr txBox="1"/>
          <p:nvPr/>
        </p:nvSpPr>
        <p:spPr>
          <a:xfrm>
            <a:off x="925390" y="487642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84.3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4B717-EA42-4EEC-80F2-37FAF11B5F47}"/>
              </a:ext>
            </a:extLst>
          </p:cNvPr>
          <p:cNvSpPr txBox="1"/>
          <p:nvPr/>
        </p:nvSpPr>
        <p:spPr>
          <a:xfrm>
            <a:off x="8781848" y="414131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49.2</a:t>
            </a:r>
          </a:p>
        </p:txBody>
      </p:sp>
    </p:spTree>
    <p:extLst>
      <p:ext uri="{BB962C8B-B14F-4D97-AF65-F5344CB8AC3E}">
        <p14:creationId xmlns:p14="http://schemas.microsoft.com/office/powerpoint/2010/main" val="24218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12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B5910D9-3255-42BA-9F1C-937C08DF2389}"/>
              </a:ext>
            </a:extLst>
          </p:cNvPr>
          <p:cNvSpPr txBox="1">
            <a:spLocks/>
          </p:cNvSpPr>
          <p:nvPr/>
        </p:nvSpPr>
        <p:spPr>
          <a:xfrm>
            <a:off x="3351041" y="2235200"/>
            <a:ext cx="548991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577E"/>
                </a:solidFill>
                <a:latin typeface="Arial Narrow" panose="020B0606020202030204" pitchFamily="34" charset="0"/>
              </a:rPr>
              <a:t>Success probability (Michael)</a:t>
            </a:r>
          </a:p>
        </p:txBody>
      </p:sp>
    </p:spTree>
    <p:extLst>
      <p:ext uri="{BB962C8B-B14F-4D97-AF65-F5344CB8AC3E}">
        <p14:creationId xmlns:p14="http://schemas.microsoft.com/office/powerpoint/2010/main" val="1718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75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Hypothesis Testing Recap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13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41A7C-4B30-4998-88CC-537949084870}"/>
              </a:ext>
            </a:extLst>
          </p:cNvPr>
          <p:cNvSpPr txBox="1"/>
          <p:nvPr/>
        </p:nvSpPr>
        <p:spPr>
          <a:xfrm>
            <a:off x="622570" y="1805073"/>
            <a:ext cx="7072457" cy="2985433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Significant Difference in Means</a:t>
            </a:r>
          </a:p>
          <a:p>
            <a:endParaRPr lang="en-US" sz="24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v. Key Pass Distance (higher mean for key pass)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Distance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x.Start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05D0-8B22-436D-9535-85816B9AC413}"/>
              </a:ext>
            </a:extLst>
          </p:cNvPr>
          <p:cNvSpPr txBox="1"/>
          <p:nvPr/>
        </p:nvSpPr>
        <p:spPr>
          <a:xfrm>
            <a:off x="622570" y="5084923"/>
            <a:ext cx="7072456" cy="707886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Do teams differ in their strategies when it comes to the above variables? Let’s take a look at some Teams in the World Cup.</a:t>
            </a:r>
          </a:p>
        </p:txBody>
      </p:sp>
    </p:spTree>
    <p:extLst>
      <p:ext uri="{BB962C8B-B14F-4D97-AF65-F5344CB8AC3E}">
        <p14:creationId xmlns:p14="http://schemas.microsoft.com/office/powerpoint/2010/main" val="13897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14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B5910D9-3255-42BA-9F1C-937C08DF2389}"/>
              </a:ext>
            </a:extLst>
          </p:cNvPr>
          <p:cNvSpPr txBox="1">
            <a:spLocks/>
          </p:cNvSpPr>
          <p:nvPr/>
        </p:nvSpPr>
        <p:spPr>
          <a:xfrm>
            <a:off x="1355188" y="2235200"/>
            <a:ext cx="948162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577E"/>
                </a:solidFill>
                <a:latin typeface="Arial Narrow" panose="020B0606020202030204" pitchFamily="34" charset="0"/>
              </a:rPr>
              <a:t>In progress. World Cup Boxplots and ANOVA (Rose)</a:t>
            </a:r>
          </a:p>
        </p:txBody>
      </p:sp>
    </p:spTree>
    <p:extLst>
      <p:ext uri="{BB962C8B-B14F-4D97-AF65-F5344CB8AC3E}">
        <p14:creationId xmlns:p14="http://schemas.microsoft.com/office/powerpoint/2010/main" val="30372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76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15</a:t>
            </a:fld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B1064-DA8C-4726-9E0E-C761C28B6EBD}"/>
              </a:ext>
            </a:extLst>
          </p:cNvPr>
          <p:cNvSpPr/>
          <p:nvPr/>
        </p:nvSpPr>
        <p:spPr>
          <a:xfrm>
            <a:off x="439692" y="1782395"/>
            <a:ext cx="113730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577E"/>
                </a:solidFill>
                <a:latin typeface="Arial Narrow" panose="020B0606020202030204" pitchFamily="34" charset="0"/>
              </a:rPr>
              <a:t>Concluding Statement: </a:t>
            </a:r>
          </a:p>
          <a:p>
            <a:pPr algn="just"/>
            <a:endParaRPr lang="en-US" sz="24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Based on t-tests done between Shots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vs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Goals, and Assists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vs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Key Passes, there is evidence of distance and start coordinate differences between successful and unsuccessful plays. 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2400" b="1" dirty="0">
                <a:solidFill>
                  <a:srgbClr val="00577E"/>
                </a:solidFill>
                <a:latin typeface="Arial Narrow" panose="020B0606020202030204" pitchFamily="34" charset="0"/>
              </a:rPr>
              <a:t>Success probabilities </a:t>
            </a: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(M)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Applying this finding to the top 5 teams in the World Cup, we see further that there are teams that are significantly different in their tendencies for distance and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when it comes to attempting a goal.</a:t>
            </a:r>
          </a:p>
        </p:txBody>
      </p:sp>
    </p:spTree>
    <p:extLst>
      <p:ext uri="{BB962C8B-B14F-4D97-AF65-F5344CB8AC3E}">
        <p14:creationId xmlns:p14="http://schemas.microsoft.com/office/powerpoint/2010/main" val="41316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8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Next steps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16</a:t>
            </a:fld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395E07-E25E-466F-AD18-38E92D7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2" y="1847667"/>
            <a:ext cx="10515600" cy="3162666"/>
          </a:xfrm>
        </p:spPr>
        <p:txBody>
          <a:bodyPr>
            <a:normAutofit/>
          </a:bodyPr>
          <a:lstStyle/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Adjust fitting to better account for non-normal distributions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Further exploration of data by groups (by league,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etc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?)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Improving visualizations (3D plots)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0455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54F0-945A-474F-8610-749F8C77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87" y="5132669"/>
            <a:ext cx="9144000" cy="724487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Q&amp;A?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08346-6C78-47BC-A8BC-6CEB574E8253}"/>
              </a:ext>
            </a:extLst>
          </p:cNvPr>
          <p:cNvGrpSpPr/>
          <p:nvPr/>
        </p:nvGrpSpPr>
        <p:grpSpPr>
          <a:xfrm>
            <a:off x="4868140" y="2164640"/>
            <a:ext cx="1887744" cy="2528719"/>
            <a:chOff x="8403275" y="2364261"/>
            <a:chExt cx="1951905" cy="261466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id="{C4C9C986-B48B-42B7-AFD8-587CF424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1525" y="265282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hought bubble">
              <a:extLst>
                <a:ext uri="{FF2B5EF4-FFF2-40B4-BE49-F238E27FC236}">
                  <a16:creationId xmlns:a16="http://schemas.microsoft.com/office/drawing/2014/main" id="{6572C976-BF63-45F8-862D-E165A87E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8946" y="2364261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B8B9319D-9BF2-4ED3-9407-5C97BCEB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5929" y="4009175"/>
              <a:ext cx="933501" cy="933501"/>
            </a:xfrm>
            <a:prstGeom prst="rect">
              <a:avLst/>
            </a:prstGeom>
          </p:spPr>
        </p:pic>
        <p:sp>
          <p:nvSpPr>
            <p:cNvPr id="10" name="Graphic 9" descr="Questions">
              <a:extLst>
                <a:ext uri="{FF2B5EF4-FFF2-40B4-BE49-F238E27FC236}">
                  <a16:creationId xmlns:a16="http://schemas.microsoft.com/office/drawing/2014/main" id="{EE633AEA-4496-460D-BAF9-729BD89AC6EF}"/>
                </a:ext>
              </a:extLst>
            </p:cNvPr>
            <p:cNvSpPr/>
            <p:nvPr/>
          </p:nvSpPr>
          <p:spPr>
            <a:xfrm>
              <a:off x="9838786" y="3780440"/>
              <a:ext cx="516394" cy="354848"/>
            </a:xfrm>
            <a:custGeom>
              <a:avLst/>
              <a:gdLst>
                <a:gd name="connsiteX0" fmla="*/ 379575 w 399482"/>
                <a:gd name="connsiteY0" fmla="*/ 0 h 366140"/>
                <a:gd name="connsiteX1" fmla="*/ 19816 w 399482"/>
                <a:gd name="connsiteY1" fmla="*/ 0 h 366140"/>
                <a:gd name="connsiteX2" fmla="*/ 4 w 399482"/>
                <a:gd name="connsiteY2" fmla="*/ 20098 h 366140"/>
                <a:gd name="connsiteX3" fmla="*/ 4 w 399482"/>
                <a:gd name="connsiteY3" fmla="*/ 265367 h 366140"/>
                <a:gd name="connsiteX4" fmla="*/ 19620 w 399482"/>
                <a:gd name="connsiteY4" fmla="*/ 285747 h 366140"/>
                <a:gd name="connsiteX5" fmla="*/ 19816 w 399482"/>
                <a:gd name="connsiteY5" fmla="*/ 285750 h 366140"/>
                <a:gd name="connsiteX6" fmla="*/ 76966 w 399482"/>
                <a:gd name="connsiteY6" fmla="*/ 285750 h 366140"/>
                <a:gd name="connsiteX7" fmla="*/ 76966 w 399482"/>
                <a:gd name="connsiteY7" fmla="*/ 366141 h 366140"/>
                <a:gd name="connsiteX8" fmla="*/ 155928 w 399482"/>
                <a:gd name="connsiteY8" fmla="*/ 285750 h 366140"/>
                <a:gd name="connsiteX9" fmla="*/ 379575 w 399482"/>
                <a:gd name="connsiteY9" fmla="*/ 285750 h 366140"/>
                <a:gd name="connsiteX10" fmla="*/ 399482 w 399482"/>
                <a:gd name="connsiteY10" fmla="*/ 265652 h 366140"/>
                <a:gd name="connsiteX11" fmla="*/ 399482 w 399482"/>
                <a:gd name="connsiteY11" fmla="*/ 20098 h 366140"/>
                <a:gd name="connsiteX12" fmla="*/ 379575 w 399482"/>
                <a:gd name="connsiteY12" fmla="*/ 0 h 366140"/>
                <a:gd name="connsiteX13" fmla="*/ 198028 w 399482"/>
                <a:gd name="connsiteY13" fmla="*/ 250031 h 366140"/>
                <a:gd name="connsiteX14" fmla="*/ 176885 w 399482"/>
                <a:gd name="connsiteY14" fmla="*/ 228884 h 366140"/>
                <a:gd name="connsiteX15" fmla="*/ 198032 w 399482"/>
                <a:gd name="connsiteY15" fmla="*/ 207740 h 366140"/>
                <a:gd name="connsiteX16" fmla="*/ 219174 w 399482"/>
                <a:gd name="connsiteY16" fmla="*/ 228600 h 366140"/>
                <a:gd name="connsiteX17" fmla="*/ 198509 w 399482"/>
                <a:gd name="connsiteY17" fmla="*/ 250028 h 366140"/>
                <a:gd name="connsiteX18" fmla="*/ 198028 w 399482"/>
                <a:gd name="connsiteY18" fmla="*/ 250031 h 366140"/>
                <a:gd name="connsiteX19" fmla="*/ 211649 w 399482"/>
                <a:gd name="connsiteY19" fmla="*/ 162878 h 366140"/>
                <a:gd name="connsiteX20" fmla="*/ 211649 w 399482"/>
                <a:gd name="connsiteY20" fmla="*/ 192881 h 366140"/>
                <a:gd name="connsiteX21" fmla="*/ 184503 w 399482"/>
                <a:gd name="connsiteY21" fmla="*/ 192881 h 366140"/>
                <a:gd name="connsiteX22" fmla="*/ 184503 w 399482"/>
                <a:gd name="connsiteY22" fmla="*/ 136779 h 366140"/>
                <a:gd name="connsiteX23" fmla="*/ 198028 w 399482"/>
                <a:gd name="connsiteY23" fmla="*/ 136779 h 366140"/>
                <a:gd name="connsiteX24" fmla="*/ 236890 w 399482"/>
                <a:gd name="connsiteY24" fmla="*/ 101727 h 366140"/>
                <a:gd name="connsiteX25" fmla="*/ 199471 w 399482"/>
                <a:gd name="connsiteY25" fmla="*/ 62958 h 366140"/>
                <a:gd name="connsiteX26" fmla="*/ 198028 w 399482"/>
                <a:gd name="connsiteY26" fmla="*/ 62960 h 366140"/>
                <a:gd name="connsiteX27" fmla="*/ 159262 w 399482"/>
                <a:gd name="connsiteY27" fmla="*/ 95135 h 366140"/>
                <a:gd name="connsiteX28" fmla="*/ 159262 w 399482"/>
                <a:gd name="connsiteY28" fmla="*/ 101727 h 366140"/>
                <a:gd name="connsiteX29" fmla="*/ 159262 w 399482"/>
                <a:gd name="connsiteY29" fmla="*/ 104108 h 366140"/>
                <a:gd name="connsiteX30" fmla="*/ 132115 w 399482"/>
                <a:gd name="connsiteY30" fmla="*/ 104108 h 366140"/>
                <a:gd name="connsiteX31" fmla="*/ 132115 w 399482"/>
                <a:gd name="connsiteY31" fmla="*/ 101727 h 366140"/>
                <a:gd name="connsiteX32" fmla="*/ 190668 w 399482"/>
                <a:gd name="connsiteY32" fmla="*/ 35724 h 366140"/>
                <a:gd name="connsiteX33" fmla="*/ 198028 w 399482"/>
                <a:gd name="connsiteY33" fmla="*/ 35719 h 366140"/>
                <a:gd name="connsiteX34" fmla="*/ 264037 w 399482"/>
                <a:gd name="connsiteY34" fmla="*/ 100194 h 366140"/>
                <a:gd name="connsiteX35" fmla="*/ 264037 w 399482"/>
                <a:gd name="connsiteY35" fmla="*/ 101727 h 366140"/>
                <a:gd name="connsiteX36" fmla="*/ 211649 w 399482"/>
                <a:gd name="connsiteY36" fmla="*/ 162878 h 3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9482" h="366140">
                  <a:moveTo>
                    <a:pt x="379575" y="0"/>
                  </a:moveTo>
                  <a:lnTo>
                    <a:pt x="19816" y="0"/>
                  </a:lnTo>
                  <a:cubicBezTo>
                    <a:pt x="8806" y="105"/>
                    <a:pt x="-50" y="9088"/>
                    <a:pt x="4" y="20098"/>
                  </a:cubicBezTo>
                  <a:lnTo>
                    <a:pt x="4" y="265367"/>
                  </a:lnTo>
                  <a:cubicBezTo>
                    <a:pt x="-207" y="276412"/>
                    <a:pt x="8575" y="285537"/>
                    <a:pt x="19620" y="285747"/>
                  </a:cubicBezTo>
                  <a:cubicBezTo>
                    <a:pt x="19685" y="285748"/>
                    <a:pt x="19751" y="285749"/>
                    <a:pt x="19816" y="285750"/>
                  </a:cubicBezTo>
                  <a:lnTo>
                    <a:pt x="76966" y="285750"/>
                  </a:lnTo>
                  <a:lnTo>
                    <a:pt x="76966" y="366141"/>
                  </a:lnTo>
                  <a:lnTo>
                    <a:pt x="155928" y="285750"/>
                  </a:lnTo>
                  <a:lnTo>
                    <a:pt x="379575" y="285750"/>
                  </a:lnTo>
                  <a:cubicBezTo>
                    <a:pt x="390600" y="285645"/>
                    <a:pt x="399482" y="276678"/>
                    <a:pt x="399482" y="265652"/>
                  </a:cubicBezTo>
                  <a:lnTo>
                    <a:pt x="399482" y="20098"/>
                  </a:lnTo>
                  <a:cubicBezTo>
                    <a:pt x="399483" y="9072"/>
                    <a:pt x="390600" y="104"/>
                    <a:pt x="379575" y="0"/>
                  </a:cubicBezTo>
                  <a:close/>
                  <a:moveTo>
                    <a:pt x="198028" y="250031"/>
                  </a:moveTo>
                  <a:cubicBezTo>
                    <a:pt x="186350" y="250030"/>
                    <a:pt x="176884" y="240562"/>
                    <a:pt x="176885" y="228884"/>
                  </a:cubicBezTo>
                  <a:cubicBezTo>
                    <a:pt x="176886" y="217205"/>
                    <a:pt x="186354" y="207739"/>
                    <a:pt x="198032" y="207740"/>
                  </a:cubicBezTo>
                  <a:cubicBezTo>
                    <a:pt x="209598" y="207741"/>
                    <a:pt x="219018" y="217035"/>
                    <a:pt x="219174" y="228600"/>
                  </a:cubicBezTo>
                  <a:cubicBezTo>
                    <a:pt x="219384" y="240223"/>
                    <a:pt x="210132" y="249818"/>
                    <a:pt x="198509" y="250028"/>
                  </a:cubicBezTo>
                  <a:cubicBezTo>
                    <a:pt x="198349" y="250031"/>
                    <a:pt x="198188" y="250032"/>
                    <a:pt x="198028" y="250031"/>
                  </a:cubicBezTo>
                  <a:close/>
                  <a:moveTo>
                    <a:pt x="211649" y="162878"/>
                  </a:moveTo>
                  <a:lnTo>
                    <a:pt x="211649" y="192881"/>
                  </a:lnTo>
                  <a:lnTo>
                    <a:pt x="184503" y="192881"/>
                  </a:lnTo>
                  <a:lnTo>
                    <a:pt x="184503" y="136779"/>
                  </a:lnTo>
                  <a:lnTo>
                    <a:pt x="198028" y="136779"/>
                  </a:lnTo>
                  <a:cubicBezTo>
                    <a:pt x="221650" y="136779"/>
                    <a:pt x="236890" y="122968"/>
                    <a:pt x="236890" y="101727"/>
                  </a:cubicBezTo>
                  <a:cubicBezTo>
                    <a:pt x="237263" y="80688"/>
                    <a:pt x="220509" y="63331"/>
                    <a:pt x="199471" y="62958"/>
                  </a:cubicBezTo>
                  <a:cubicBezTo>
                    <a:pt x="198990" y="62950"/>
                    <a:pt x="198509" y="62951"/>
                    <a:pt x="198028" y="62960"/>
                  </a:cubicBezTo>
                  <a:cubicBezTo>
                    <a:pt x="178438" y="61140"/>
                    <a:pt x="161082" y="75545"/>
                    <a:pt x="159262" y="95135"/>
                  </a:cubicBezTo>
                  <a:cubicBezTo>
                    <a:pt x="159058" y="97327"/>
                    <a:pt x="159058" y="99534"/>
                    <a:pt x="159262" y="101727"/>
                  </a:cubicBezTo>
                  <a:lnTo>
                    <a:pt x="159262" y="104108"/>
                  </a:lnTo>
                  <a:lnTo>
                    <a:pt x="132115" y="104108"/>
                  </a:lnTo>
                  <a:lnTo>
                    <a:pt x="132115" y="101727"/>
                  </a:lnTo>
                  <a:cubicBezTo>
                    <a:pt x="130058" y="67332"/>
                    <a:pt x="156273" y="37782"/>
                    <a:pt x="190668" y="35724"/>
                  </a:cubicBezTo>
                  <a:cubicBezTo>
                    <a:pt x="193119" y="35578"/>
                    <a:pt x="195577" y="35576"/>
                    <a:pt x="198028" y="35719"/>
                  </a:cubicBezTo>
                  <a:cubicBezTo>
                    <a:pt x="234061" y="35296"/>
                    <a:pt x="263614" y="64162"/>
                    <a:pt x="264037" y="100194"/>
                  </a:cubicBezTo>
                  <a:cubicBezTo>
                    <a:pt x="264042" y="100705"/>
                    <a:pt x="264042" y="101216"/>
                    <a:pt x="264037" y="101727"/>
                  </a:cubicBezTo>
                  <a:cubicBezTo>
                    <a:pt x="264962" y="132572"/>
                    <a:pt x="242271" y="159059"/>
                    <a:pt x="211649" y="162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  <p:pic>
          <p:nvPicPr>
            <p:cNvPr id="11" name="Graphic 10" descr="Chat bubble">
              <a:extLst>
                <a:ext uri="{FF2B5EF4-FFF2-40B4-BE49-F238E27FC236}">
                  <a16:creationId xmlns:a16="http://schemas.microsoft.com/office/drawing/2014/main" id="{57C7282C-99D8-4236-AFC0-8C6B9031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3275" y="3681926"/>
              <a:ext cx="695837" cy="565831"/>
            </a:xfrm>
            <a:prstGeom prst="rect">
              <a:avLst/>
            </a:prstGeom>
          </p:spPr>
        </p:pic>
        <p:pic>
          <p:nvPicPr>
            <p:cNvPr id="12" name="Graphic 11" descr="Users">
              <a:extLst>
                <a:ext uri="{FF2B5EF4-FFF2-40B4-BE49-F238E27FC236}">
                  <a16:creationId xmlns:a16="http://schemas.microsoft.com/office/drawing/2014/main" id="{31BA038C-18CC-4B59-9457-E3D8658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21679" y="4008452"/>
              <a:ext cx="933501" cy="9335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54260-6C50-44D6-8D00-DE84CC3D23C8}"/>
                </a:ext>
              </a:extLst>
            </p:cNvPr>
            <p:cNvGrpSpPr/>
            <p:nvPr/>
          </p:nvGrpSpPr>
          <p:grpSpPr>
            <a:xfrm>
              <a:off x="9303445" y="4626503"/>
              <a:ext cx="330054" cy="352424"/>
              <a:chOff x="9539549" y="2564286"/>
              <a:chExt cx="330054" cy="352424"/>
            </a:xfrm>
            <a:grpFill/>
          </p:grpSpPr>
          <p:sp>
            <p:nvSpPr>
              <p:cNvPr id="15" name="Graphic 20" descr="Person with idea">
                <a:extLst>
                  <a:ext uri="{FF2B5EF4-FFF2-40B4-BE49-F238E27FC236}">
                    <a16:creationId xmlns:a16="http://schemas.microsoft.com/office/drawing/2014/main" id="{E0235CF1-A64D-44B4-8CCA-48AA8A507909}"/>
                  </a:ext>
                </a:extLst>
              </p:cNvPr>
              <p:cNvSpPr/>
              <p:nvPr/>
            </p:nvSpPr>
            <p:spPr>
              <a:xfrm>
                <a:off x="9539549" y="2752023"/>
                <a:ext cx="330054" cy="164687"/>
              </a:xfrm>
              <a:custGeom>
                <a:avLst/>
                <a:gdLst>
                  <a:gd name="connsiteX0" fmla="*/ 330041 w 330054"/>
                  <a:gd name="connsiteY0" fmla="*/ 164688 h 164687"/>
                  <a:gd name="connsiteX1" fmla="*/ 330041 w 330054"/>
                  <a:gd name="connsiteY1" fmla="*/ 82106 h 164687"/>
                  <a:gd name="connsiteX2" fmla="*/ 313468 w 330054"/>
                  <a:gd name="connsiteY2" fmla="*/ 49054 h 164687"/>
                  <a:gd name="connsiteX3" fmla="*/ 232696 w 330054"/>
                  <a:gd name="connsiteY3" fmla="*/ 10954 h 164687"/>
                  <a:gd name="connsiteX4" fmla="*/ 164783 w 330054"/>
                  <a:gd name="connsiteY4" fmla="*/ 1 h 164687"/>
                  <a:gd name="connsiteX5" fmla="*/ 97250 w 330054"/>
                  <a:gd name="connsiteY5" fmla="*/ 10478 h 164687"/>
                  <a:gd name="connsiteX6" fmla="*/ 16478 w 330054"/>
                  <a:gd name="connsiteY6" fmla="*/ 48578 h 164687"/>
                  <a:gd name="connsiteX7" fmla="*/ 0 w 330054"/>
                  <a:gd name="connsiteY7" fmla="*/ 81630 h 164687"/>
                  <a:gd name="connsiteX8" fmla="*/ 0 w 330054"/>
                  <a:gd name="connsiteY8" fmla="*/ 164688 h 16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054" h="164687">
                    <a:moveTo>
                      <a:pt x="330041" y="164688"/>
                    </a:moveTo>
                    <a:lnTo>
                      <a:pt x="330041" y="82106"/>
                    </a:lnTo>
                    <a:cubicBezTo>
                      <a:pt x="330378" y="69014"/>
                      <a:pt x="324161" y="56615"/>
                      <a:pt x="313468" y="49054"/>
                    </a:cubicBezTo>
                    <a:cubicBezTo>
                      <a:pt x="289668" y="30578"/>
                      <a:pt x="262091" y="17569"/>
                      <a:pt x="232696" y="10954"/>
                    </a:cubicBezTo>
                    <a:cubicBezTo>
                      <a:pt x="210638" y="4333"/>
                      <a:pt x="187803" y="649"/>
                      <a:pt x="164783" y="1"/>
                    </a:cubicBezTo>
                    <a:cubicBezTo>
                      <a:pt x="141863" y="-52"/>
                      <a:pt x="119077" y="3484"/>
                      <a:pt x="97250" y="10478"/>
                    </a:cubicBezTo>
                    <a:cubicBezTo>
                      <a:pt x="68273" y="18270"/>
                      <a:pt x="40920" y="31173"/>
                      <a:pt x="16478" y="48578"/>
                    </a:cubicBezTo>
                    <a:cubicBezTo>
                      <a:pt x="6154" y="56441"/>
                      <a:pt x="66" y="68652"/>
                      <a:pt x="0" y="81630"/>
                    </a:cubicBezTo>
                    <a:lnTo>
                      <a:pt x="0" y="164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  <p:sp>
            <p:nvSpPr>
              <p:cNvPr id="16" name="Graphic 20" descr="Person with idea">
                <a:extLst>
                  <a:ext uri="{FF2B5EF4-FFF2-40B4-BE49-F238E27FC236}">
                    <a16:creationId xmlns:a16="http://schemas.microsoft.com/office/drawing/2014/main" id="{E6239FBE-87AB-43AE-8D49-515404F6A29D}"/>
                  </a:ext>
                </a:extLst>
              </p:cNvPr>
              <p:cNvSpPr/>
              <p:nvPr/>
            </p:nvSpPr>
            <p:spPr>
              <a:xfrm>
                <a:off x="9621750" y="2564286"/>
                <a:ext cx="165163" cy="165163"/>
              </a:xfrm>
              <a:custGeom>
                <a:avLst/>
                <a:gdLst>
                  <a:gd name="connsiteX0" fmla="*/ 165163 w 165163"/>
                  <a:gd name="connsiteY0" fmla="*/ 82582 h 165163"/>
                  <a:gd name="connsiteX1" fmla="*/ 82582 w 165163"/>
                  <a:gd name="connsiteY1" fmla="*/ 165163 h 165163"/>
                  <a:gd name="connsiteX2" fmla="*/ 0 w 165163"/>
                  <a:gd name="connsiteY2" fmla="*/ 82582 h 165163"/>
                  <a:gd name="connsiteX3" fmla="*/ 82582 w 165163"/>
                  <a:gd name="connsiteY3" fmla="*/ 0 h 165163"/>
                  <a:gd name="connsiteX4" fmla="*/ 165163 w 165163"/>
                  <a:gd name="connsiteY4" fmla="*/ 82582 h 16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63" h="165163">
                    <a:moveTo>
                      <a:pt x="165163" y="82582"/>
                    </a:moveTo>
                    <a:cubicBezTo>
                      <a:pt x="165163" y="128190"/>
                      <a:pt x="128190" y="165163"/>
                      <a:pt x="82582" y="165163"/>
                    </a:cubicBezTo>
                    <a:cubicBezTo>
                      <a:pt x="36973" y="165163"/>
                      <a:pt x="0" y="128190"/>
                      <a:pt x="0" y="82582"/>
                    </a:cubicBezTo>
                    <a:cubicBezTo>
                      <a:pt x="0" y="36973"/>
                      <a:pt x="36973" y="0"/>
                      <a:pt x="82582" y="0"/>
                    </a:cubicBezTo>
                    <a:cubicBezTo>
                      <a:pt x="128190" y="0"/>
                      <a:pt x="165163" y="36973"/>
                      <a:pt x="165163" y="8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</p:grpSp>
        <p:sp>
          <p:nvSpPr>
            <p:cNvPr id="14" name="Graphic 20" descr="Person with idea">
              <a:extLst>
                <a:ext uri="{FF2B5EF4-FFF2-40B4-BE49-F238E27FC236}">
                  <a16:creationId xmlns:a16="http://schemas.microsoft.com/office/drawing/2014/main" id="{ED421299-3F7D-4395-8405-1F61BC74973A}"/>
                </a:ext>
              </a:extLst>
            </p:cNvPr>
            <p:cNvSpPr/>
            <p:nvPr/>
          </p:nvSpPr>
          <p:spPr>
            <a:xfrm>
              <a:off x="9174068" y="3780440"/>
              <a:ext cx="505491" cy="354848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D1D97C2D-DB5B-473E-A1BA-0A89B90F44E1}"/>
              </a:ext>
            </a:extLst>
          </p:cNvPr>
          <p:cNvSpPr txBox="1">
            <a:spLocks/>
          </p:cNvSpPr>
          <p:nvPr/>
        </p:nvSpPr>
        <p:spPr>
          <a:xfrm>
            <a:off x="1485926" y="5857156"/>
            <a:ext cx="9144000" cy="902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40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 Set Overview: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7E559-F9BB-40E2-8014-34B83E6E1C7A}"/>
              </a:ext>
            </a:extLst>
          </p:cNvPr>
          <p:cNvGrpSpPr/>
          <p:nvPr/>
        </p:nvGrpSpPr>
        <p:grpSpPr>
          <a:xfrm>
            <a:off x="1441590" y="3216584"/>
            <a:ext cx="9704588" cy="1392962"/>
            <a:chOff x="622568" y="2974494"/>
            <a:chExt cx="11451432" cy="1643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229999-BDAE-4289-96DA-8CEF971863D1}"/>
                </a:ext>
              </a:extLst>
            </p:cNvPr>
            <p:cNvSpPr txBox="1"/>
            <p:nvPr/>
          </p:nvSpPr>
          <p:spPr>
            <a:xfrm>
              <a:off x="655935" y="2974494"/>
              <a:ext cx="1897600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2017 / 2018: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340966-DD71-4E7F-909D-509652E1E9FE}"/>
                </a:ext>
              </a:extLst>
            </p:cNvPr>
            <p:cNvSpPr/>
            <p:nvPr/>
          </p:nvSpPr>
          <p:spPr>
            <a:xfrm>
              <a:off x="622568" y="3461371"/>
              <a:ext cx="2174132" cy="114023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0CDCC2-8DBF-4334-B3E0-F579ABCAC68F}"/>
                </a:ext>
              </a:extLst>
            </p:cNvPr>
            <p:cNvSpPr/>
            <p:nvPr/>
          </p:nvSpPr>
          <p:spPr>
            <a:xfrm>
              <a:off x="5261218" y="3461371"/>
              <a:ext cx="2174132" cy="1156820"/>
            </a:xfrm>
            <a:prstGeom prst="round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1DC47E-49E2-443E-A831-05B801C00029}"/>
                </a:ext>
              </a:extLst>
            </p:cNvPr>
            <p:cNvSpPr/>
            <p:nvPr/>
          </p:nvSpPr>
          <p:spPr>
            <a:xfrm>
              <a:off x="9899868" y="3459959"/>
              <a:ext cx="2174132" cy="1141650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6B55CE-E806-47AA-AED3-61D668E2DA68}"/>
                </a:ext>
              </a:extLst>
            </p:cNvPr>
            <p:cNvSpPr/>
            <p:nvPr/>
          </p:nvSpPr>
          <p:spPr>
            <a:xfrm>
              <a:off x="2941893" y="3461371"/>
              <a:ext cx="2174132" cy="1140238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CD1085-3A85-4C60-850E-FB891DF91474}"/>
                </a:ext>
              </a:extLst>
            </p:cNvPr>
            <p:cNvSpPr/>
            <p:nvPr/>
          </p:nvSpPr>
          <p:spPr>
            <a:xfrm>
              <a:off x="7580543" y="3459959"/>
              <a:ext cx="2174132" cy="1158232"/>
            </a:xfrm>
            <a:prstGeom prst="round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75F969-7BC3-4C8B-8ABD-B1874344546B}"/>
              </a:ext>
            </a:extLst>
          </p:cNvPr>
          <p:cNvGrpSpPr/>
          <p:nvPr/>
        </p:nvGrpSpPr>
        <p:grpSpPr>
          <a:xfrm>
            <a:off x="1441590" y="1531274"/>
            <a:ext cx="1842481" cy="1368098"/>
            <a:chOff x="672901" y="1272514"/>
            <a:chExt cx="2174132" cy="1614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39AB6-F5E7-451F-A7D9-9AE9E76405BE}"/>
                </a:ext>
              </a:extLst>
            </p:cNvPr>
            <p:cNvSpPr txBox="1"/>
            <p:nvPr/>
          </p:nvSpPr>
          <p:spPr>
            <a:xfrm>
              <a:off x="706643" y="1272514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2016: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E8B082-8929-40F8-B893-FF74FBE8DA0A}"/>
                </a:ext>
              </a:extLst>
            </p:cNvPr>
            <p:cNvSpPr/>
            <p:nvPr/>
          </p:nvSpPr>
          <p:spPr>
            <a:xfrm>
              <a:off x="672901" y="1746634"/>
              <a:ext cx="2174132" cy="1140238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4726B-D4E7-4085-9820-BBEC6804EA68}"/>
              </a:ext>
            </a:extLst>
          </p:cNvPr>
          <p:cNvGrpSpPr/>
          <p:nvPr/>
        </p:nvGrpSpPr>
        <p:grpSpPr>
          <a:xfrm>
            <a:off x="1441590" y="4793899"/>
            <a:ext cx="1842481" cy="1376582"/>
            <a:chOff x="622568" y="4797529"/>
            <a:chExt cx="2174132" cy="16243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D8536B-2D42-44EC-82BF-445BB36D9878}"/>
                </a:ext>
              </a:extLst>
            </p:cNvPr>
            <p:cNvSpPr txBox="1"/>
            <p:nvPr/>
          </p:nvSpPr>
          <p:spPr>
            <a:xfrm>
              <a:off x="672901" y="4797529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2018: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E144DC-267C-42C8-857E-4DDCABB68C31}"/>
                </a:ext>
              </a:extLst>
            </p:cNvPr>
            <p:cNvSpPr/>
            <p:nvPr/>
          </p:nvSpPr>
          <p:spPr>
            <a:xfrm>
              <a:off x="622568" y="5281660"/>
              <a:ext cx="2174132" cy="1140238"/>
            </a:xfrm>
            <a:prstGeom prst="roundRect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58E92-53EA-436E-8A3D-C5629C2CBD6C}"/>
              </a:ext>
            </a:extLst>
          </p:cNvPr>
          <p:cNvGrpSpPr/>
          <p:nvPr/>
        </p:nvGrpSpPr>
        <p:grpSpPr>
          <a:xfrm>
            <a:off x="6798451" y="1573478"/>
            <a:ext cx="3959738" cy="1685307"/>
            <a:chOff x="5785531" y="918808"/>
            <a:chExt cx="4624093" cy="19680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8EA31-89CA-4A67-A211-9B3A56DA4D90}"/>
                </a:ext>
              </a:extLst>
            </p:cNvPr>
            <p:cNvSpPr/>
            <p:nvPr/>
          </p:nvSpPr>
          <p:spPr>
            <a:xfrm>
              <a:off x="5785531" y="918808"/>
              <a:ext cx="4565673" cy="1968064"/>
            </a:xfrm>
            <a:prstGeom prst="roundRect">
              <a:avLst/>
            </a:prstGeom>
            <a:noFill/>
            <a:ln w="381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E9A5E-9278-4BEC-A96B-A15B26EB8325}"/>
                </a:ext>
              </a:extLst>
            </p:cNvPr>
            <p:cNvSpPr txBox="1"/>
            <p:nvPr/>
          </p:nvSpPr>
          <p:spPr>
            <a:xfrm>
              <a:off x="7013120" y="975080"/>
              <a:ext cx="2220509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1,974 Matches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E47A10E-46F8-4CAD-AEB7-0540EC6DE06F}"/>
                </a:ext>
              </a:extLst>
            </p:cNvPr>
            <p:cNvSpPr/>
            <p:nvPr/>
          </p:nvSpPr>
          <p:spPr>
            <a:xfrm>
              <a:off x="7864088" y="1528247"/>
              <a:ext cx="408561" cy="730132"/>
            </a:xfrm>
            <a:prstGeom prst="downArrow">
              <a:avLst/>
            </a:prstGeom>
            <a:solidFill>
              <a:srgbClr val="00577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3DD00-053D-4822-8D89-FED32E710B26}"/>
                </a:ext>
              </a:extLst>
            </p:cNvPr>
            <p:cNvSpPr txBox="1"/>
            <p:nvPr/>
          </p:nvSpPr>
          <p:spPr>
            <a:xfrm>
              <a:off x="5785531" y="2189779"/>
              <a:ext cx="4624093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3,251,294 events &amp; 18 variables</a:t>
              </a:r>
            </a:p>
          </p:txBody>
        </p:sp>
      </p:grp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21C25F27-55BD-4CA8-A18E-59859AFF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2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7" y="2679506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43621" y="5266318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9" y="530281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39A472E0-B033-4A77-9C03-3F0E359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3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92D05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16974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6" y="2679506"/>
              <a:ext cx="1685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90800" y="5266318"/>
              <a:ext cx="1640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8" y="5302817"/>
              <a:ext cx="1588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49EA98FC-C2B0-43D7-BB7B-4B53F16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4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09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SMART Question: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5D008-4AC3-4DB7-B9C0-28304A44E448}"/>
              </a:ext>
            </a:extLst>
          </p:cNvPr>
          <p:cNvSpPr txBox="1"/>
          <p:nvPr/>
        </p:nvSpPr>
        <p:spPr>
          <a:xfrm>
            <a:off x="477753" y="2819123"/>
            <a:ext cx="1123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Based on the matches played during the 2017/2018 season for Europe’s top five leagues, the 2016 European Championship, and the 2018 World Cup, which match variables (ex: shot location, assist location, assist distance, </a:t>
            </a:r>
            <a:r>
              <a:rPr lang="en-US" sz="2800" b="1" dirty="0" err="1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etc</a:t>
            </a:r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…) result in the highest probability of a shot on goal being successful, result in a goal?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0504C2B-A187-4159-91ED-1725660C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5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5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Approach: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5596ED-5EA3-4234-8ED6-DD3291A8FBC9}"/>
              </a:ext>
            </a:extLst>
          </p:cNvPr>
          <p:cNvGrpSpPr/>
          <p:nvPr/>
        </p:nvGrpSpPr>
        <p:grpSpPr>
          <a:xfrm>
            <a:off x="242188" y="1945535"/>
            <a:ext cx="11483046" cy="3911396"/>
            <a:chOff x="115579" y="1973671"/>
            <a:chExt cx="11483046" cy="39113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40386-76D6-4CF5-A8B6-3FC0FD80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579" y="2499697"/>
              <a:ext cx="4091295" cy="285934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D9C999-DD9F-4785-8674-EDC1761CD287}"/>
                </a:ext>
              </a:extLst>
            </p:cNvPr>
            <p:cNvSpPr/>
            <p:nvPr/>
          </p:nvSpPr>
          <p:spPr>
            <a:xfrm>
              <a:off x="5908894" y="1973671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Shots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46D5BF-9B1B-4269-B11E-952EA4FAF2B3}"/>
                </a:ext>
              </a:extLst>
            </p:cNvPr>
            <p:cNvSpPr/>
            <p:nvPr/>
          </p:nvSpPr>
          <p:spPr>
            <a:xfrm>
              <a:off x="5908894" y="3403343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Assists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63ECAB-3602-40B3-9483-FD1C95D00743}"/>
                </a:ext>
              </a:extLst>
            </p:cNvPr>
            <p:cNvSpPr/>
            <p:nvPr/>
          </p:nvSpPr>
          <p:spPr>
            <a:xfrm>
              <a:off x="5908894" y="4833015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Key Passes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58E40318-AB32-4252-B3BF-B6248B45EB3A}"/>
                </a:ext>
              </a:extLst>
            </p:cNvPr>
            <p:cNvSpPr/>
            <p:nvPr/>
          </p:nvSpPr>
          <p:spPr>
            <a:xfrm>
              <a:off x="4168787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3333BAB-1EF9-4D2F-8BB5-F3A296F75BB1}"/>
                </a:ext>
              </a:extLst>
            </p:cNvPr>
            <p:cNvSpPr/>
            <p:nvPr/>
          </p:nvSpPr>
          <p:spPr>
            <a:xfrm>
              <a:off x="8081620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0DA42E-4B82-435F-A086-AA53731783F0}"/>
                </a:ext>
              </a:extLst>
            </p:cNvPr>
            <p:cNvSpPr/>
            <p:nvPr/>
          </p:nvSpPr>
          <p:spPr>
            <a:xfrm>
              <a:off x="9696092" y="2750746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Location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71DA4A-F849-470F-8313-C0223A2EC04E}"/>
                </a:ext>
              </a:extLst>
            </p:cNvPr>
            <p:cNvSpPr/>
            <p:nvPr/>
          </p:nvSpPr>
          <p:spPr>
            <a:xfrm>
              <a:off x="9696092" y="4055977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Distance</a:t>
              </a:r>
            </a:p>
          </p:txBody>
        </p:sp>
      </p:grp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6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8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Field Coordinates: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7</a:t>
            </a:fld>
            <a:endParaRPr lang="es-MX" b="1"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86B4A8-4A57-4094-A860-7C101FA695A7}"/>
              </a:ext>
            </a:extLst>
          </p:cNvPr>
          <p:cNvGrpSpPr/>
          <p:nvPr/>
        </p:nvGrpSpPr>
        <p:grpSpPr>
          <a:xfrm>
            <a:off x="1789115" y="1488145"/>
            <a:ext cx="8407003" cy="5356349"/>
            <a:chOff x="1248793" y="828724"/>
            <a:chExt cx="9235468" cy="58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C82B05-F0D8-4DCE-8A07-832B312C18E5}"/>
                </a:ext>
              </a:extLst>
            </p:cNvPr>
            <p:cNvGrpSpPr/>
            <p:nvPr/>
          </p:nvGrpSpPr>
          <p:grpSpPr>
            <a:xfrm>
              <a:off x="1248793" y="828724"/>
              <a:ext cx="9235468" cy="5884188"/>
              <a:chOff x="1248793" y="828724"/>
              <a:chExt cx="9235468" cy="588418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699233-739E-4F2C-969F-483E985C6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07740" y="876605"/>
                <a:ext cx="8776521" cy="5499953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1C890F-65F1-41AD-B4A3-84982A70A801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CE8666-C9CE-4A86-86C3-B346C19F5E5F}"/>
                    </a:ext>
                  </a:extLst>
                </p:cNvPr>
                <p:cNvSpPr txBox="1"/>
                <p:nvPr/>
              </p:nvSpPr>
              <p:spPr>
                <a:xfrm>
                  <a:off x="2277568" y="5612063"/>
                  <a:ext cx="945362" cy="45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577E"/>
                      </a:solidFill>
                      <a:latin typeface="Arial Narrow" panose="020B0606020202030204" pitchFamily="34" charset="0"/>
                    </a:rPr>
                    <a:t>Attack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4C670F9-3B82-47B6-BC68-1BA92E8D8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solidFill>
                    <a:srgbClr val="00577E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918CE3-0FC0-453A-9811-AB3803B29CAE}"/>
                  </a:ext>
                </a:extLst>
              </p:cNvPr>
              <p:cNvSpPr txBox="1"/>
              <p:nvPr/>
            </p:nvSpPr>
            <p:spPr>
              <a:xfrm>
                <a:off x="5271458" y="6256681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x-coordinate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64F182-67C3-40FC-8E8D-B906198213E7}"/>
                  </a:ext>
                </a:extLst>
              </p:cNvPr>
              <p:cNvSpPr txBox="1"/>
              <p:nvPr/>
            </p:nvSpPr>
            <p:spPr>
              <a:xfrm>
                <a:off x="1899674" y="6256680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07875B-9B31-41E7-AAAC-ED0169B032C4}"/>
                  </a:ext>
                </a:extLst>
              </p:cNvPr>
              <p:cNvSpPr txBox="1"/>
              <p:nvPr/>
            </p:nvSpPr>
            <p:spPr>
              <a:xfrm>
                <a:off x="9814891" y="6246324"/>
                <a:ext cx="610867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7AA94-745E-4732-9700-707DE91E451C}"/>
                  </a:ext>
                </a:extLst>
              </p:cNvPr>
              <p:cNvSpPr txBox="1"/>
              <p:nvPr/>
            </p:nvSpPr>
            <p:spPr>
              <a:xfrm rot="16200000">
                <a:off x="652366" y="3238484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y-coordinate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5274FE-CB06-4272-A509-7A78193AFC29}"/>
                  </a:ext>
                </a:extLst>
              </p:cNvPr>
              <p:cNvSpPr txBox="1"/>
              <p:nvPr/>
            </p:nvSpPr>
            <p:spPr>
              <a:xfrm>
                <a:off x="1637583" y="5981395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AF5FEF-B615-4686-9057-7D86C85C5000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5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</p:grp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AC28BB4D-59F4-42FC-8CE4-1A5D1B5D422A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B03D3B-4A48-47A0-91FD-73519711BE6B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rgbClr val="0057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xplosion: 8 Points 20">
              <a:extLst>
                <a:ext uri="{FF2B5EF4-FFF2-40B4-BE49-F238E27FC236}">
                  <a16:creationId xmlns:a16="http://schemas.microsoft.com/office/drawing/2014/main" id="{AF659280-9BFD-4BC1-9E8A-2FFC55873355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81E09-6CD0-4207-AF66-137682E07DA1}"/>
                </a:ext>
              </a:extLst>
            </p:cNvPr>
            <p:cNvSpPr txBox="1"/>
            <p:nvPr/>
          </p:nvSpPr>
          <p:spPr>
            <a:xfrm>
              <a:off x="7366922" y="5628749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180F0F-BF8E-4E19-9B46-014B5EBB7770}"/>
                </a:ext>
              </a:extLst>
            </p:cNvPr>
            <p:cNvSpPr txBox="1"/>
            <p:nvPr/>
          </p:nvSpPr>
          <p:spPr>
            <a:xfrm>
              <a:off x="8862486" y="4136464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984E2A-DC0C-4437-A5CD-A6423DB30672}"/>
                </a:ext>
              </a:extLst>
            </p:cNvPr>
            <p:cNvSpPr txBox="1"/>
            <p:nvPr/>
          </p:nvSpPr>
          <p:spPr>
            <a:xfrm rot="18501028">
              <a:off x="7535811" y="4335905"/>
              <a:ext cx="928913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8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B5910D9-3255-42BA-9F1C-937C08DF2389}"/>
              </a:ext>
            </a:extLst>
          </p:cNvPr>
          <p:cNvSpPr txBox="1">
            <a:spLocks/>
          </p:cNvSpPr>
          <p:nvPr/>
        </p:nvSpPr>
        <p:spPr>
          <a:xfrm>
            <a:off x="1536895" y="2235200"/>
            <a:ext cx="911821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577E"/>
                </a:solidFill>
                <a:latin typeface="Arial Narrow" panose="020B0606020202030204" pitchFamily="34" charset="0"/>
              </a:rPr>
              <a:t>In progress. Quick visuals of field using the data.</a:t>
            </a:r>
          </a:p>
        </p:txBody>
      </p:sp>
    </p:spTree>
    <p:extLst>
      <p:ext uri="{BB962C8B-B14F-4D97-AF65-F5344CB8AC3E}">
        <p14:creationId xmlns:p14="http://schemas.microsoft.com/office/powerpoint/2010/main" val="1956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03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Checking for Outliers: 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9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ED961EB-F76C-48D5-80C5-E30EF702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850" y="1413689"/>
            <a:ext cx="8780299" cy="54249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C249EF-5E53-4225-A7EC-E674E65A51A8}"/>
              </a:ext>
            </a:extLst>
          </p:cNvPr>
          <p:cNvSpPr txBox="1"/>
          <p:nvPr/>
        </p:nvSpPr>
        <p:spPr>
          <a:xfrm>
            <a:off x="439692" y="1413689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577E"/>
                </a:solidFill>
                <a:latin typeface="Arial Rounded MT Bold" panose="020F0704030504030204" pitchFamily="34" charset="0"/>
              </a:rPr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834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569</Words>
  <Application>Microsoft Macintosh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Arial Rounded MT Bold</vt:lpstr>
      <vt:lpstr>Calibri</vt:lpstr>
      <vt:lpstr>Calibri Light</vt:lpstr>
      <vt:lpstr>Wingdings</vt:lpstr>
      <vt:lpstr>Tema de Office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Daniel Diaz</dc:creator>
  <cp:lastModifiedBy>ganesh ghimire</cp:lastModifiedBy>
  <cp:revision>23</cp:revision>
  <dcterms:created xsi:type="dcterms:W3CDTF">2022-03-09T03:19:55Z</dcterms:created>
  <dcterms:modified xsi:type="dcterms:W3CDTF">2022-03-09T14:54:52Z</dcterms:modified>
</cp:coreProperties>
</file>