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4"/>
    <p:restoredTop sz="94664"/>
  </p:normalViewPr>
  <p:slideViewPr>
    <p:cSldViewPr snapToGrid="0" snapToObjects="1">
      <p:cViewPr varScale="1">
        <p:scale>
          <a:sx n="104" d="100"/>
          <a:sy n="104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A18DA-BCB2-A34B-9B6B-0C053409F87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558D5-C6E5-B74B-9FDD-D877CC8C0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8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68B5-6C8B-9D17-8A75-B44399C6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95528-C73F-9323-6707-371345DFC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CAEAE-6189-3B3D-FC82-76B107F4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0565-7FAD-BE45-9499-5253AFA5064C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69C6-F3E5-7A23-90EC-78816208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ABE5-5A75-F6EF-027E-9C87CCB7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0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77EB-EBA1-DFFB-4C8D-8689C2A3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4C230-533A-1B0A-EE54-A3CBEABB4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6DDE-3C62-9D08-8B99-8BB14CF0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299D1-5FCF-F44B-9064-CD2184733461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ADA7B-2644-4C14-B732-6626EEF1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6AECB-E89D-5847-5445-E47E4D76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D04A1-7128-68EC-3DC6-9B19579BC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73E88-8958-F006-762F-A043D5D61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DA8E-FE95-831B-F8DF-CF0F6279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A8B5-6C00-2143-AD2D-924600B2B356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8CB4-9F1C-F281-B8BE-9E9D7AE7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C89B-E470-E8EB-BF84-4002EB77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3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F27B-3B72-0B3D-CF40-09C38C30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B268-F7A2-BE48-71E1-66F09C97B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3112-0425-1C8B-B5E7-CF789D0C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DC9A1-1BC6-1947-8566-CA7EE36A4B8E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193C-5D13-6FAE-692F-BB685BB7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09BE-DC1C-459B-FFE2-8F6518D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7846-592D-659E-9528-8831CD8D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352FD-5C6E-58D3-6566-D1B6FDBDC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196A-4303-8201-03A1-8C09E7BF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D8758-31FA-F340-B55E-339C6A38D9ED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D6152-90BE-2D20-0A45-EA386637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0B8D-0955-312B-D1CD-53C209D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2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3CE0-7F08-81BC-C6E4-22BCB4B4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9692-2825-2432-4F09-8709E0779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B8935-4A29-E38C-A619-5DC15E618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EFA90-19DF-0FB8-FFE5-A8241476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434E0-4DB2-0449-9151-4E74AF8480FE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B4C0-9EB5-0265-3EFF-9BC18D96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E16C8-6A58-4F22-939A-659ECC80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30A2-C4CB-69D3-E8AA-978B2EF2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A7873-38F3-57A8-6ABD-7ED46DE0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CE2FA-DF13-16CE-2D38-EBAC852B9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6034A-C9C4-592A-DDB4-7D7D82BEF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3AAE0-53F7-7A1D-80A9-2030A8B85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FE5AD-9752-C5C8-0158-C626C605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8253-42D6-A94E-B7F2-3797E8C2B69F}" type="datetime1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249E0-963F-529A-A129-16F1879A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D2CD5-CA18-AA31-3781-5FEF25A4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8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55F3-CF60-2F20-FECF-8142358E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43887-21EA-10B8-EB85-9129A9CA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35DC-9ADF-CC4F-BE88-2161A11D2C89}" type="datetime1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46ACF-B981-C6BB-9387-DF22A231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9E588-5CD6-668C-9F2B-EFD364FD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F246A-65F7-AD1E-16B6-D17B18F4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ECD2-715F-E74D-869A-861DB0DDC304}" type="datetime1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69038-10D4-07E7-4B07-056AF618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6406D-D860-133E-AB9C-383F6369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C32A-D9F4-F731-F231-FC9516CC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8CF6-B05B-9063-E7A2-DE3FB610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38D1E-F371-7FC6-3084-03FDD6482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F5CD5-6F82-2A02-8F60-D1A7068D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C2818-37A5-D14B-ABB9-C264DDC866DA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2A6B-9D89-D9EE-6B88-78A34294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B2952-3C28-87FC-BE92-947EBA1B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CAF3-D6EF-78A4-8120-58E26AE1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AB806-12F5-0D80-8EB2-28D2C9260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543D9-DA23-0AE2-0C98-3DF0F761A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27922-8EC8-114F-4AFF-7EBDCBF0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AABA-3403-1347-B742-9464FD504834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E471-C199-39AB-B26C-8513126D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A0D85-2F8D-8E8E-297B-A10EC1CA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D999C-3D41-CC72-2DE3-1925BF81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B809-A78D-D873-8CB7-766E0713A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A52B-BC4A-BD21-9042-BB0114C5D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8843-A6EE-094E-B690-AFE982E390A5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9490-FB91-CE7C-B7F0-DB3ED46BF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56E6-B10F-CE93-ADF8-454FD6B99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743E8-D373-A94A-B701-110105DA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ucation.github.com/students" TargetMode="External"/><Relationship Id="rId5" Type="http://schemas.openxmlformats.org/officeDocument/2006/relationships/hyperlink" Target="https://docs.github.com/en/pages" TargetMode="External"/><Relationship Id="rId4" Type="http://schemas.openxmlformats.org/officeDocument/2006/relationships/hyperlink" Target="https://training.github.com/downloads/github-git-cheat-shee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2CBF-56B0-CD49-A12B-165DDC0BC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 Git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8FB63-2112-A9D2-2169-D6C5C993D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Raphaela Mettig</a:t>
            </a:r>
          </a:p>
          <a:p>
            <a:r>
              <a:rPr lang="en-US" dirty="0"/>
              <a:t>WICS @ LSU, Fall 2022</a:t>
            </a:r>
          </a:p>
          <a:p>
            <a:endParaRPr lang="en-US" dirty="0"/>
          </a:p>
        </p:txBody>
      </p:sp>
      <p:pic>
        <p:nvPicPr>
          <p:cNvPr id="6146" name="Picture 2" descr="Women in Computer Science at LSU - Home | Facebook">
            <a:extLst>
              <a:ext uri="{FF2B5EF4-FFF2-40B4-BE49-F238E27FC236}">
                <a16:creationId xmlns:a16="http://schemas.microsoft.com/office/drawing/2014/main" id="{DBD56AFE-015F-1670-23B4-76F7FC913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00" y="4429919"/>
            <a:ext cx="3225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2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134381-B2B1-990B-E467-28E9AEB7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Navigation Cheat Sheet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C772F3-D1C9-E4DD-5007-ECD7CB616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177074-5C5C-3D5E-2EF9-E500714E0D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Help – shows help</a:t>
            </a:r>
          </a:p>
          <a:p>
            <a:r>
              <a:rPr lang="en-US" dirty="0"/>
              <a:t>[tab] -- autocomplete</a:t>
            </a:r>
          </a:p>
          <a:p>
            <a:r>
              <a:rPr lang="en-US" dirty="0"/>
              <a:t>Dir – lists current directory</a:t>
            </a:r>
          </a:p>
          <a:p>
            <a:r>
              <a:rPr lang="en-US" dirty="0"/>
              <a:t>Cd – change directory</a:t>
            </a:r>
          </a:p>
          <a:p>
            <a:r>
              <a:rPr lang="en-US" dirty="0" err="1"/>
              <a:t>Mkdir</a:t>
            </a:r>
            <a:r>
              <a:rPr lang="en-US" dirty="0"/>
              <a:t> – make directory</a:t>
            </a:r>
          </a:p>
          <a:p>
            <a:r>
              <a:rPr lang="en-US" dirty="0" err="1"/>
              <a:t>Rmdir</a:t>
            </a:r>
            <a:r>
              <a:rPr lang="en-US" dirty="0"/>
              <a:t> – remove directory</a:t>
            </a:r>
          </a:p>
          <a:p>
            <a:r>
              <a:rPr lang="en-US" dirty="0" err="1"/>
              <a:t>Cls</a:t>
            </a:r>
            <a:r>
              <a:rPr lang="en-US" dirty="0"/>
              <a:t> – clear screen</a:t>
            </a:r>
          </a:p>
          <a:p>
            <a:r>
              <a:rPr lang="en-US" dirty="0"/>
              <a:t>[ctrl] + [c] – interrupt process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B5D6CE-6B77-2E82-4251-FB1646FC8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Mac/Linux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854C8C-10E6-0985-F87B-AD9BBF6450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Help – shows help</a:t>
            </a:r>
          </a:p>
          <a:p>
            <a:r>
              <a:rPr lang="en-US" dirty="0"/>
              <a:t>[tab] -- autocomplete</a:t>
            </a:r>
          </a:p>
          <a:p>
            <a:r>
              <a:rPr lang="en-US" dirty="0"/>
              <a:t>ls – lists current directory</a:t>
            </a:r>
          </a:p>
          <a:p>
            <a:r>
              <a:rPr lang="en-US" dirty="0"/>
              <a:t>Cd – change directory</a:t>
            </a:r>
          </a:p>
          <a:p>
            <a:r>
              <a:rPr lang="en-US" dirty="0" err="1"/>
              <a:t>Mkdir</a:t>
            </a:r>
            <a:r>
              <a:rPr lang="en-US" dirty="0"/>
              <a:t> – make directory</a:t>
            </a:r>
          </a:p>
          <a:p>
            <a:r>
              <a:rPr lang="en-US" dirty="0"/>
              <a:t>Rm (-r) – remove directory</a:t>
            </a:r>
          </a:p>
          <a:p>
            <a:r>
              <a:rPr lang="en-US" dirty="0"/>
              <a:t>clear – clear screen</a:t>
            </a:r>
          </a:p>
          <a:p>
            <a:r>
              <a:rPr lang="en-US" dirty="0"/>
              <a:t>[ctrl] + [c] – interrupt process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51B73-CC8B-C8CD-BFC5-F1A2B394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5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15BE6F-D595-32B7-4C89-E0BE7A42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Terminology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5D52CD-89CE-90ED-827A-1BF42FBD6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BB14AC5-E0C1-9BE3-9738-4FD93DCC5B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Needs network connection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122238-A3ED-1CF2-5E12-463544996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F11B056-164D-EEF9-295D-B893BB35F6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Works offline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C04AD-22DD-062A-E3D1-1D87C4D0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Download from Cloud - Free technology icons">
            <a:extLst>
              <a:ext uri="{FF2B5EF4-FFF2-40B4-BE49-F238E27FC236}">
                <a16:creationId xmlns:a16="http://schemas.microsoft.com/office/drawing/2014/main" id="{34720E21-3855-1E22-E54D-249A3619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137" y="3699376"/>
            <a:ext cx="1771316" cy="17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puter - Free computer icons">
            <a:extLst>
              <a:ext uri="{FF2B5EF4-FFF2-40B4-BE49-F238E27FC236}">
                <a16:creationId xmlns:a16="http://schemas.microsoft.com/office/drawing/2014/main" id="{0CE7C183-85BD-E05E-22A7-3078669FE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28" y="3551154"/>
            <a:ext cx="2095166" cy="209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68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586660B-A8B1-A59D-C199-A302A6D7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10FA36-A6B9-C3E1-4951-31D350F1E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project files and stores file version history</a:t>
            </a:r>
          </a:p>
          <a:p>
            <a:r>
              <a:rPr lang="en-US" dirty="0"/>
              <a:t>Branch</a:t>
            </a:r>
          </a:p>
          <a:p>
            <a:pPr lvl="1"/>
            <a:r>
              <a:rPr lang="en-US" dirty="0"/>
              <a:t>A version timeline within a repository</a:t>
            </a:r>
          </a:p>
          <a:p>
            <a:r>
              <a:rPr lang="en-US" dirty="0"/>
              <a:t>Commit</a:t>
            </a:r>
          </a:p>
          <a:p>
            <a:pPr lvl="1"/>
            <a:r>
              <a:rPr lang="en-US" dirty="0"/>
              <a:t>“Save” the changes done to the project to the working version</a:t>
            </a:r>
          </a:p>
          <a:p>
            <a:r>
              <a:rPr lang="en-US" dirty="0"/>
              <a:t>Clone</a:t>
            </a:r>
          </a:p>
          <a:p>
            <a:pPr lvl="1"/>
            <a:r>
              <a:rPr lang="en-US" dirty="0"/>
              <a:t>A local copy of a remote repository</a:t>
            </a:r>
          </a:p>
          <a:p>
            <a:r>
              <a:rPr lang="en-US" dirty="0"/>
              <a:t>Fork</a:t>
            </a:r>
          </a:p>
          <a:p>
            <a:pPr lvl="1"/>
            <a:r>
              <a:rPr lang="en-US" dirty="0"/>
              <a:t>Personal copy of another user’s repository</a:t>
            </a:r>
          </a:p>
          <a:p>
            <a:pPr lvl="1"/>
            <a:r>
              <a:rPr lang="en-US" dirty="0"/>
              <a:t>Changes made to your fork don’t affect the other user’s directly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6266C-A051-9FBE-670D-A73DEB88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AADCCF1-3DED-5319-5D61-44581848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https://docs.github.com/en/get-started/quickstart/github-glossary</a:t>
            </a:r>
          </a:p>
        </p:txBody>
      </p:sp>
    </p:spTree>
    <p:extLst>
      <p:ext uri="{BB962C8B-B14F-4D97-AF65-F5344CB8AC3E}">
        <p14:creationId xmlns:p14="http://schemas.microsoft.com/office/powerpoint/2010/main" val="366339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0C56-D2AF-04CB-C97D-FCBB305A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Terminology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1975-CF85-BDAF-B1CE-E91C5433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Get changes from a remote repository without merging them</a:t>
            </a:r>
          </a:p>
          <a:p>
            <a:r>
              <a:rPr lang="en-US" dirty="0"/>
              <a:t>Merge</a:t>
            </a:r>
          </a:p>
          <a:p>
            <a:pPr lvl="1"/>
            <a:r>
              <a:rPr lang="en-US" dirty="0"/>
              <a:t>Get changes from one branch and applies it into another</a:t>
            </a:r>
          </a:p>
          <a:p>
            <a:pPr lvl="1"/>
            <a:r>
              <a:rPr lang="en-US" dirty="0"/>
              <a:t>Either in the same repository or on another fork (aka Pull Request)</a:t>
            </a:r>
          </a:p>
          <a:p>
            <a:r>
              <a:rPr lang="en-US" dirty="0"/>
              <a:t>Pull</a:t>
            </a:r>
          </a:p>
          <a:p>
            <a:pPr lvl="1"/>
            <a:r>
              <a:rPr lang="en-US" dirty="0"/>
              <a:t>Fetch and merge changes in one command</a:t>
            </a:r>
          </a:p>
          <a:p>
            <a:r>
              <a:rPr lang="en-US" dirty="0"/>
              <a:t>Push</a:t>
            </a:r>
          </a:p>
          <a:p>
            <a:pPr lvl="1"/>
            <a:r>
              <a:rPr lang="en-US" dirty="0"/>
              <a:t>Send committed changes to a remote repository</a:t>
            </a:r>
          </a:p>
          <a:p>
            <a:r>
              <a:rPr lang="en-US" dirty="0"/>
              <a:t>Pull Request (PR)</a:t>
            </a:r>
          </a:p>
          <a:p>
            <a:pPr lvl="1"/>
            <a:r>
              <a:rPr lang="en-US" dirty="0"/>
              <a:t>proposed changes to a repository submitted by a user and accepted or rejected by a repository's collaborators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D50ED-4584-FCEF-7B96-F4BE9BF6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DD99-1965-FFB6-A89E-38CE6AC3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https://docs.github.com/en/get-started/quickstart/github-glossary</a:t>
            </a:r>
          </a:p>
        </p:txBody>
      </p:sp>
    </p:spTree>
    <p:extLst>
      <p:ext uri="{BB962C8B-B14F-4D97-AF65-F5344CB8AC3E}">
        <p14:creationId xmlns:p14="http://schemas.microsoft.com/office/powerpoint/2010/main" val="371818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21D3-0CDB-3CB5-3E46-07A27ECD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9A10-59E0-68C9-1824-6E9212730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Clone/Fork/Create repository</a:t>
            </a:r>
          </a:p>
          <a:p>
            <a:r>
              <a:rPr lang="en-US" dirty="0"/>
              <a:t>Create working branch</a:t>
            </a:r>
          </a:p>
          <a:p>
            <a:r>
              <a:rPr lang="en-US" dirty="0"/>
              <a:t>Work and make changes</a:t>
            </a:r>
          </a:p>
          <a:p>
            <a:r>
              <a:rPr lang="en-US" dirty="0"/>
              <a:t>Commit changes (frequently)</a:t>
            </a:r>
          </a:p>
          <a:p>
            <a:r>
              <a:rPr lang="en-US" dirty="0"/>
              <a:t>Push local changes</a:t>
            </a:r>
          </a:p>
          <a:p>
            <a:r>
              <a:rPr lang="en-US" dirty="0"/>
              <a:t>Merge changes into main branch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DA15F-A249-9080-094E-8D3C846C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4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8E73-A511-F8F1-127D-986F8CEB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CFD1-8FFB-C26F-31ED-F003C52C1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A469C-4D05-6D97-10E5-DF5628FE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158B-D260-2A63-8E97-722FF448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98CD1-497F-D975-C424-FCA1078BD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documentation - </a:t>
            </a:r>
            <a:r>
              <a:rPr lang="en-US" dirty="0">
                <a:hlinkClick r:id="rId2"/>
              </a:rPr>
              <a:t>https://git-scm.com/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documentation - </a:t>
            </a:r>
            <a:r>
              <a:rPr lang="en-US" dirty="0">
                <a:hlinkClick r:id="rId3"/>
              </a:rPr>
              <a:t>https://docs.github.com/en</a:t>
            </a:r>
            <a:endParaRPr lang="en-US" dirty="0"/>
          </a:p>
          <a:p>
            <a:r>
              <a:rPr lang="en-US" dirty="0"/>
              <a:t>Git cheat sheet - </a:t>
            </a:r>
            <a:r>
              <a:rPr lang="en-US" dirty="0">
                <a:hlinkClick r:id="rId4"/>
              </a:rPr>
              <a:t>https://training.github.com/downloads/github-git-cheat-sheet.pdf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Pages documentation- </a:t>
            </a:r>
            <a:r>
              <a:rPr lang="en-US" dirty="0">
                <a:hlinkClick r:id="rId5"/>
              </a:rPr>
              <a:t>https://docs.github.com/en/pages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Student -  </a:t>
            </a:r>
            <a:r>
              <a:rPr lang="en-US" dirty="0">
                <a:hlinkClick r:id="rId6"/>
              </a:rPr>
              <a:t>https://education.github.com/students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8E286-796F-675F-C89B-A5195A21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0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5C78-B546-49AC-7FF7-6C61EE96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considerations…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D98B-8510-BD8C-4F48-CFD9AF71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beginner-level workshop</a:t>
            </a:r>
          </a:p>
          <a:p>
            <a:r>
              <a:rPr lang="en-US" dirty="0"/>
              <a:t>No prior experience required</a:t>
            </a:r>
          </a:p>
          <a:p>
            <a:r>
              <a:rPr lang="en-US" dirty="0"/>
              <a:t>There’s something for every level</a:t>
            </a:r>
          </a:p>
          <a:p>
            <a:r>
              <a:rPr lang="en-US" dirty="0"/>
              <a:t>Follow along to the practical demo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Have fun!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6B9FE-1012-4488-9F8A-19BDE9E6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D111-1B30-98E1-2328-B392FB22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3AB1-AB39-385A-7AB0-857B1FB50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What is Git</a:t>
            </a:r>
          </a:p>
          <a:p>
            <a:pPr lvl="1"/>
            <a:r>
              <a:rPr lang="en-US" dirty="0"/>
              <a:t>Why Git</a:t>
            </a:r>
          </a:p>
          <a:p>
            <a:pPr lvl="1"/>
            <a:r>
              <a:rPr lang="en-US" dirty="0"/>
              <a:t>How to Git</a:t>
            </a:r>
          </a:p>
          <a:p>
            <a:pPr lvl="2"/>
            <a:r>
              <a:rPr lang="en-US" dirty="0"/>
              <a:t>Basic CLI usage</a:t>
            </a:r>
          </a:p>
          <a:p>
            <a:pPr lvl="2"/>
            <a:r>
              <a:rPr lang="en-US" dirty="0"/>
              <a:t>Useful terminology</a:t>
            </a:r>
          </a:p>
          <a:p>
            <a:pPr lvl="2"/>
            <a:r>
              <a:rPr lang="en-US" dirty="0"/>
              <a:t>Git Terminology</a:t>
            </a:r>
          </a:p>
          <a:p>
            <a:pPr lvl="1"/>
            <a:r>
              <a:rPr lang="en-US" dirty="0"/>
              <a:t>Git Workflow</a:t>
            </a:r>
          </a:p>
          <a:p>
            <a:r>
              <a:rPr lang="en-US" dirty="0"/>
              <a:t>Workshop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Basic Git usage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Page setup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942F6-B4FD-D2F3-228C-FC30D674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6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9474-DA02-61E6-E006-455A4EE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50E1-A939-68EE-2A33-6DD2010B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System (VCS)</a:t>
            </a:r>
          </a:p>
          <a:p>
            <a:r>
              <a:rPr lang="en-US" dirty="0"/>
              <a:t>Multiple different versions of the same project</a:t>
            </a:r>
          </a:p>
          <a:p>
            <a:r>
              <a:rPr lang="en-US" dirty="0"/>
              <a:t>Used *everywhere* in the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7EC4E-676B-F9D2-E76E-F39642D3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Git Logo PNG Transparent &amp; SVG Vector - Freebie Supply">
            <a:extLst>
              <a:ext uri="{FF2B5EF4-FFF2-40B4-BE49-F238E27FC236}">
                <a16:creationId xmlns:a16="http://schemas.microsoft.com/office/drawing/2014/main" id="{6BE3D66F-5445-D5D4-CBDD-496E2EBAF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095" y="3109912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0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CF6C-DF40-4D14-DA61-EFD42ECA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0CFB-8F78-BA25-DE09-28D024B5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changes</a:t>
            </a:r>
          </a:p>
          <a:p>
            <a:pPr lvl="1"/>
            <a:r>
              <a:rPr lang="en-US" dirty="0"/>
              <a:t>Doesn't apply only to code!</a:t>
            </a:r>
          </a:p>
          <a:p>
            <a:r>
              <a:rPr lang="en-US" dirty="0"/>
              <a:t>Freedom to try different approaches and make mistakes</a:t>
            </a:r>
          </a:p>
          <a:p>
            <a:r>
              <a:rPr lang="en-US" dirty="0"/>
              <a:t>Contribute to open source projects (good for resume)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21C4A-30EF-6897-464D-F85366E1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30D7-30E5-A706-623B-6E48D785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0B5EF-F9CC-603B-38A9-CA1B00C95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20510-1364-F562-EB86-7E19DC01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0F10-3D7C-C00A-DCA2-44929824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9B269-0F33-2E59-CBA0-152E1A8D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VCS tool to manage your code</a:t>
            </a:r>
          </a:p>
          <a:p>
            <a:pPr lvl="1"/>
            <a:r>
              <a:rPr lang="en-US" dirty="0"/>
              <a:t>Works locally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Cloud-based host for Git repositories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9FCD-A7F9-F53F-9346-A4DA71D2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Git full logo transparent PNG - StickPNG">
            <a:extLst>
              <a:ext uri="{FF2B5EF4-FFF2-40B4-BE49-F238E27FC236}">
                <a16:creationId xmlns:a16="http://schemas.microsoft.com/office/drawing/2014/main" id="{E6B82FDB-C70F-7142-A706-22A9E26F2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27" y="1027906"/>
            <a:ext cx="3693505" cy="21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logo and symbol, meaning, history, PNG">
            <a:extLst>
              <a:ext uri="{FF2B5EF4-FFF2-40B4-BE49-F238E27FC236}">
                <a16:creationId xmlns:a16="http://schemas.microsoft.com/office/drawing/2014/main" id="{A73B6C5B-F3E1-4886-7B54-0D682DC2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68" y="4130381"/>
            <a:ext cx="3797822" cy="213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8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7C2A-FB23-589E-6B91-236F28A5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others!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C675B-0A43-2ED2-1B36-34A644C6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Download Bitbucket Logo in SVG Vector or PNG File Format - Logo.wine">
            <a:extLst>
              <a:ext uri="{FF2B5EF4-FFF2-40B4-BE49-F238E27FC236}">
                <a16:creationId xmlns:a16="http://schemas.microsoft.com/office/drawing/2014/main" id="{679B393B-B7C4-4675-1A2C-EA2F18BA84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75" y="1027906"/>
            <a:ext cx="5186739" cy="345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0 Minutes with Beanstalk | License Global">
            <a:extLst>
              <a:ext uri="{FF2B5EF4-FFF2-40B4-BE49-F238E27FC236}">
                <a16:creationId xmlns:a16="http://schemas.microsoft.com/office/drawing/2014/main" id="{DC3B9404-33F2-6A6F-15A6-CBA72F80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354" y="4485732"/>
            <a:ext cx="2335499" cy="12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B26D604-CE5D-BE83-FAD8-BFE80302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24844"/>
            <a:ext cx="3762807" cy="209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lab-logo-gray-rgb – SwingSearch">
            <a:extLst>
              <a:ext uri="{FF2B5EF4-FFF2-40B4-BE49-F238E27FC236}">
                <a16:creationId xmlns:a16="http://schemas.microsoft.com/office/drawing/2014/main" id="{2F8F968D-C55A-A1F8-7B61-08D396D71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25" y="3951809"/>
            <a:ext cx="6094203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is Azure DevOps: All You Need To Know | Incredibuild">
            <a:extLst>
              <a:ext uri="{FF2B5EF4-FFF2-40B4-BE49-F238E27FC236}">
                <a16:creationId xmlns:a16="http://schemas.microsoft.com/office/drawing/2014/main" id="{DF6242F2-0D70-5CDD-6982-9A15F7BB2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99" y="365125"/>
            <a:ext cx="3389229" cy="211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30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5F73-FF77-1877-08F9-0E0BB5CC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vs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4E4C-48BB-1640-93FE-53596ACCE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1674" cy="435133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has a desktop client</a:t>
            </a:r>
          </a:p>
          <a:p>
            <a:pPr lvl="1"/>
            <a:r>
              <a:rPr lang="en-US" dirty="0"/>
              <a:t>It’s really easy to use!</a:t>
            </a:r>
          </a:p>
          <a:p>
            <a:r>
              <a:rPr lang="en-US" dirty="0"/>
              <a:t>Git concepts are the same across all platforms</a:t>
            </a:r>
          </a:p>
          <a:p>
            <a:r>
              <a:rPr lang="en-US" dirty="0"/>
              <a:t>CLI is less user-friendly</a:t>
            </a:r>
          </a:p>
          <a:p>
            <a:pPr lvl="1"/>
            <a:r>
              <a:rPr lang="en-US" dirty="0"/>
              <a:t>…sometimes it’s your only option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C2AE7-0A4D-5C04-59E5-72DFAB66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743E8-D373-A94A-B701-110105DA6881}" type="slidenum">
              <a:rPr lang="en-US" smtClean="0"/>
              <a:t>9</a:t>
            </a:fld>
            <a:endParaRPr lang="en-US"/>
          </a:p>
        </p:txBody>
      </p:sp>
      <p:pic>
        <p:nvPicPr>
          <p:cNvPr id="4100" name="Picture 4" descr="GitHub Desktop | Simple collaboration from your desktop">
            <a:extLst>
              <a:ext uri="{FF2B5EF4-FFF2-40B4-BE49-F238E27FC236}">
                <a16:creationId xmlns:a16="http://schemas.microsoft.com/office/drawing/2014/main" id="{0B147FEE-9A1A-D8D5-B48D-A8C22DF23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74" y="2286794"/>
            <a:ext cx="49879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18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554</Words>
  <Application>Microsoft Macintosh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CLI Git Workshop</vt:lpstr>
      <vt:lpstr>A few considerations…</vt:lpstr>
      <vt:lpstr>Outline</vt:lpstr>
      <vt:lpstr>What is Git</vt:lpstr>
      <vt:lpstr>Why Git?</vt:lpstr>
      <vt:lpstr>How to Git</vt:lpstr>
      <vt:lpstr>Git vs Github</vt:lpstr>
      <vt:lpstr>There are others!</vt:lpstr>
      <vt:lpstr>Desktop vs CLI</vt:lpstr>
      <vt:lpstr>CLI Navigation Cheat Sheet</vt:lpstr>
      <vt:lpstr>Useful Terminology</vt:lpstr>
      <vt:lpstr>Git Terminology</vt:lpstr>
      <vt:lpstr>Git Terminology (cont.)</vt:lpstr>
      <vt:lpstr>General Workflow</vt:lpstr>
      <vt:lpstr>Workshop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 Git Workshop</dc:title>
  <dc:creator>Raphaela Santos Mettig Rocha</dc:creator>
  <cp:lastModifiedBy>Raphaela Mettig</cp:lastModifiedBy>
  <cp:revision>3</cp:revision>
  <dcterms:created xsi:type="dcterms:W3CDTF">2022-10-20T09:49:04Z</dcterms:created>
  <dcterms:modified xsi:type="dcterms:W3CDTF">2025-01-27T20:18:28Z</dcterms:modified>
</cp:coreProperties>
</file>