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0" r:id="rId8"/>
    <p:sldId id="267" r:id="rId9"/>
    <p:sldId id="266" r:id="rId10"/>
    <p:sldId id="268" r:id="rId11"/>
    <p:sldId id="276" r:id="rId12"/>
    <p:sldId id="282" r:id="rId13"/>
    <p:sldId id="269" r:id="rId14"/>
    <p:sldId id="270" r:id="rId15"/>
    <p:sldId id="274" r:id="rId16"/>
    <p:sldId id="277" r:id="rId17"/>
    <p:sldId id="273" r:id="rId18"/>
    <p:sldId id="278" r:id="rId19"/>
    <p:sldId id="279" r:id="rId20"/>
    <p:sldId id="280" r:id="rId21"/>
    <p:sldId id="271" r:id="rId22"/>
    <p:sldId id="281" r:id="rId23"/>
    <p:sldId id="263" r:id="rId24"/>
    <p:sldId id="272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B238E-D250-8C44-98E1-025642843CE7}" v="4" dt="2023-02-16T22:53:45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5"/>
    <p:restoredTop sz="94810"/>
  </p:normalViewPr>
  <p:slideViewPr>
    <p:cSldViewPr snapToGrid="0">
      <p:cViewPr varScale="1">
        <p:scale>
          <a:sx n="112" d="100"/>
          <a:sy n="112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6BE5-4C6A-6560-F10B-6167D723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5A527-ADE1-563E-EA80-B35627E3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F3DE-D2FB-2B17-7879-B96EADE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BC5D-2C62-460C-8F8F-91CCDEE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600A-8AA7-7838-F5B1-EA887A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9CF-BD3A-DF89-3B83-A0733B39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5C96-BA2F-CBD7-568D-D9D5972F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B034-1DCF-AA55-81AC-4ED8C449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B030-D43D-0537-88FE-84B43851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B91-C57C-0C97-7689-C4A98D7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A0E4-8A44-421C-686C-6528D4F3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16CC-562C-3564-4802-A294E991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9718-14A6-2CB0-3EBD-3B29F6A1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DCD-C3B9-953D-5F8C-DB0F30C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CAAE-C52A-8265-BD91-29E33257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DE5F-A4E9-1B4B-A10C-05615568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7CB-6007-E698-0588-B5D5D52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8B6C-53C3-E351-B5A9-C8151EC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676B-8C72-4FFD-889A-FEDD684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8598-7486-9365-A3FA-66A97472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766-D626-128D-C947-6BFB5C5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5B06-714C-F895-E9DC-265BC7B6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684C-9D01-1ADC-F8D1-912ED459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20AE-0590-71A2-708F-403D844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D730-13F3-DAEC-95EF-5A2972C1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183-16D8-4C92-6B72-2E84A187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592-3DE0-4AA5-76D3-BAEBCB0B6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4E7A-748D-7BCD-010C-D722B0C5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4283-DEC2-5914-210F-ABF0278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30AA-823D-1B6E-FFAD-E6BA168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14BE-683C-63F8-FBD2-529D2521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7F9-9A5F-2882-7865-6B1C53D2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4387-EE34-8342-CB8E-AB300154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4DE7-6B99-2B8F-9441-28E30FB0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0203-6E0A-10E5-93DB-5B3FD4E4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31280-5F49-2CE9-B334-C47CE5D01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208C-EF66-65E8-51F3-83B46F28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099A-A3D9-0CAC-9A4D-15EB149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0D5A-BD3F-8B8B-DBC4-0DBB6E9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4354-3E84-6FD6-7455-221CEA6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69B41-94F3-62ED-0F84-5BD201F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A037-A01A-FE1E-B40B-E0793DF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60F1-1BC4-40DA-CB80-B9BFBBF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E3C42-E606-08BE-7884-8B3261DA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70A3-9DFA-E2A6-5F00-0E9B47B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DE58-A6C0-A6C1-B044-F8D1362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78-CAF1-1425-7E28-4DD5BE3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81EF-EA05-EBA5-F987-49B58EF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E932-0CAC-F018-273C-DDA6C3D7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187-A37F-5103-5918-E451991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8D04-F176-4D75-F856-35B24B2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6994-F863-326F-130E-2FE43DD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BB0-E0BA-3648-DFCD-4CB6056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1D48-AB0F-8BB4-FB7B-3950A981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77A2-C796-1A7F-6696-B08746B9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2D03-488E-F517-56F6-F185F13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4E6E-1832-1791-DF84-5BB66CDC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C633-665D-B2E6-8B73-0764B8A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48F2B-DC79-335D-AB7E-1CCA9D4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9840-E56F-767E-DD02-23F2743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7048-DF10-C84E-E69A-1A46C8D6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A13E-70AF-AB5D-ADFD-B905B595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0FE0-0136-090D-0CB4-D602160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search?q=vim&amp;client=firefox-b-1-d&amp;sxsrf=AJOqlzVz9BvQlpTqOHZ7htKJdohRQruZxw:1676438771519&amp;tbm=isch&amp;source=iu&amp;ictx=1&amp;vet=1&amp;fir=wzNh8Pg1Ro0deM%252Cnq0rpLUpUGNRQM%252C%252Fm%252F07zh7%253BQA8PuCgUwYCnIM%252CXoEw8zuzxjaS9M%252C_%253Bb2Z_7LVkg5QneM%252CwyVbCYikJmk34M%252C_%253BFhYaPPCOQcC8ZM%252CXE2OLLN2-wGbFM%252C_%253BISzo-hCIr0J3HM%252CmyeMn8oPiPVUQM%252C_&amp;usg=AI4_-kSBWbrEuNsMZ387CgL0wg1BGftlzQ&amp;sa=X&amp;ved=2ahUKEwi48dqL5Zb9AhX0lIkEHUrGAUMQ_B16BAhxEAE#imgrc=wzNh8Pg1Ro0de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google.com/search?q=vim&amp;client=firefox-b-1-d&amp;sxsrf=AJOqlzVz9BvQlpTqOHZ7htKJdohRQruZxw:1676438771519&amp;tbm=isch&amp;source=iu&amp;ictx=1&amp;vet=1&amp;fir=wzNh8Pg1Ro0deM%252Cnq0rpLUpUGNRQM%252C%252Fm%252F07zh7%253BQA8PuCgUwYCnIM%252CXoEw8zuzxjaS9M%252C_%253Bb2Z_7LVkg5QneM%252CwyVbCYikJmk34M%252C_%253BFhYaPPCOQcC8ZM%252CXE2OLLN2-wGbFM%252C_%253BISzo-hCIr0J3HM%252CmyeMn8oPiPVUQM%252C_&amp;usg=AI4_-kSBWbrEuNsMZ387CgL0wg1BGftlzQ&amp;sa=X&amp;ved=2ahUKEwi48dqL5Zb9AhX0lIkEHUrGAUMQ_B16BAhxEAE#imgrc=wzNh8Pg1Ro0de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7/topics/vim/vim-cheat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linuxbasicsforhack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E20D2-B5AE-A6C9-180B-D4300AA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Command Line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91D9-4271-D0EC-98A5-DA867A37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Women in Computer Science at LSU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Spring 2023</a:t>
            </a:r>
          </a:p>
        </p:txBody>
      </p:sp>
      <p:pic>
        <p:nvPicPr>
          <p:cNvPr id="4" name="Picture 2" descr="Women in Computer Science at LSU - Home | Facebook">
            <a:extLst>
              <a:ext uri="{FF2B5EF4-FFF2-40B4-BE49-F238E27FC236}">
                <a16:creationId xmlns:a16="http://schemas.microsoft.com/office/drawing/2014/main" id="{2FF91B1E-D761-1DFB-47B0-092C2F50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271892"/>
            <a:ext cx="4141760" cy="32286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1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003E-90A4-BB1A-DC00-F8C24C8D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</a:t>
            </a:r>
            <a:r>
              <a:rPr lang="en-US" dirty="0" err="1"/>
              <a:t>dir</a:t>
            </a:r>
            <a:r>
              <a:rPr lang="en-US" dirty="0"/>
              <a:t> creation and editing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3C029-A7EB-94F9-7CD8-9D7F81594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75619"/>
              </p:ext>
            </p:extLst>
          </p:nvPr>
        </p:nvGraphicFramePr>
        <p:xfrm>
          <a:off x="838200" y="1452400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4953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0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74341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47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0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manual!! Check this when in doubt!!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 &lt;old name&gt;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renames a new file or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file or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recursively deletes all files in non-empty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 &lt;file&gt; &lt;target&gt;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a file to the specified target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–rf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above, but forces and overrides any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 &lt;file&gt; &lt;target 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 file into the specified target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first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file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last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</a:t>
                      </a:r>
                      <a:r>
                        <a:rPr lang="en-US" dirty="0"/>
                        <a:t>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contents with numbered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4B02-4446-D90B-6B79-B3D3B7A7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content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F9D4-52CA-BB9E-BA56-B8BE1647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 or overwrite with echo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Text editor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98A667-5784-986E-7CA9-B47FD88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17" y="2337344"/>
            <a:ext cx="6061166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0EF2-C3C3-DE96-37D5-BAFF9368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97"/>
            <a:ext cx="10515600" cy="1325563"/>
          </a:xfrm>
        </p:spPr>
        <p:txBody>
          <a:bodyPr/>
          <a:lstStyle/>
          <a:p>
            <a:r>
              <a:rPr lang="en-US" dirty="0"/>
              <a:t>Text editor  -- The Editor Wars™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1577-2F04-65BE-5940-40425C74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56914" y="21811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effectLst/>
              <a:hlinkClick r:id="rId2"/>
            </a:endParaRPr>
          </a:p>
          <a:p>
            <a:endParaRPr lang="en-US" dirty="0"/>
          </a:p>
        </p:txBody>
      </p:sp>
      <p:pic>
        <p:nvPicPr>
          <p:cNvPr id="2050" name="Picture 2" descr="Image result for vim">
            <a:extLst>
              <a:ext uri="{FF2B5EF4-FFF2-40B4-BE49-F238E27FC236}">
                <a16:creationId xmlns:a16="http://schemas.microsoft.com/office/drawing/2014/main" id="{FA90BDAB-C5A3-3D72-EDD0-2A7561BE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3436"/>
            <a:ext cx="234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macs">
            <a:extLst>
              <a:ext uri="{FF2B5EF4-FFF2-40B4-BE49-F238E27FC236}">
                <a16:creationId xmlns:a16="http://schemas.microsoft.com/office/drawing/2014/main" id="{ACA5F480-BEE3-FA62-CAD4-34D046F2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762186"/>
            <a:ext cx="25400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ano editor">
            <a:extLst>
              <a:ext uri="{FF2B5EF4-FFF2-40B4-BE49-F238E27FC236}">
                <a16:creationId xmlns:a16="http://schemas.microsoft.com/office/drawing/2014/main" id="{406A54F8-E899-FD69-B552-8E8FFCC1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68" y="2603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78A3F-F406-29B3-45A7-8903EBFDF08F}"/>
              </a:ext>
            </a:extLst>
          </p:cNvPr>
          <p:cNvSpPr txBox="1"/>
          <p:nvPr/>
        </p:nvSpPr>
        <p:spPr>
          <a:xfrm>
            <a:off x="1736271" y="54397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6C0CF-BD24-4981-9DB5-6D38D54FDA17}"/>
              </a:ext>
            </a:extLst>
          </p:cNvPr>
          <p:cNvSpPr txBox="1"/>
          <p:nvPr/>
        </p:nvSpPr>
        <p:spPr>
          <a:xfrm>
            <a:off x="5706309" y="543974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C29EA-35E6-33E8-767E-62C950BDA79A}"/>
              </a:ext>
            </a:extLst>
          </p:cNvPr>
          <p:cNvSpPr txBox="1"/>
          <p:nvPr/>
        </p:nvSpPr>
        <p:spPr>
          <a:xfrm>
            <a:off x="9422169" y="543974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GNU Nano</a:t>
            </a:r>
          </a:p>
        </p:txBody>
      </p:sp>
    </p:spTree>
    <p:extLst>
      <p:ext uri="{BB962C8B-B14F-4D97-AF65-F5344CB8AC3E}">
        <p14:creationId xmlns:p14="http://schemas.microsoft.com/office/powerpoint/2010/main" val="298860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0EF2-C3C3-DE96-37D5-BAFF9368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97"/>
            <a:ext cx="10515600" cy="1325563"/>
          </a:xfrm>
        </p:spPr>
        <p:txBody>
          <a:bodyPr/>
          <a:lstStyle/>
          <a:p>
            <a:r>
              <a:rPr lang="en-US" dirty="0"/>
              <a:t>The Editor Wars™ -- MY workshop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1577-2F04-65BE-5940-40425C74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355" y="2605015"/>
            <a:ext cx="886938" cy="765431"/>
          </a:xfrm>
        </p:spPr>
        <p:txBody>
          <a:bodyPr/>
          <a:lstStyle/>
          <a:p>
            <a:pPr marL="0" indent="0">
              <a:buNone/>
            </a:pPr>
            <a:endParaRPr lang="en-US" dirty="0">
              <a:effectLst/>
              <a:hlinkClick r:id="rId2"/>
            </a:endParaRPr>
          </a:p>
          <a:p>
            <a:endParaRPr lang="en-US" dirty="0"/>
          </a:p>
        </p:txBody>
      </p:sp>
      <p:pic>
        <p:nvPicPr>
          <p:cNvPr id="2050" name="Picture 2" descr="Image result for vim">
            <a:extLst>
              <a:ext uri="{FF2B5EF4-FFF2-40B4-BE49-F238E27FC236}">
                <a16:creationId xmlns:a16="http://schemas.microsoft.com/office/drawing/2014/main" id="{FA90BDAB-C5A3-3D72-EDD0-2A7561BE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40" y="2489578"/>
            <a:ext cx="234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rash Can Free Png Image - Transparent Background Trash Can Png Transparent  PNG - 600x600 - Free Download on NicePNG">
            <a:extLst>
              <a:ext uri="{FF2B5EF4-FFF2-40B4-BE49-F238E27FC236}">
                <a16:creationId xmlns:a16="http://schemas.microsoft.com/office/drawing/2014/main" id="{A16B764B-A52F-160F-87F1-42AD0E40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92" y="3645408"/>
            <a:ext cx="3868496" cy="32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macs">
            <a:extLst>
              <a:ext uri="{FF2B5EF4-FFF2-40B4-BE49-F238E27FC236}">
                <a16:creationId xmlns:a16="http://schemas.microsoft.com/office/drawing/2014/main" id="{ACA5F480-BEE3-FA62-CAD4-34D046F2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742">
            <a:off x="7566631" y="3851405"/>
            <a:ext cx="986802" cy="7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nano editor">
            <a:extLst>
              <a:ext uri="{FF2B5EF4-FFF2-40B4-BE49-F238E27FC236}">
                <a16:creationId xmlns:a16="http://schemas.microsoft.com/office/drawing/2014/main" id="{406A54F8-E899-FD69-B552-8E8FFCC1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28775">
            <a:off x="8189608" y="3557504"/>
            <a:ext cx="917726" cy="9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ree First place ribbon 1197144 PNG with Transparent Background">
            <a:extLst>
              <a:ext uri="{FF2B5EF4-FFF2-40B4-BE49-F238E27FC236}">
                <a16:creationId xmlns:a16="http://schemas.microsoft.com/office/drawing/2014/main" id="{45850DD4-C29F-8C01-FC2A-C815E466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50" y="2489578"/>
            <a:ext cx="810111" cy="120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9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5B9-8636-E30F-20D3-C188047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00B7C-D88D-C10D-9F65-83975BAD4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6976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1557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52421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1771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in Vim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mode (edit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file (save)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[ESC]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to normal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wq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then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[UP, DOWN, RIGHT, LEFT]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navigate the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changes and close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:q!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changes and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current file as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42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96433A-1005-B093-63D4-D37CA81690E5}"/>
              </a:ext>
            </a:extLst>
          </p:cNvPr>
          <p:cNvSpPr txBox="1"/>
          <p:nvPr/>
        </p:nvSpPr>
        <p:spPr>
          <a:xfrm>
            <a:off x="2724436" y="5383763"/>
            <a:ext cx="674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Vim cheat sheet:</a:t>
            </a:r>
          </a:p>
          <a:p>
            <a:pPr algn="ctr"/>
            <a:r>
              <a:rPr lang="en-US" dirty="0">
                <a:hlinkClick r:id="rId2"/>
              </a:rPr>
              <a:t>https://www.cs.cmu.edu/~15131/f17/topics/vim/vim-cheatsheet.pdf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6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AE7E-973A-AE77-EFCD-BF128797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File/</a:t>
            </a:r>
            <a:r>
              <a:rPr lang="en-US" dirty="0" err="1"/>
              <a:t>dir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428-1840-64BF-51DF-3F1E3D63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Change into the home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 named “darkness” and change into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the new </a:t>
            </a:r>
            <a:r>
              <a:rPr lang="en-US" dirty="0" err="1"/>
              <a:t>dir</a:t>
            </a:r>
            <a:r>
              <a:rPr lang="en-US" dirty="0"/>
              <a:t>, create a new file “</a:t>
            </a:r>
            <a:r>
              <a:rPr lang="en-US" dirty="0" err="1"/>
              <a:t>hellodarkness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new file in Vim, write “my old friend”, save and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terminal, show the contents of the file without using the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name of the file to “</a:t>
            </a:r>
            <a:r>
              <a:rPr lang="en-US" dirty="0" err="1"/>
              <a:t>herecomesthesun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Without the editor, overwrite the contents to “sun, sun, sun”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Still without the editor, append “here it comes” to the end of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the contents of the file on the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 the directory to the upper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copy of it and name it “sunshine”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the “darkness” directory with the contents inside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7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C2CB-D190-B4DD-AA5D-60AEA71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34518-2732-9DE8-5E86-FEB3A3113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28888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12209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0081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72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5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command with admin privileges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installed packages in your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4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install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remove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purge &lt;software&gt;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and remove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list of packages available for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4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5C78-B546-49AC-7FF7-6C61EE9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D98B-8510-BD8C-4F48-CFD9AF71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workshop for all levels…</a:t>
            </a:r>
          </a:p>
          <a:p>
            <a:pPr lvl="1"/>
            <a:r>
              <a:rPr lang="en-US" dirty="0"/>
              <a:t>…but we start from the ground up </a:t>
            </a:r>
          </a:p>
          <a:p>
            <a:r>
              <a:rPr lang="en-US" dirty="0"/>
              <a:t>No prior experience required</a:t>
            </a:r>
          </a:p>
          <a:p>
            <a:r>
              <a:rPr lang="en-US" dirty="0"/>
              <a:t>There’s something for every level</a:t>
            </a:r>
          </a:p>
          <a:p>
            <a:r>
              <a:rPr lang="en-US" dirty="0"/>
              <a:t>Follow along to the practical demo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B9FE-1012-4488-9F8A-19BDE9E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AE7E-973A-AE77-EFCD-BF128797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428-1840-64BF-51DF-3F1E3D63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your list of available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installed packages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will throw an error…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Successfully run apt-get upgrade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install module, install the docker package </a:t>
            </a:r>
          </a:p>
        </p:txBody>
      </p:sp>
    </p:spTree>
    <p:extLst>
      <p:ext uri="{BB962C8B-B14F-4D97-AF65-F5344CB8AC3E}">
        <p14:creationId xmlns:p14="http://schemas.microsoft.com/office/powerpoint/2010/main" val="20274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EC64-D2BC-B0A5-D3E4-94379CB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48D65E-1F41-C60A-0BF3-291E24643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26642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3268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2521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900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356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CLI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remote server over </a:t>
                      </a:r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!&lt;history 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the command in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file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2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 &lt;start&gt; -type &lt;f|d&gt; </a:t>
                      </a:r>
                    </a:p>
                    <a:p>
                      <a:r>
                        <a:rPr lang="en-US"/>
                        <a:t>-name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scans the FS for a target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cowsay</a:t>
                      </a:r>
                      <a:r>
                        <a:rPr lang="en-US" dirty="0"/>
                        <a:t> &lt;text&gt;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cow made of ASCII art with input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only show results containing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 the contents in the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file contents in a fixed amount of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[UP, DOWN]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scroll through recent command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whether a given command is installed in $PATH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output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7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68C8-90D9-8E88-BD85-1ABDA040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Next steps: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64F1-7E39-1C07-4464-E0EB9CFE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Get comfortable with the commands we've discussed</a:t>
            </a:r>
          </a:p>
          <a:p>
            <a:r>
              <a:rPr lang="en-US" dirty="0">
                <a:ea typeface="Calibri"/>
                <a:cs typeface="Calibri"/>
              </a:rPr>
              <a:t>Learn how to compile and run programs in the CLI</a:t>
            </a:r>
          </a:p>
          <a:p>
            <a:pPr lvl="1"/>
            <a:r>
              <a:rPr lang="en-US" dirty="0">
                <a:ea typeface="Calibri"/>
                <a:cs typeface="Calibri"/>
              </a:rPr>
              <a:t>Java, C, Rust, Python, etc.</a:t>
            </a:r>
          </a:p>
          <a:p>
            <a:r>
              <a:rPr lang="en-US" dirty="0">
                <a:ea typeface="Calibri"/>
                <a:cs typeface="Calibri"/>
              </a:rPr>
              <a:t>Learn Bash scripting basics</a:t>
            </a:r>
          </a:p>
          <a:p>
            <a:r>
              <a:rPr lang="en-US" dirty="0">
                <a:ea typeface="Calibri"/>
                <a:cs typeface="Calibri"/>
              </a:rPr>
              <a:t>Learn how to customize your CLI environment 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</a:t>
            </a:r>
            <a:r>
              <a:rPr lang="en-US">
                <a:ea typeface="Calibri"/>
                <a:cs typeface="Calibri"/>
              </a:rPr>
              <a:t>int</a:t>
            </a:r>
            <a:r>
              <a:rPr lang="en-US" dirty="0">
                <a:ea typeface="Calibri"/>
                <a:cs typeface="Calibri"/>
              </a:rPr>
              <a:t>: check out .</a:t>
            </a:r>
            <a:r>
              <a:rPr lang="en-US" dirty="0" err="1">
                <a:ea typeface="Calibri"/>
                <a:cs typeface="Calibri"/>
              </a:rPr>
              <a:t>bashrc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Learn how to interact with your OS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Network config, manage processes, schedule jobs...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31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CE78-619D-243E-D57C-99A9993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850045-34BF-2CD4-9B3D-47EAE86C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17" y="1686277"/>
            <a:ext cx="8823366" cy="40388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DF603-7D34-6AF5-C623-0EB9F751459F}"/>
              </a:ext>
            </a:extLst>
          </p:cNvPr>
          <p:cNvSpPr txBox="1"/>
          <p:nvPr/>
        </p:nvSpPr>
        <p:spPr>
          <a:xfrm>
            <a:off x="3968847" y="5860253"/>
            <a:ext cx="425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nostarch.com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linuxbasicsforhackers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49-8107-A961-41F2-8B78CFA7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79B2-012D-716D-C416-84B428F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 account </a:t>
            </a:r>
          </a:p>
          <a:p>
            <a:pPr lvl="1"/>
            <a:r>
              <a:rPr lang="en-US" dirty="0"/>
              <a:t>Make sure you verify your email!</a:t>
            </a:r>
          </a:p>
          <a:p>
            <a:r>
              <a:rPr lang="en-US" dirty="0"/>
              <a:t>Workshop: part 2 -- Intro to Git</a:t>
            </a:r>
          </a:p>
          <a:p>
            <a:pPr lvl="1"/>
            <a:r>
              <a:rPr lang="en-US" dirty="0"/>
              <a:t>Setup GH access tokens</a:t>
            </a:r>
          </a:p>
          <a:p>
            <a:pPr lvl="1"/>
            <a:r>
              <a:rPr lang="en-US" dirty="0"/>
              <a:t>Git overview and basics</a:t>
            </a:r>
          </a:p>
          <a:p>
            <a:pPr lvl="1"/>
            <a:r>
              <a:rPr lang="en-US" dirty="0"/>
              <a:t>Prep for part 3!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5122" name="Picture 2" descr="GitHub Octodex">
            <a:extLst>
              <a:ext uri="{FF2B5EF4-FFF2-40B4-BE49-F238E27FC236}">
                <a16:creationId xmlns:a16="http://schemas.microsoft.com/office/drawing/2014/main" id="{29588F38-0891-3C00-4FBA-C9C02666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882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5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6EC6-CE93-6CB9-8921-6C5A6EF8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 time!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6867-BEA7-7E86-AD8A-754025E3765C}"/>
              </a:ext>
            </a:extLst>
          </p:cNvPr>
          <p:cNvSpPr txBox="1"/>
          <p:nvPr/>
        </p:nvSpPr>
        <p:spPr>
          <a:xfrm>
            <a:off x="3971283" y="3059668"/>
            <a:ext cx="42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overthewire.org</a:t>
            </a:r>
            <a:r>
              <a:rPr lang="en-US" dirty="0">
                <a:hlinkClick r:id="rId2"/>
              </a:rPr>
              <a:t>/wargames/bandit/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232-A4DD-AC23-76AA-296E0E3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 interface (CLI)?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CC66-6D32-B3A1-BA56-5B34A3A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147" cy="4351338"/>
          </a:xfrm>
        </p:spPr>
        <p:txBody>
          <a:bodyPr/>
          <a:lstStyle/>
          <a:p>
            <a:r>
              <a:rPr lang="en-US" dirty="0"/>
              <a:t>Text-based interface that allows you to issue commands to the computer</a:t>
            </a:r>
          </a:p>
          <a:p>
            <a:r>
              <a:rPr lang="en-US" dirty="0"/>
              <a:t>Every OS has one</a:t>
            </a:r>
          </a:p>
          <a:p>
            <a:r>
              <a:rPr lang="en-US" dirty="0"/>
              <a:t>Navigate file system</a:t>
            </a:r>
          </a:p>
          <a:p>
            <a:r>
              <a:rPr lang="en-US" dirty="0"/>
              <a:t>Run programs</a:t>
            </a:r>
          </a:p>
          <a:p>
            <a:r>
              <a:rPr lang="en-US" dirty="0"/>
              <a:t>Create/delete/edit files</a:t>
            </a:r>
          </a:p>
          <a:p>
            <a:r>
              <a:rPr lang="en-US" dirty="0"/>
              <a:t>Change system configuration</a:t>
            </a:r>
          </a:p>
          <a:p>
            <a:r>
              <a:rPr lang="en-US" dirty="0"/>
              <a:t>And MUCH more!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A6266D5-50BF-C944-F791-AC683ADA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505" y="2259949"/>
            <a:ext cx="6306911" cy="391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93FE-8D4C-DD3D-77A8-C6AF5D73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733F-5194-F9A6-8A00-22BCBFC4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quicker</a:t>
            </a:r>
          </a:p>
          <a:p>
            <a:r>
              <a:rPr lang="en-US" dirty="0"/>
              <a:t>More powerful</a:t>
            </a:r>
          </a:p>
          <a:p>
            <a:r>
              <a:rPr lang="en-US" strike="sngStrike" dirty="0"/>
              <a:t>Scare people at coffee shops</a:t>
            </a:r>
          </a:p>
          <a:p>
            <a:r>
              <a:rPr lang="en-US" dirty="0"/>
              <a:t>Sometimes it’s your only option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5855-1E7F-7CEA-98D8-76AB557D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4606-FE34-8891-C4AD-D1B50A7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Linux-based</a:t>
            </a:r>
          </a:p>
          <a:p>
            <a:pPr lvl="1"/>
            <a:r>
              <a:rPr lang="en-US" dirty="0"/>
              <a:t>Kali Linux VMs</a:t>
            </a:r>
          </a:p>
          <a:p>
            <a:r>
              <a:rPr lang="en-US" dirty="0"/>
              <a:t>Basic commands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File creation/editing</a:t>
            </a:r>
          </a:p>
          <a:p>
            <a:pPr lvl="1"/>
            <a:r>
              <a:rPr lang="en-US" dirty="0"/>
              <a:t>Directory</a:t>
            </a:r>
          </a:p>
          <a:p>
            <a:pPr lvl="1"/>
            <a:r>
              <a:rPr lang="en-US" dirty="0"/>
              <a:t>Package management</a:t>
            </a:r>
          </a:p>
          <a:p>
            <a:pPr lvl="1"/>
            <a:r>
              <a:rPr lang="en-US" dirty="0"/>
              <a:t>…more</a:t>
            </a:r>
          </a:p>
          <a:p>
            <a:r>
              <a:rPr lang="en-US" dirty="0"/>
              <a:t>Exercises</a:t>
            </a:r>
          </a:p>
          <a:p>
            <a:r>
              <a:rPr lang="en-US" dirty="0"/>
              <a:t>If you are already an advanced user: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overthewire.org</a:t>
            </a:r>
            <a:r>
              <a:rPr lang="en-US" dirty="0">
                <a:hlinkClick r:id="rId2"/>
              </a:rPr>
              <a:t>/wargames/bandit/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7E8-F464-7D66-C000-D68D31E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Commands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377035-E15E-46FC-190B-4033683E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796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8688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3708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6032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240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 of working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one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two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6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long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three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4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contents in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on and so forth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and sort by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root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&lt;target dir&gt;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cd &lt;target dir&gt;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directory to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9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727-9EDF-B547-418B-F976E6B9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B1E9-E899-D8FE-6381-5DE49C60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Linux File System: Directories and Files">
            <a:extLst>
              <a:ext uri="{FF2B5EF4-FFF2-40B4-BE49-F238E27FC236}">
                <a16:creationId xmlns:a16="http://schemas.microsoft.com/office/drawing/2014/main" id="{C538DFEC-024A-BC9D-CA6B-32400268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9374"/>
            <a:ext cx="10406449" cy="58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8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572C8-75C3-335E-49D1-E95222B4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73222-6B36-AED7-F4E6-C0442A68D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B8AF-6FCE-E972-5D04-D3CFEA9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--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4F2F-FECF-FC19-B7CA-155FA000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pwd</a:t>
            </a:r>
            <a:r>
              <a:rPr lang="en-US" dirty="0"/>
              <a:t> to see your current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ls to see the contents of your current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flags –l, -a, -t, and a combination of them all (e.g.: -la, </a:t>
            </a:r>
            <a:r>
              <a:rPr lang="en-US" dirty="0" err="1"/>
              <a:t>lt</a:t>
            </a:r>
            <a:r>
              <a:rPr lang="en-US" dirty="0"/>
              <a:t>, -at,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ls to list the contents of /bin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listing it, use the </a:t>
            </a:r>
            <a:r>
              <a:rPr lang="en-US" dirty="0" err="1"/>
              <a:t>pwd</a:t>
            </a:r>
            <a:r>
              <a:rPr lang="en-US" dirty="0"/>
              <a:t> to check your location – did your location change from the previous check?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Bonus – did you notice anything interesting about the contents of the directory?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cd / to change into the root directory, then use </a:t>
            </a:r>
            <a:r>
              <a:rPr lang="en-US" dirty="0" err="1"/>
              <a:t>pwd</a:t>
            </a:r>
            <a:r>
              <a:rPr lang="en-US" dirty="0"/>
              <a:t> and 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Did your location change? Where are you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Spend some time navigating around and playing with the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Challenge: using only cd &lt;target </a:t>
            </a:r>
            <a:r>
              <a:rPr lang="en-US" dirty="0" err="1"/>
              <a:t>dir</a:t>
            </a:r>
            <a:r>
              <a:rPr lang="en-US" dirty="0"/>
              <a:t>&gt;, navigate back to your home directory!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3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1203</Words>
  <Application>Microsoft Macintosh PowerPoint</Application>
  <PresentationFormat>Widescreen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Command Line 101</vt:lpstr>
      <vt:lpstr>A few considerations…</vt:lpstr>
      <vt:lpstr>What is the command line interface (CLI)?</vt:lpstr>
      <vt:lpstr>Why use it?</vt:lpstr>
      <vt:lpstr>Workshop</vt:lpstr>
      <vt:lpstr>Navigation Commands</vt:lpstr>
      <vt:lpstr>Linux File System Overview</vt:lpstr>
      <vt:lpstr>Demo</vt:lpstr>
      <vt:lpstr>Exercises -- Navigation</vt:lpstr>
      <vt:lpstr>File/dir creation and editing</vt:lpstr>
      <vt:lpstr>Demo</vt:lpstr>
      <vt:lpstr>Adding content to file</vt:lpstr>
      <vt:lpstr>Text editor  -- The Editor Wars™</vt:lpstr>
      <vt:lpstr>The Editor Wars™ -- MY workshop  </vt:lpstr>
      <vt:lpstr>Vim basics</vt:lpstr>
      <vt:lpstr>Demo</vt:lpstr>
      <vt:lpstr>Exercises – File/dir creation</vt:lpstr>
      <vt:lpstr>Package management</vt:lpstr>
      <vt:lpstr>Demo</vt:lpstr>
      <vt:lpstr>Exercises – Package management</vt:lpstr>
      <vt:lpstr>Other useful commands</vt:lpstr>
      <vt:lpstr>Next steps:</vt:lpstr>
      <vt:lpstr>Further reading</vt:lpstr>
      <vt:lpstr>For next time: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101</dc:title>
  <dc:creator>Raphaela Mettig</dc:creator>
  <cp:lastModifiedBy>Raphaela Mettig</cp:lastModifiedBy>
  <cp:revision>2</cp:revision>
  <dcterms:created xsi:type="dcterms:W3CDTF">2023-02-15T03:06:35Z</dcterms:created>
  <dcterms:modified xsi:type="dcterms:W3CDTF">2025-01-27T20:18:56Z</dcterms:modified>
</cp:coreProperties>
</file>