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83" r:id="rId5"/>
    <p:sldId id="284" r:id="rId6"/>
    <p:sldId id="262" r:id="rId7"/>
    <p:sldId id="288" r:id="rId8"/>
    <p:sldId id="285" r:id="rId9"/>
    <p:sldId id="286" r:id="rId10"/>
    <p:sldId id="287" r:id="rId11"/>
    <p:sldId id="289" r:id="rId12"/>
    <p:sldId id="290" r:id="rId13"/>
    <p:sldId id="269" r:id="rId14"/>
    <p:sldId id="270" r:id="rId15"/>
    <p:sldId id="294" r:id="rId16"/>
    <p:sldId id="295" r:id="rId17"/>
    <p:sldId id="293" r:id="rId18"/>
    <p:sldId id="300" r:id="rId19"/>
    <p:sldId id="267" r:id="rId20"/>
    <p:sldId id="297" r:id="rId21"/>
    <p:sldId id="299" r:id="rId22"/>
    <p:sldId id="303" r:id="rId23"/>
    <p:sldId id="301" r:id="rId24"/>
    <p:sldId id="302" r:id="rId25"/>
    <p:sldId id="281" r:id="rId26"/>
    <p:sldId id="263" r:id="rId27"/>
    <p:sldId id="257" r:id="rId28"/>
    <p:sldId id="272" r:id="rId29"/>
    <p:sldId id="291" r:id="rId30"/>
    <p:sldId id="277" r:id="rId31"/>
    <p:sldId id="260" r:id="rId32"/>
    <p:sldId id="265" r:id="rId33"/>
    <p:sldId id="268" r:id="rId34"/>
    <p:sldId id="282" r:id="rId35"/>
    <p:sldId id="274" r:id="rId36"/>
    <p:sldId id="278" r:id="rId37"/>
    <p:sldId id="2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48994-06D1-1040-BD21-A2881938E50B}" v="28" dt="2023-02-23T22:00:58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5"/>
    <p:restoredTop sz="83626"/>
  </p:normalViewPr>
  <p:slideViewPr>
    <p:cSldViewPr snapToGrid="0">
      <p:cViewPr varScale="1">
        <p:scale>
          <a:sx n="98" d="100"/>
          <a:sy n="9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58F8-BAA7-E940-BF33-A66DB2D371A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4C48A-AAE2-DB4C-A125-9F0CF93D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4C48A-AAE2-DB4C-A125-9F0CF93D69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6BE5-4C6A-6560-F10B-6167D723C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5A527-ADE1-563E-EA80-B35627E3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F3DE-D2FB-2B17-7879-B96EADEB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BC5D-2C62-460C-8F8F-91CCDEEC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600A-8AA7-7838-F5B1-EA887A0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79CF-BD3A-DF89-3B83-A0733B39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5C96-BA2F-CBD7-568D-D9D5972F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B034-1DCF-AA55-81AC-4ED8C449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B030-D43D-0537-88FE-84B43851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1B91-C57C-0C97-7689-C4A98D72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BA0E4-8A44-421C-686C-6528D4F31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16CC-562C-3564-4802-A294E9913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9718-14A6-2CB0-3EBD-3B29F6A1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DDCD-C3B9-953D-5F8C-DB0F30C5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CAAE-C52A-8265-BD91-29E33257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DE5F-A4E9-1B4B-A10C-05615568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97CB-6007-E698-0588-B5D5D52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8B6C-53C3-E351-B5A9-C8151EC3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676B-8C72-4FFD-889A-FEDD684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8598-7486-9365-A3FA-66A97472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0766-D626-128D-C947-6BFB5C5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5B06-714C-F895-E9DC-265BC7B6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684C-9D01-1ADC-F8D1-912ED459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20AE-0590-71A2-708F-403D844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D730-13F3-DAEC-95EF-5A2972C1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5183-16D8-4C92-6B72-2E84A187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592-3DE0-4AA5-76D3-BAEBCB0B6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24E7A-748D-7BCD-010C-D722B0C5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4283-DEC2-5914-210F-ABF02780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830AA-823D-1B6E-FFAD-E6BA1685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14BE-683C-63F8-FBD2-529D2521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7F9-9A5F-2882-7865-6B1C53D2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4387-EE34-8342-CB8E-AB300154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4DE7-6B99-2B8F-9441-28E30FB0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F0203-6E0A-10E5-93DB-5B3FD4E4C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31280-5F49-2CE9-B334-C47CE5D01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8208C-EF66-65E8-51F3-83B46F28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0099A-A3D9-0CAC-9A4D-15EB149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80D5A-BD3F-8B8B-DBC4-0DBB6E97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4354-3E84-6FD6-7455-221CEA6F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69B41-94F3-62ED-0F84-5BD201FF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A037-A01A-FE1E-B40B-E0793DF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D60F1-1BC4-40DA-CB80-B9BFBBF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E3C42-E606-08BE-7884-8B3261DA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D70A3-9DFA-E2A6-5F00-0E9B47B1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DE58-A6C0-A6C1-B044-F8D1362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1178-CAF1-1425-7E28-4DD5BE3B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81EF-EA05-EBA5-F987-49B58EFD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E932-0CAC-F018-273C-DDA6C3D7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71187-A37F-5103-5918-E4519917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8D04-F176-4D75-F856-35B24B2F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6994-F863-326F-130E-2FE43DD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5BB0-E0BA-3648-DFCD-4CB6056E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F1D48-AB0F-8BB4-FB7B-3950A981A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477A2-C796-1A7F-6696-B08746B9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2D03-488E-F517-56F6-F185F13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4E6E-1832-1791-DF84-5BB66CDC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C633-665D-B2E6-8B73-0764B8A5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48F2B-DC79-335D-AB7E-1CCA9D42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9840-E56F-767E-DD02-23F27439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7048-DF10-C84E-E69A-1A46C8D6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A13E-70AF-AB5D-ADFD-B905B5950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0FE0-0136-090D-0CB4-D602160A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keeping-your-account-and-data-secure/creating-a-personal-access-toke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studen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starch.com/linuxbasicsforhacker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7" Type="http://schemas.openxmlformats.org/officeDocument/2006/relationships/hyperlink" Target="https://education.github.com/students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pages" TargetMode="External"/><Relationship Id="rId5" Type="http://schemas.openxmlformats.org/officeDocument/2006/relationships/hyperlink" Target="https://pages.github.com/" TargetMode="External"/><Relationship Id="rId4" Type="http://schemas.openxmlformats.org/officeDocument/2006/relationships/hyperlink" Target="https://training.github.com/downloads/github-git-cheat-sheet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15131/f17/topics/vim/vim-cheatsheet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E20D2-B5AE-A6C9-180B-D4300AA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91D9-4271-D0EC-98A5-DA867A376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Women in Computer Science at LSU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Spring 2023</a:t>
            </a:r>
          </a:p>
        </p:txBody>
      </p:sp>
      <p:pic>
        <p:nvPicPr>
          <p:cNvPr id="4" name="Picture 2" descr="Women in Computer Science at LSU - Home | Facebook">
            <a:extLst>
              <a:ext uri="{FF2B5EF4-FFF2-40B4-BE49-F238E27FC236}">
                <a16:creationId xmlns:a16="http://schemas.microsoft.com/office/drawing/2014/main" id="{2FF91B1E-D761-1DFB-47B0-092C2F50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271892"/>
            <a:ext cx="4141760" cy="322861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81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5F73-FF77-1877-08F9-0E0BB5C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4E4C-48BB-1640-93FE-53596ACC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1674" cy="435133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has a desktop client</a:t>
            </a:r>
          </a:p>
          <a:p>
            <a:pPr lvl="1"/>
            <a:r>
              <a:rPr lang="en-US" dirty="0"/>
              <a:t>It’s really easy to use!</a:t>
            </a:r>
          </a:p>
          <a:p>
            <a:r>
              <a:rPr lang="en-US" dirty="0"/>
              <a:t>Git concepts are the same across all platforms</a:t>
            </a:r>
          </a:p>
          <a:p>
            <a:r>
              <a:rPr lang="en-US" dirty="0" err="1"/>
              <a:t>Github</a:t>
            </a:r>
            <a:r>
              <a:rPr lang="en-US" dirty="0"/>
              <a:t> also has their own CLI tool</a:t>
            </a:r>
          </a:p>
          <a:p>
            <a:pPr lvl="1"/>
            <a:r>
              <a:rPr lang="en-US" dirty="0" err="1"/>
              <a:t>gh</a:t>
            </a:r>
            <a:r>
              <a:rPr lang="en-US" dirty="0"/>
              <a:t> – we will not be using it</a:t>
            </a:r>
          </a:p>
          <a:p>
            <a:r>
              <a:rPr lang="en-US" dirty="0"/>
              <a:t>CLI is less user-friendly</a:t>
            </a:r>
          </a:p>
          <a:p>
            <a:pPr lvl="1"/>
            <a:r>
              <a:rPr lang="en-US" dirty="0"/>
              <a:t>…sometimes it’s your only option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C2AE7-0A4D-5C04-59E5-72DFAB66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10</a:t>
            </a:fld>
            <a:endParaRPr lang="en-US"/>
          </a:p>
        </p:txBody>
      </p:sp>
      <p:pic>
        <p:nvPicPr>
          <p:cNvPr id="4100" name="Picture 4" descr="GitHub Desktop | Simple collaboration from your desktop">
            <a:extLst>
              <a:ext uri="{FF2B5EF4-FFF2-40B4-BE49-F238E27FC236}">
                <a16:creationId xmlns:a16="http://schemas.microsoft.com/office/drawing/2014/main" id="{0B147FEE-9A1A-D8D5-B48D-A8C22DF2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5" y="1495167"/>
            <a:ext cx="5312622" cy="36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8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15BE6F-D595-32B7-4C89-E0BE7A42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Terminology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5D52CD-89CE-90ED-827A-1BF42FBD6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B14AC5-E0C1-9BE3-9738-4FD93DCC5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Needs network connection</a:t>
            </a:r>
          </a:p>
          <a:p>
            <a:r>
              <a:rPr lang="en-US" dirty="0"/>
              <a:t>Only keeps backup of what you push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122238-A3ED-1CF2-5E12-463544996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11B056-164D-EEF9-295D-B893BB35F6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On your machine only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04AD-22DD-062A-E3D1-1D87C4D0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Download from Cloud - Free technology icons">
            <a:extLst>
              <a:ext uri="{FF2B5EF4-FFF2-40B4-BE49-F238E27FC236}">
                <a16:creationId xmlns:a16="http://schemas.microsoft.com/office/drawing/2014/main" id="{34720E21-3855-1E22-E54D-249A3619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81" y="3875004"/>
            <a:ext cx="1771316" cy="17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puter - Free computer icons">
            <a:extLst>
              <a:ext uri="{FF2B5EF4-FFF2-40B4-BE49-F238E27FC236}">
                <a16:creationId xmlns:a16="http://schemas.microsoft.com/office/drawing/2014/main" id="{0CE7C183-85BD-E05E-22A7-3078669F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06" y="3551154"/>
            <a:ext cx="2095166" cy="20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68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586660B-A8B1-A59D-C199-A302A6D7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10FA36-A6B9-C3E1-4951-31D350F1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project files and stores file version history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A version timeline within a repository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“Save” the changes done to the project to the working version</a:t>
            </a:r>
          </a:p>
          <a:p>
            <a:r>
              <a:rPr lang="en-US" dirty="0"/>
              <a:t>Clone</a:t>
            </a:r>
          </a:p>
          <a:p>
            <a:pPr lvl="1"/>
            <a:r>
              <a:rPr lang="en-US" dirty="0"/>
              <a:t>A local copy of a remote repository</a:t>
            </a:r>
          </a:p>
          <a:p>
            <a:r>
              <a:rPr lang="en-US" dirty="0"/>
              <a:t>Fork</a:t>
            </a:r>
          </a:p>
          <a:p>
            <a:pPr lvl="1"/>
            <a:r>
              <a:rPr lang="en-US" dirty="0"/>
              <a:t>Personal copy of another user’s repository</a:t>
            </a:r>
          </a:p>
          <a:p>
            <a:pPr lvl="1"/>
            <a:r>
              <a:rPr lang="en-US" dirty="0"/>
              <a:t>Changes made to your fork don’t affect the other user’s directly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266C-A051-9FBE-670D-A73DEB88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AADCCF1-3DED-5319-5D61-44581848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8289" y="6356350"/>
            <a:ext cx="5175422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/get-started/</a:t>
            </a:r>
            <a:r>
              <a:rPr lang="en-US" dirty="0" err="1"/>
              <a:t>quickstart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-glossary</a:t>
            </a:r>
          </a:p>
        </p:txBody>
      </p:sp>
    </p:spTree>
    <p:extLst>
      <p:ext uri="{BB962C8B-B14F-4D97-AF65-F5344CB8AC3E}">
        <p14:creationId xmlns:p14="http://schemas.microsoft.com/office/powerpoint/2010/main" val="366339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C56-D2AF-04CB-C97D-FCBB305A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1975-CF85-BDAF-B1CE-E91C5433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Get changes from a remote repository without merging them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Get changes from one branch and applies it into another</a:t>
            </a:r>
          </a:p>
          <a:p>
            <a:pPr lvl="1"/>
            <a:r>
              <a:rPr lang="en-US" dirty="0"/>
              <a:t>Either in the same repository or on another fork (aka Pull Request)</a:t>
            </a:r>
          </a:p>
          <a:p>
            <a:r>
              <a:rPr lang="en-US" dirty="0"/>
              <a:t>Pull</a:t>
            </a:r>
          </a:p>
          <a:p>
            <a:pPr lvl="1"/>
            <a:r>
              <a:rPr lang="en-US" dirty="0"/>
              <a:t>Fetch and merge changes in one command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Send committed changes to a remote repository</a:t>
            </a:r>
          </a:p>
          <a:p>
            <a:r>
              <a:rPr lang="en-US" dirty="0"/>
              <a:t>Pull Request (PR)</a:t>
            </a:r>
          </a:p>
          <a:p>
            <a:pPr lvl="1"/>
            <a:r>
              <a:rPr lang="en-US" dirty="0"/>
              <a:t>proposed changes to a repository submitted by a user and accepted or rejected by a repository's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50ED-4584-FCEF-7B96-F4BE9BF6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DD99-1965-FFB6-A89E-38CE6AC3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1" y="6361327"/>
            <a:ext cx="4693508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/get-started/</a:t>
            </a:r>
            <a:r>
              <a:rPr lang="en-US" dirty="0" err="1"/>
              <a:t>quickstart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-glossary</a:t>
            </a:r>
          </a:p>
        </p:txBody>
      </p:sp>
    </p:spTree>
    <p:extLst>
      <p:ext uri="{BB962C8B-B14F-4D97-AF65-F5344CB8AC3E}">
        <p14:creationId xmlns:p14="http://schemas.microsoft.com/office/powerpoint/2010/main" val="371818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21D3-0CDB-3CB5-3E46-07A27ECD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9A10-59E0-68C9-1824-6E921273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/>
          <a:lstStyle/>
          <a:p>
            <a:r>
              <a:rPr lang="en-US" dirty="0"/>
              <a:t>Clone/Fork/Create repository</a:t>
            </a:r>
          </a:p>
          <a:p>
            <a:r>
              <a:rPr lang="en-US" dirty="0"/>
              <a:t>Create working branch</a:t>
            </a:r>
          </a:p>
          <a:p>
            <a:r>
              <a:rPr lang="en-US" dirty="0"/>
              <a:t>Work and make changes</a:t>
            </a:r>
          </a:p>
          <a:p>
            <a:r>
              <a:rPr lang="en-US" dirty="0"/>
              <a:t>Commit changes (frequently)</a:t>
            </a:r>
          </a:p>
          <a:p>
            <a:r>
              <a:rPr lang="en-US" dirty="0"/>
              <a:t>Push local changes</a:t>
            </a:r>
          </a:p>
          <a:p>
            <a:r>
              <a:rPr lang="en-US" dirty="0"/>
              <a:t>Merge changes into main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A15F-A249-9080-094E-8D3C846C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3E372F-2851-BEF6-53E6-482A9092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88" y="2067500"/>
            <a:ext cx="6598024" cy="3046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8E6F5-0B1C-92CD-6748-1740E5896302}"/>
              </a:ext>
            </a:extLst>
          </p:cNvPr>
          <p:cNvSpPr txBox="1"/>
          <p:nvPr/>
        </p:nvSpPr>
        <p:spPr>
          <a:xfrm>
            <a:off x="6156242" y="5114234"/>
            <a:ext cx="4908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: https://</a:t>
            </a:r>
            <a:r>
              <a:rPr lang="en-US" sz="1000" dirty="0" err="1"/>
              <a:t>support.nesi.org.nz</a:t>
            </a:r>
            <a:r>
              <a:rPr lang="en-US" sz="1000" dirty="0"/>
              <a:t>/</a:t>
            </a:r>
            <a:r>
              <a:rPr lang="en-US" sz="1000" dirty="0" err="1"/>
              <a:t>hc</a:t>
            </a:r>
            <a:r>
              <a:rPr lang="en-US" sz="1000" dirty="0"/>
              <a:t>/</a:t>
            </a:r>
            <a:r>
              <a:rPr lang="en-US" sz="1000" dirty="0" err="1"/>
              <a:t>en-gb</a:t>
            </a:r>
            <a:r>
              <a:rPr lang="en-US" sz="1000" dirty="0"/>
              <a:t>/articles/360001508515-Git-Reference-Sheet</a:t>
            </a:r>
          </a:p>
        </p:txBody>
      </p:sp>
    </p:spTree>
    <p:extLst>
      <p:ext uri="{BB962C8B-B14F-4D97-AF65-F5344CB8AC3E}">
        <p14:creationId xmlns:p14="http://schemas.microsoft.com/office/powerpoint/2010/main" val="411194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4E46-04C4-0ECA-D67A-EDA665CE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4125AF-03AF-A485-E48A-2E16512A9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577118"/>
              </p:ext>
            </p:extLst>
          </p:nvPr>
        </p:nvGraphicFramePr>
        <p:xfrm>
          <a:off x="185351" y="1445742"/>
          <a:ext cx="11689496" cy="5102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2374">
                  <a:extLst>
                    <a:ext uri="{9D8B030D-6E8A-4147-A177-3AD203B41FA5}">
                      <a16:colId xmlns:a16="http://schemas.microsoft.com/office/drawing/2014/main" val="125191535"/>
                    </a:ext>
                  </a:extLst>
                </a:gridCol>
                <a:gridCol w="2922374">
                  <a:extLst>
                    <a:ext uri="{9D8B030D-6E8A-4147-A177-3AD203B41FA5}">
                      <a16:colId xmlns:a16="http://schemas.microsoft.com/office/drawing/2014/main" val="4141134807"/>
                    </a:ext>
                  </a:extLst>
                </a:gridCol>
                <a:gridCol w="2922374">
                  <a:extLst>
                    <a:ext uri="{9D8B030D-6E8A-4147-A177-3AD203B41FA5}">
                      <a16:colId xmlns:a16="http://schemas.microsoft.com/office/drawing/2014/main" val="1010789965"/>
                    </a:ext>
                  </a:extLst>
                </a:gridCol>
                <a:gridCol w="2922374">
                  <a:extLst>
                    <a:ext uri="{9D8B030D-6E8A-4147-A177-3AD203B41FA5}">
                      <a16:colId xmlns:a16="http://schemas.microsoft.com/office/drawing/2014/main" val="3645041052"/>
                    </a:ext>
                  </a:extLst>
                </a:gridCol>
              </a:tblGrid>
              <a:tr h="343260"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18634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r>
                        <a:rPr lang="en-US" sz="1600" dirty="0"/>
                        <a:t>git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local repo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8619"/>
                  </a:ext>
                </a:extLst>
              </a:tr>
              <a:tr h="747808">
                <a:tc>
                  <a:txBody>
                    <a:bodyPr/>
                    <a:lstStyle/>
                    <a:p>
                      <a:r>
                        <a:rPr lang="en-US" sz="1600" dirty="0"/>
                        <a:t>git config </a:t>
                      </a:r>
                      <a:r>
                        <a:rPr lang="en-US" sz="1600" dirty="0" err="1"/>
                        <a:t>user.name</a:t>
                      </a:r>
                      <a:r>
                        <a:rPr lang="en-US" sz="1600" dirty="0"/>
                        <a:t> “username”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 local repo username </a:t>
                      </a:r>
                    </a:p>
                    <a:p>
                      <a:r>
                        <a:rPr lang="en-US" sz="1600" dirty="0"/>
                        <a:t>(--global flag can set for 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config </a:t>
                      </a:r>
                      <a:r>
                        <a:rPr lang="en-US" sz="1600" dirty="0" err="1"/>
                        <a:t>user.email</a:t>
                      </a:r>
                      <a:r>
                        <a:rPr lang="en-US" sz="1600" dirty="0"/>
                        <a:t> “email”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 local repo email </a:t>
                      </a:r>
                    </a:p>
                    <a:p>
                      <a:r>
                        <a:rPr lang="en-US" sz="1600" dirty="0"/>
                        <a:t>(--global flag can set for 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33814"/>
                  </a:ext>
                </a:extLst>
              </a:tr>
              <a:tr h="600705">
                <a:tc>
                  <a:txBody>
                    <a:bodyPr/>
                    <a:lstStyle/>
                    <a:p>
                      <a:r>
                        <a:rPr lang="en-US" sz="1600" dirty="0"/>
                        <a:t>git </a:t>
                      </a:r>
                      <a:r>
                        <a:rPr lang="en-US" sz="1600" dirty="0" err="1"/>
                        <a:t>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initialize git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push –u origin &lt;</a:t>
                      </a:r>
                      <a:r>
                        <a:rPr lang="en-US" sz="1600" dirty="0" err="1"/>
                        <a:t>dest</a:t>
                      </a:r>
                      <a:r>
                        <a:rPr lang="en-US" sz="1600" dirty="0"/>
                        <a:t>-branch&gt;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 local changes to destination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60883"/>
                  </a:ext>
                </a:extLst>
              </a:tr>
              <a:tr h="600705">
                <a:tc>
                  <a:txBody>
                    <a:bodyPr/>
                    <a:lstStyle/>
                    <a:p>
                      <a:r>
                        <a:rPr lang="en-US" sz="1600" dirty="0"/>
                        <a:t>git clone &lt;</a:t>
                      </a:r>
                      <a:r>
                        <a:rPr lang="en-US" sz="1600" dirty="0" err="1"/>
                        <a:t>url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download remote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 and merge remote changes to working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87173"/>
                  </a:ext>
                </a:extLst>
              </a:tr>
              <a:tr h="523466">
                <a:tc>
                  <a:txBody>
                    <a:bodyPr/>
                    <a:lstStyle/>
                    <a:p>
                      <a:r>
                        <a:rPr lang="en-US" sz="1600" dirty="0"/>
                        <a:t>git add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files to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merge &lt;branch&gt;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merge changes into your current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6082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r>
                        <a:rPr lang="en-US" sz="1600" dirty="0"/>
                        <a:t>git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staging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diff &lt;branch-1&gt; &lt;branch-2&gt;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78147"/>
                  </a:ext>
                </a:extLst>
              </a:tr>
              <a:tr h="600705">
                <a:tc>
                  <a:txBody>
                    <a:bodyPr/>
                    <a:lstStyle/>
                    <a:p>
                      <a:r>
                        <a:rPr lang="en-US" sz="1600" dirty="0"/>
                        <a:t>git commit –m “&lt;message&gt;”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commit current changes to local working 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reset --hard origin/main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rollback working </a:t>
                      </a:r>
                      <a:r>
                        <a:rPr lang="en-US" sz="1600" dirty="0" err="1"/>
                        <a:t>dir</a:t>
                      </a:r>
                      <a:r>
                        <a:rPr lang="en-US" sz="1600" dirty="0"/>
                        <a:t> to that of last commit erasing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05431"/>
                  </a:ext>
                </a:extLst>
              </a:tr>
              <a:tr h="600705">
                <a:tc>
                  <a:txBody>
                    <a:bodyPr/>
                    <a:lstStyle/>
                    <a:p>
                      <a:r>
                        <a:rPr lang="en-US" sz="1600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 remote version of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reset --soft origin/main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rollback working </a:t>
                      </a:r>
                      <a:r>
                        <a:rPr lang="en-US" sz="1600" dirty="0" err="1"/>
                        <a:t>dir</a:t>
                      </a:r>
                      <a:r>
                        <a:rPr lang="en-US" sz="1600" dirty="0"/>
                        <a:t> to that of last commit keeping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51179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r>
                        <a:rPr lang="en-US" sz="1600" dirty="0"/>
                        <a:t>git checkout &lt;branch&gt;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list of commits on a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9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08FA-A3B3-E97E-A555-30D22D8E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469C59-5182-92A3-C933-C3D405DEE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707442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661082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81075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883964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9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7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 –rf .git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undo $git </a:t>
                      </a:r>
                      <a:r>
                        <a:rPr lang="en-US" dirty="0" err="1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checkout –b &lt;new-branch&gt;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branch and switch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branch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all branches including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help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CLI manual!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8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--version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current version (or if it’s installed!)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branch -M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 branch as main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config --list --show-origin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current config settings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remote add origin &lt;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working repo to remote repo!!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rm –cached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file from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restore &lt;file&gt;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reverts changes in staged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1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F69C-DCC8-0886-A0AB-C3BE93A7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 – setup personal 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26DC-2BBF-6AA7-41D0-5BC2372A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measure</a:t>
            </a:r>
          </a:p>
          <a:p>
            <a:pPr lvl="1"/>
            <a:r>
              <a:rPr lang="en-US" dirty="0"/>
              <a:t>Avoid using your password</a:t>
            </a:r>
          </a:p>
          <a:p>
            <a:pPr lvl="1"/>
            <a:r>
              <a:rPr lang="en-US" dirty="0"/>
              <a:t>Limit access scope</a:t>
            </a:r>
          </a:p>
          <a:p>
            <a:pPr lvl="1"/>
            <a:r>
              <a:rPr lang="en-US" dirty="0"/>
              <a:t>Can be expired and needs to be reissued periodically</a:t>
            </a:r>
          </a:p>
          <a:p>
            <a:r>
              <a:rPr lang="en-US" dirty="0"/>
              <a:t>Most VCS hosts will make you use it</a:t>
            </a:r>
          </a:p>
          <a:p>
            <a:pPr lvl="1"/>
            <a:r>
              <a:rPr lang="en-US" dirty="0"/>
              <a:t>Necessary for APIs – DO NOT STORE THESE PUBLICLY!!!!! EVER!!!</a:t>
            </a:r>
          </a:p>
          <a:p>
            <a:pPr lvl="1"/>
            <a:r>
              <a:rPr lang="en-US" dirty="0"/>
              <a:t>Their docs have walkthroughs</a:t>
            </a:r>
          </a:p>
          <a:p>
            <a:pPr lvl="1"/>
            <a:r>
              <a:rPr lang="en-US" dirty="0"/>
              <a:t>But it can be confusing! </a:t>
            </a:r>
          </a:p>
          <a:p>
            <a:r>
              <a:rPr lang="en-US" dirty="0"/>
              <a:t>More info: 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/authentication/keeping-your-account-and-data-secure/creating-a-personal-access-token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1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7F9-D18E-079B-C8B9-2CE8282E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C80E-65E2-7144-C98D-70DDF028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token will be up to 7 days</a:t>
            </a:r>
          </a:p>
          <a:p>
            <a:r>
              <a:rPr lang="en-US" dirty="0"/>
              <a:t>Please do all your work on your Desktop folder!</a:t>
            </a:r>
          </a:p>
          <a:p>
            <a:pPr lvl="1"/>
            <a:r>
              <a:rPr lang="en-US" dirty="0"/>
              <a:t>We will delete all the local repositories after</a:t>
            </a:r>
          </a:p>
          <a:p>
            <a:r>
              <a:rPr lang="en-US" dirty="0"/>
              <a:t>Please make sure you push all the changes by the end of the workshop</a:t>
            </a:r>
          </a:p>
          <a:p>
            <a:pPr lvl="1"/>
            <a:r>
              <a:rPr lang="en-US" dirty="0"/>
              <a:t>If you are not sure if they went through, please let me know before we leave and I will help you</a:t>
            </a:r>
          </a:p>
        </p:txBody>
      </p:sp>
    </p:spTree>
    <p:extLst>
      <p:ext uri="{BB962C8B-B14F-4D97-AF65-F5344CB8AC3E}">
        <p14:creationId xmlns:p14="http://schemas.microsoft.com/office/powerpoint/2010/main" val="422774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572C8-75C3-335E-49D1-E95222B4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73222-6B36-AED7-F4E6-C0442A68D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follow along!</a:t>
            </a:r>
          </a:p>
        </p:txBody>
      </p:sp>
    </p:spTree>
    <p:extLst>
      <p:ext uri="{BB962C8B-B14F-4D97-AF65-F5344CB8AC3E}">
        <p14:creationId xmlns:p14="http://schemas.microsoft.com/office/powerpoint/2010/main" val="329396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5C78-B546-49AC-7FF7-6C61EE96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considerations…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D98B-8510-BD8C-4F48-CFD9AF71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workshop for all levels…</a:t>
            </a:r>
          </a:p>
          <a:p>
            <a:pPr lvl="1"/>
            <a:r>
              <a:rPr lang="en-US" dirty="0"/>
              <a:t>…but we start from the ground up </a:t>
            </a:r>
          </a:p>
          <a:p>
            <a:r>
              <a:rPr lang="en-US" dirty="0"/>
              <a:t>No prior experience required</a:t>
            </a:r>
          </a:p>
          <a:p>
            <a:r>
              <a:rPr lang="en-US" dirty="0"/>
              <a:t>There’s something for every level</a:t>
            </a:r>
          </a:p>
          <a:p>
            <a:r>
              <a:rPr lang="en-US" dirty="0"/>
              <a:t>Follow along to the practical demo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Have fun!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B9FE-1012-4488-9F8A-19BDE9E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E2DDE-D46D-A559-4088-FE3069A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pt. 1 – Simple Initialization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3FAA0-F20B-816E-A627-ED6F077E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Navigate to home Desktop folder, create new </a:t>
            </a:r>
            <a:r>
              <a:rPr lang="en-US" dirty="0" err="1"/>
              <a:t>dir</a:t>
            </a:r>
            <a:r>
              <a:rPr lang="en-US" dirty="0"/>
              <a:t> and initialize it as a git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remote repository “</a:t>
            </a:r>
            <a:r>
              <a:rPr lang="en-US" dirty="0" err="1"/>
              <a:t>myfirstrepo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remote repo as origin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current staging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file named </a:t>
            </a:r>
            <a:r>
              <a:rPr lang="en-US" dirty="0" err="1"/>
              <a:t>README.md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some text to it if you’d like, such as “WICS workshops and Vim </a:t>
            </a:r>
            <a:r>
              <a:rPr lang="en-US" dirty="0" err="1"/>
              <a:t>Rulez</a:t>
            </a:r>
            <a:r>
              <a:rPr lang="en-US" dirty="0"/>
              <a:t>!”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Add that file to your staging area and check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Commit that file with a message saying “first commit”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Check staging area again – it should be clear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Check your commit log – do you see your commit on there?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changes to remote repository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repo on </a:t>
            </a:r>
            <a:r>
              <a:rPr lang="en-US" dirty="0" err="1"/>
              <a:t>Github</a:t>
            </a:r>
            <a:r>
              <a:rPr lang="en-US" dirty="0"/>
              <a:t> to see if your changes went through!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8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1655-0172-DC4C-8612-27E536EA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pt.2 – Personal webpage with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0616-BFCA-69E4-C4E2-B7467C78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Via the </a:t>
            </a:r>
            <a:r>
              <a:rPr lang="en-US" dirty="0" err="1"/>
              <a:t>Github</a:t>
            </a:r>
            <a:r>
              <a:rPr lang="en-US" dirty="0"/>
              <a:t> UI, create a new public repository titled &lt;</a:t>
            </a:r>
            <a:r>
              <a:rPr lang="en-US" dirty="0" err="1"/>
              <a:t>your_username</a:t>
            </a:r>
            <a:r>
              <a:rPr lang="en-US" dirty="0"/>
              <a:t>&gt;.</a:t>
            </a:r>
            <a:r>
              <a:rPr lang="en-US" dirty="0" err="1"/>
              <a:t>github.io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Via the CLI, navigate to Desktop and from there clone the remote repository we just created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Navigate into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CLI, create a new file titled </a:t>
            </a:r>
            <a:r>
              <a:rPr lang="en-US" dirty="0" err="1"/>
              <a:t>index.html</a:t>
            </a:r>
            <a:r>
              <a:rPr lang="en-US" dirty="0"/>
              <a:t> and write “Hello WICS! This is my first web page” and save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 and commit the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Commit message should be “first commit”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the changes to the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https://&lt;</a:t>
            </a:r>
            <a:r>
              <a:rPr lang="en-US" dirty="0" err="1"/>
              <a:t>your_username</a:t>
            </a:r>
            <a:r>
              <a:rPr lang="en-US" dirty="0"/>
              <a:t>&gt;.</a:t>
            </a:r>
            <a:r>
              <a:rPr lang="en-US" dirty="0" err="1"/>
              <a:t>github.io</a:t>
            </a:r>
            <a:endParaRPr lang="en-US" dirty="0"/>
          </a:p>
          <a:p>
            <a:r>
              <a:rPr lang="en-US" dirty="0"/>
              <a:t>Homework: go through the docs and fiddle around with your personal webpage!</a:t>
            </a:r>
          </a:p>
          <a:p>
            <a:pPr lvl="1"/>
            <a:r>
              <a:rPr lang="en-US" dirty="0"/>
              <a:t>Link in “References” slide</a:t>
            </a:r>
          </a:p>
        </p:txBody>
      </p:sp>
    </p:spTree>
    <p:extLst>
      <p:ext uri="{BB962C8B-B14F-4D97-AF65-F5344CB8AC3E}">
        <p14:creationId xmlns:p14="http://schemas.microsoft.com/office/powerpoint/2010/main" val="127196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501F-8656-FC2B-20EB-EAC91614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5AB21-4109-77FE-6704-ACF366853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more exercises after!</a:t>
            </a:r>
          </a:p>
        </p:txBody>
      </p:sp>
    </p:spTree>
    <p:extLst>
      <p:ext uri="{BB962C8B-B14F-4D97-AF65-F5344CB8AC3E}">
        <p14:creationId xmlns:p14="http://schemas.microsoft.com/office/powerpoint/2010/main" val="36757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BA32-4623-25B6-0894-B781D47F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pt. 3 – Staging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785A-B70C-6948-9269-4640B3F0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goal with this exercise is for you to get some practice with the staging area – </a:t>
            </a:r>
            <a:r>
              <a:rPr lang="en-US" dirty="0">
                <a:highlight>
                  <a:srgbClr val="FFFF00"/>
                </a:highlight>
              </a:rPr>
              <a:t>run git status in between every command to see what happened</a:t>
            </a:r>
            <a:r>
              <a:rPr lang="en-US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directory/repo from exercise 1, create a new file “file1” and make changes to it.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it to the staging area.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1 and 2 – create “file2”.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one of the files from the staging area – don’t delete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1 and 2 – you should have 3 files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change to “file1”.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Revert that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with message “committing file 1 and 3”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are the contents of file1 now?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edits to file 1 and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them with message “edited file 1 and added file 2”</a:t>
            </a:r>
          </a:p>
        </p:txBody>
      </p:sp>
    </p:spTree>
    <p:extLst>
      <p:ext uri="{BB962C8B-B14F-4D97-AF65-F5344CB8AC3E}">
        <p14:creationId xmlns:p14="http://schemas.microsoft.com/office/powerpoint/2010/main" val="1680713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B508-2686-2CD6-EAAC-79EA40A3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pt. 4 – Branching/merging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32CC-8DCB-4486-98B2-F35C1BDE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Continue in the same directory from exercises 1 and 3! On top of checking git status, </a:t>
            </a:r>
            <a:r>
              <a:rPr lang="en-US" dirty="0">
                <a:highlight>
                  <a:srgbClr val="FFFF00"/>
                </a:highlight>
              </a:rPr>
              <a:t>make sure to check git log between commits and merges</a:t>
            </a:r>
            <a:r>
              <a:rPr lang="en-US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branch called “</a:t>
            </a:r>
            <a:r>
              <a:rPr lang="en-US" dirty="0" err="1"/>
              <a:t>mybranch</a:t>
            </a:r>
            <a:r>
              <a:rPr lang="en-US" dirty="0"/>
              <a:t>” and change into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contents of “file1”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in </a:t>
            </a:r>
            <a:r>
              <a:rPr lang="en-US" dirty="0" err="1"/>
              <a:t>mybranch</a:t>
            </a:r>
            <a:r>
              <a:rPr lang="en-US" dirty="0"/>
              <a:t>, edit the contents of file1 to “</a:t>
            </a:r>
            <a:r>
              <a:rPr lang="en-US" dirty="0" err="1"/>
              <a:t>mybranch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change “changed contents of file1” and check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Checkout branch “main” and check the contents of file1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 it different from when you were in “</a:t>
            </a:r>
            <a:r>
              <a:rPr lang="en-US" dirty="0" err="1"/>
              <a:t>mybranch</a:t>
            </a:r>
            <a:r>
              <a:rPr lang="en-US" dirty="0"/>
              <a:t>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</a:t>
            </a:r>
            <a:r>
              <a:rPr lang="en-US" dirty="0" err="1"/>
              <a:t>mybranch</a:t>
            </a:r>
            <a:r>
              <a:rPr lang="en-US" dirty="0"/>
              <a:t>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</a:t>
            </a:r>
            <a:r>
              <a:rPr lang="en-US" dirty="0" err="1"/>
              <a:t>fiile</a:t>
            </a:r>
            <a:r>
              <a:rPr lang="en-US" dirty="0"/>
              <a:t> “</a:t>
            </a:r>
            <a:r>
              <a:rPr lang="en-US" dirty="0" err="1"/>
              <a:t>myfile</a:t>
            </a:r>
            <a:r>
              <a:rPr lang="en-US" dirty="0"/>
              <a:t>” in branch “main” and list contents of your current directory (ls) , then stage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Checkout </a:t>
            </a:r>
            <a:r>
              <a:rPr lang="en-US" dirty="0" err="1"/>
              <a:t>mybranch</a:t>
            </a:r>
            <a:r>
              <a:rPr lang="en-US" dirty="0"/>
              <a:t> and create a new file “</a:t>
            </a:r>
            <a:r>
              <a:rPr lang="en-US" dirty="0" err="1"/>
              <a:t>otherfile</a:t>
            </a:r>
            <a:r>
              <a:rPr lang="en-US" dirty="0"/>
              <a:t>” and list the contents of your directory, then stage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back into branch main and merge “</a:t>
            </a:r>
            <a:r>
              <a:rPr lang="en-US" dirty="0" err="1"/>
              <a:t>mybranch</a:t>
            </a:r>
            <a:r>
              <a:rPr lang="en-US" dirty="0"/>
              <a:t>”, then list the contents of your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changes to your remote repository!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68C8-90D9-8E88-BD85-1ABDA040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Next steps: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64F1-7E39-1C07-4464-E0EB9CFE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Get comfortable with the commands we've discussed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Do </a:t>
            </a:r>
            <a:r>
              <a:rPr lang="en-US">
                <a:ea typeface="Calibri"/>
                <a:cs typeface="Calibri"/>
              </a:rPr>
              <a:t>the exercises!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Search for project on </a:t>
            </a:r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you’re interested in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Clone/fork it!</a:t>
            </a:r>
          </a:p>
          <a:p>
            <a:r>
              <a:rPr lang="en-US" dirty="0">
                <a:ea typeface="Calibri"/>
                <a:cs typeface="Calibri"/>
              </a:rPr>
              <a:t>Practice creating, breaking, and fixing your own repos!</a:t>
            </a:r>
          </a:p>
          <a:p>
            <a:r>
              <a:rPr lang="en-US" dirty="0">
                <a:ea typeface="Calibri"/>
                <a:cs typeface="Calibri"/>
              </a:rPr>
              <a:t>Get familiar with </a:t>
            </a:r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as a platform</a:t>
            </a:r>
          </a:p>
          <a:p>
            <a:r>
              <a:rPr lang="en-US" dirty="0">
                <a:ea typeface="Calibri"/>
                <a:cs typeface="Calibri"/>
              </a:rPr>
              <a:t>Sign up for </a:t>
            </a:r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Student!</a:t>
            </a:r>
          </a:p>
          <a:p>
            <a:pPr lvl="1"/>
            <a:r>
              <a:rPr lang="en-US" dirty="0">
                <a:ea typeface="Calibri"/>
                <a:cs typeface="Calibri"/>
                <a:hlinkClick r:id="rId2"/>
              </a:rPr>
              <a:t> https://</a:t>
            </a:r>
            <a:r>
              <a:rPr lang="en-US" dirty="0" err="1">
                <a:ea typeface="Calibri"/>
                <a:cs typeface="Calibri"/>
                <a:hlinkClick r:id="rId2"/>
              </a:rPr>
              <a:t>education.github.com</a:t>
            </a:r>
            <a:r>
              <a:rPr lang="en-US" dirty="0">
                <a:ea typeface="Calibri"/>
                <a:cs typeface="Calibri"/>
                <a:hlinkClick r:id="rId2"/>
              </a:rPr>
              <a:t>/students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31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CE78-619D-243E-D57C-99A9993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DF603-7D34-6AF5-C623-0EB9F751459F}"/>
              </a:ext>
            </a:extLst>
          </p:cNvPr>
          <p:cNvSpPr txBox="1"/>
          <p:nvPr/>
        </p:nvSpPr>
        <p:spPr>
          <a:xfrm>
            <a:off x="3968847" y="5860253"/>
            <a:ext cx="425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nostarch.com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linuxbasicsforhackers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1E082-D15F-6681-B2AB-34B2FAC5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7272"/>
          </a:xfrm>
        </p:spPr>
        <p:txBody>
          <a:bodyPr/>
          <a:lstStyle/>
          <a:p>
            <a:r>
              <a:rPr lang="en-US" dirty="0"/>
              <a:t>“Linux Basics for Hackers”</a:t>
            </a:r>
          </a:p>
          <a:p>
            <a:pPr lvl="1"/>
            <a:r>
              <a:rPr lang="en-US" dirty="0" err="1"/>
              <a:t>NoStarchPress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https://nostarch.com/linuxbasicsforhackers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6260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158B-D260-2A63-8E97-722FF448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8CD1-497F-D975-C424-FCA1078B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documentation -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 - </a:t>
            </a:r>
            <a:r>
              <a:rPr lang="en-US" dirty="0">
                <a:hlinkClick r:id="rId3"/>
              </a:rPr>
              <a:t>https://docs.github.com/en</a:t>
            </a:r>
            <a:endParaRPr lang="en-US" dirty="0"/>
          </a:p>
          <a:p>
            <a:r>
              <a:rPr lang="en-US" dirty="0"/>
              <a:t>Git cheat sheet - </a:t>
            </a:r>
            <a:r>
              <a:rPr lang="en-US" dirty="0">
                <a:hlinkClick r:id="rId4"/>
              </a:rPr>
              <a:t>https://training.github.com/downloads/github-git-cheat-sheet.pdf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Pages -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pages.github.com</a:t>
            </a:r>
            <a:r>
              <a:rPr lang="en-US" dirty="0">
                <a:hlinkClick r:id="rId5"/>
              </a:rPr>
              <a:t>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Pages documentation- </a:t>
            </a:r>
            <a:r>
              <a:rPr lang="en-US" dirty="0">
                <a:hlinkClick r:id="rId6"/>
              </a:rPr>
              <a:t>https://docs.github.com/en/pages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Student -  </a:t>
            </a:r>
            <a:r>
              <a:rPr lang="en-US" dirty="0">
                <a:hlinkClick r:id="rId7"/>
              </a:rPr>
              <a:t>https://education.github.com/students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8E286-796F-675F-C89B-A5195A2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6849-8107-A961-41F2-8B78CFA7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79B2-012D-716D-C416-84B428F1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comfortable committing and push/pulling changes</a:t>
            </a:r>
          </a:p>
          <a:p>
            <a:r>
              <a:rPr lang="en-US" dirty="0"/>
              <a:t>Workshop: part 3 – Working on shared projects</a:t>
            </a:r>
          </a:p>
          <a:p>
            <a:pPr lvl="1"/>
            <a:r>
              <a:rPr lang="en-US" dirty="0"/>
              <a:t>Working on a shared repo</a:t>
            </a:r>
          </a:p>
          <a:p>
            <a:pPr lvl="1"/>
            <a:r>
              <a:rPr lang="en-US" dirty="0"/>
              <a:t>Set up our own personal webpage</a:t>
            </a:r>
          </a:p>
        </p:txBody>
      </p:sp>
      <p:pic>
        <p:nvPicPr>
          <p:cNvPr id="5122" name="Picture 2" descr="GitHub Octodex">
            <a:extLst>
              <a:ext uri="{FF2B5EF4-FFF2-40B4-BE49-F238E27FC236}">
                <a16:creationId xmlns:a16="http://schemas.microsoft.com/office/drawing/2014/main" id="{29588F38-0891-3C00-4FBA-C9C02666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28829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5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48FD-CD55-6812-249B-BA67C1AD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PS: How to find a personal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9737-02D0-A509-5FF1-B0F2199F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kind of project are you looking to do?</a:t>
            </a:r>
          </a:p>
          <a:p>
            <a:pPr lvl="1"/>
            <a:r>
              <a:rPr lang="en-US" dirty="0"/>
              <a:t>Web dev, tools development, build an app, game hacking…?</a:t>
            </a:r>
          </a:p>
          <a:p>
            <a:r>
              <a:rPr lang="en-US" dirty="0"/>
              <a:t>What field are you leaning towards?</a:t>
            </a:r>
          </a:p>
          <a:p>
            <a:pPr lvl="1"/>
            <a:r>
              <a:rPr lang="en-US" dirty="0"/>
              <a:t>Applied sciences, software performance, full-stack, DevOps, cyber, …?</a:t>
            </a:r>
          </a:p>
          <a:p>
            <a:pPr lvl="1"/>
            <a:r>
              <a:rPr lang="en-US" dirty="0"/>
              <a:t>It doesn’t matter what you pick – all will require SWE fundamentals</a:t>
            </a:r>
          </a:p>
          <a:p>
            <a:r>
              <a:rPr lang="en-US" dirty="0"/>
              <a:t>Why do you want to work on the project?</a:t>
            </a:r>
          </a:p>
          <a:p>
            <a:pPr lvl="1"/>
            <a:r>
              <a:rPr lang="en-US" dirty="0"/>
              <a:t>Yes, we know you want to build your resume</a:t>
            </a:r>
          </a:p>
          <a:p>
            <a:pPr lvl="1"/>
            <a:r>
              <a:rPr lang="en-US" dirty="0"/>
              <a:t>Learn new tool (e.g.: Docker, Metasploit,..), learn new prog lang(e.g.: python,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c++</a:t>
            </a:r>
            <a:r>
              <a:rPr lang="en-US" dirty="0"/>
              <a:t>, …), learn a new skill (e.g.: design, SW orchestration, pipeline development, using APIs, …)</a:t>
            </a:r>
          </a:p>
          <a:p>
            <a:r>
              <a:rPr lang="en-US" dirty="0"/>
              <a:t>Think about your day-to-day</a:t>
            </a:r>
          </a:p>
          <a:p>
            <a:pPr lvl="1"/>
            <a:r>
              <a:rPr lang="en-US" dirty="0"/>
              <a:t>What can be automated?</a:t>
            </a:r>
          </a:p>
          <a:p>
            <a:pPr lvl="1"/>
            <a:r>
              <a:rPr lang="en-US" dirty="0"/>
              <a:t>What is *ONE* skill you really want to learn?</a:t>
            </a:r>
          </a:p>
          <a:p>
            <a:r>
              <a:rPr lang="en-US" dirty="0"/>
              <a:t>Take some time exploring your options &lt;&lt; really important!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6232-A4DD-AC23-76AA-296E0E3A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chapter…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CC66-6D32-B3A1-BA56-5B34A3A0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147" cy="4351338"/>
          </a:xfrm>
        </p:spPr>
        <p:txBody>
          <a:bodyPr>
            <a:normAutofit/>
          </a:bodyPr>
          <a:lstStyle/>
          <a:p>
            <a:r>
              <a:rPr lang="en-US" dirty="0"/>
              <a:t>Command Line Interface</a:t>
            </a:r>
            <a:r>
              <a:rPr lang="en-US" dirty="0">
                <a:sym typeface="Wingdings" pitchFamily="2" charset="2"/>
              </a:rPr>
              <a:t> (CLI) : </a:t>
            </a:r>
            <a:r>
              <a:rPr lang="en-US" dirty="0"/>
              <a:t>Text-based interface that allows you to issue commands to the computer</a:t>
            </a:r>
          </a:p>
          <a:p>
            <a:r>
              <a:rPr lang="en-US" dirty="0"/>
              <a:t>Navigate Linux  file system</a:t>
            </a:r>
          </a:p>
          <a:p>
            <a:r>
              <a:rPr lang="en-US" dirty="0"/>
              <a:t>Create/delete/edit files</a:t>
            </a:r>
          </a:p>
          <a:p>
            <a:r>
              <a:rPr lang="en-US" dirty="0"/>
              <a:t>Manage packages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A6266D5-50BF-C944-F791-AC683ADA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05" y="2259949"/>
            <a:ext cx="6306911" cy="39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07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6752E-1687-9F44-372C-774FDEA1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7482-DF44-5A21-2E27-E2FAFCFF8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</a:t>
            </a:r>
            <a:r>
              <a:rPr lang="en-US" dirty="0" err="1"/>
              <a:t>baiscs</a:t>
            </a:r>
            <a:r>
              <a:rPr lang="en-US" dirty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1068563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727-9EDF-B547-418B-F976E6B9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B1E9-E899-D8FE-6381-5DE49C60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Linux File System: Directories and Files">
            <a:extLst>
              <a:ext uri="{FF2B5EF4-FFF2-40B4-BE49-F238E27FC236}">
                <a16:creationId xmlns:a16="http://schemas.microsoft.com/office/drawing/2014/main" id="{C538DFEC-024A-BC9D-CA6B-32400268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49374"/>
            <a:ext cx="10406449" cy="585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8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27E8-F464-7D66-C000-D68D31EF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Commands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377035-E15E-46FC-190B-4033683E1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796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86881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3708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60322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240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2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path of working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one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of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../..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two 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6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long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../../..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three 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4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all contents in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 on and so forth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and sort by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root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2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&lt;target dir&gt;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of target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home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cd &lt;target dir&gt;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directory to target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home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93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003E-90A4-BB1A-DC00-F8C24C8D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</a:t>
            </a:r>
            <a:r>
              <a:rPr lang="en-US" dirty="0" err="1"/>
              <a:t>dir</a:t>
            </a:r>
            <a:r>
              <a:rPr lang="en-US" dirty="0"/>
              <a:t> creation and editing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3C029-A7EB-94F9-7CD8-9D7F81594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275619"/>
              </p:ext>
            </p:extLst>
          </p:nvPr>
        </p:nvGraphicFramePr>
        <p:xfrm>
          <a:off x="838200" y="1452400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249539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8706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74341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547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0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 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manual!! Check this when in doubt!!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 &lt;old name&gt;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renames a new file or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3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touch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file or 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–r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recursively deletes all files in non-empty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6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 &lt;file&gt; &lt;target&gt;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a file to the specified target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–rf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above, but forces and overrides any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8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 &lt;file&gt; &lt;target 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 file into the specified target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 -10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first 10 lines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3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file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 -10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last 10 lines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new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</a:t>
                      </a:r>
                      <a:r>
                        <a:rPr lang="en-US" dirty="0"/>
                        <a:t>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contents with numbered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4B02-4446-D90B-6B79-B3D3B7A7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content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F9D4-52CA-BB9E-BA56-B8BE1647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Append or overwrite with echo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Text editor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98A667-5784-986E-7CA9-B47FD886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17" y="2337344"/>
            <a:ext cx="6061166" cy="31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67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E5B9-8636-E30F-20D3-C188047A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basics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D00B7C-D88D-C10D-9F65-83975BAD4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66976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41557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452421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17719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385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vim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file in Vim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mode (edit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to file (save)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[ESC]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to normal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wq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then 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2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[UP, DOWN, RIGHT, LEFT]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navigate the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changes and close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:q!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discard changes and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:w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current file as new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42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96433A-1005-B093-63D4-D37CA81690E5}"/>
              </a:ext>
            </a:extLst>
          </p:cNvPr>
          <p:cNvSpPr txBox="1"/>
          <p:nvPr/>
        </p:nvSpPr>
        <p:spPr>
          <a:xfrm>
            <a:off x="2724436" y="5383763"/>
            <a:ext cx="674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Vim cheat sheet:</a:t>
            </a:r>
          </a:p>
          <a:p>
            <a:pPr algn="ctr"/>
            <a:r>
              <a:rPr lang="en-US" dirty="0">
                <a:hlinkClick r:id="rId2"/>
              </a:rPr>
              <a:t>https://www.cs.cmu.edu/~15131/f17/topics/vim/vim-cheatsheet.pdf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02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C2CB-D190-B4DD-AA5D-60AEA712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F34518-2732-9DE8-5E86-FEB3A3113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928888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812209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90081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72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358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command with admin privileges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apt-get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the installed packages in your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4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install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the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4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remove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uninstall the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purge &lt;software&gt;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uninstall and remove configuration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list of packages available for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942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EC64-D2BC-B0A5-D3E4-94379CBE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48D65E-1F41-C60A-0BF3-291E24643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26642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32684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2521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99001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356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CLI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remote server over </a:t>
                      </a:r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4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!&lt;history number&gt;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the command in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file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2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find &lt;start&gt; -type &lt;f|d&gt; </a:t>
                      </a:r>
                    </a:p>
                    <a:p>
                      <a:r>
                        <a:rPr lang="en-US"/>
                        <a:t>-name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scans the FS for a target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cowsay</a:t>
                      </a:r>
                      <a:r>
                        <a:rPr lang="en-US" dirty="0"/>
                        <a:t> &lt;text&gt;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cow made of ASCII art with input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grep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only show results containing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clear the contents in the terminal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1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file contents in a fixed amount of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[UP, DOWN]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scroll through recent command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whether a given command is installed in $PATH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output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3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9474-DA02-61E6-E006-455A4EE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50E1-A939-68EE-2A33-6DD2010B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 (VCS)</a:t>
            </a:r>
          </a:p>
          <a:p>
            <a:r>
              <a:rPr lang="en-US" dirty="0"/>
              <a:t>Multiple different versions of the same project</a:t>
            </a:r>
          </a:p>
          <a:p>
            <a:r>
              <a:rPr lang="en-US" dirty="0"/>
              <a:t>Used *everywhere* in the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7EC4E-676B-F9D2-E76E-F39642D3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Git Logo PNG Transparent &amp; SVG Vector - Freebie Supply">
            <a:extLst>
              <a:ext uri="{FF2B5EF4-FFF2-40B4-BE49-F238E27FC236}">
                <a16:creationId xmlns:a16="http://schemas.microsoft.com/office/drawing/2014/main" id="{6BE3D66F-5445-D5D4-CBDD-496E2EBAF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095" y="310991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0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CF6C-DF40-4D14-DA61-EFD42EC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0CFB-8F78-BA25-DE09-28D024B5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our work</a:t>
            </a:r>
          </a:p>
          <a:p>
            <a:r>
              <a:rPr lang="en-US" dirty="0"/>
              <a:t>Keep track of changes</a:t>
            </a:r>
          </a:p>
          <a:p>
            <a:pPr lvl="1"/>
            <a:r>
              <a:rPr lang="en-US" dirty="0"/>
              <a:t>Doesn't apply only to code!</a:t>
            </a:r>
          </a:p>
          <a:p>
            <a:r>
              <a:rPr lang="en-US" dirty="0"/>
              <a:t>Freedom to try different approaches and make mistakes</a:t>
            </a:r>
          </a:p>
          <a:p>
            <a:r>
              <a:rPr lang="en-US" dirty="0"/>
              <a:t>Contribute to open source projects (good for resume)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1C4A-30EF-6897-464D-F85366E1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5855-1E7F-7CEA-98D8-76AB557D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4606-FE34-8891-C4AD-D1B50A76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Linux-based</a:t>
            </a:r>
          </a:p>
          <a:p>
            <a:pPr lvl="1"/>
            <a:r>
              <a:rPr lang="en-US" dirty="0"/>
              <a:t>Kali Linux VMs</a:t>
            </a:r>
          </a:p>
          <a:p>
            <a:r>
              <a:rPr lang="en-US" dirty="0"/>
              <a:t>Pre-</a:t>
            </a:r>
            <a:r>
              <a:rPr lang="en-US" dirty="0" err="1"/>
              <a:t>reqs</a:t>
            </a:r>
            <a:endParaRPr lang="en-US" dirty="0"/>
          </a:p>
          <a:p>
            <a:pPr lvl="1"/>
            <a:r>
              <a:rPr lang="en-US" dirty="0"/>
              <a:t>CLI basics (navigation, file mgmt., etc.)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Basic commands</a:t>
            </a:r>
          </a:p>
          <a:p>
            <a:pPr lvl="1"/>
            <a:r>
              <a:rPr lang="en-US" dirty="0"/>
              <a:t>Staging </a:t>
            </a:r>
          </a:p>
          <a:p>
            <a:pPr lvl="1"/>
            <a:r>
              <a:rPr lang="en-US" dirty="0"/>
              <a:t>Committing</a:t>
            </a:r>
          </a:p>
          <a:p>
            <a:pPr lvl="1"/>
            <a:r>
              <a:rPr lang="en-US" dirty="0"/>
              <a:t>Roll backs</a:t>
            </a:r>
          </a:p>
          <a:p>
            <a:pPr lvl="1"/>
            <a:r>
              <a:rPr lang="en-US" dirty="0"/>
              <a:t>Pushing to remote repository</a:t>
            </a:r>
          </a:p>
          <a:p>
            <a:pPr lvl="1"/>
            <a:r>
              <a:rPr lang="en-US" dirty="0"/>
              <a:t>…more</a:t>
            </a:r>
          </a:p>
          <a:p>
            <a:r>
              <a:rPr lang="en-US" dirty="0"/>
              <a:t>Exercises</a:t>
            </a:r>
          </a:p>
          <a:p>
            <a:endParaRPr 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48DFC6A-5BA1-99AE-524B-A9A9EAD44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30D7-30E5-A706-623B-6E48D785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B5EF-F9CC-603B-38A9-CA1B00C95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20510-1364-F562-EB86-7E19DC01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0F10-3D7C-C00A-DCA2-44929824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B269-0F33-2E59-CBA0-152E1A8D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VCS tool to manage your code</a:t>
            </a:r>
          </a:p>
          <a:p>
            <a:pPr lvl="1"/>
            <a:r>
              <a:rPr lang="en-US" dirty="0"/>
              <a:t>Works locally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Cloud-based host for Git repositories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9FCD-A7F9-F53F-9346-A4DA71D2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Git full logo transparent PNG - StickPNG">
            <a:extLst>
              <a:ext uri="{FF2B5EF4-FFF2-40B4-BE49-F238E27FC236}">
                <a16:creationId xmlns:a16="http://schemas.microsoft.com/office/drawing/2014/main" id="{E6B82FDB-C70F-7142-A706-22A9E26F2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27" y="1027906"/>
            <a:ext cx="3693505" cy="21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and symbol, meaning, history, PNG">
            <a:extLst>
              <a:ext uri="{FF2B5EF4-FFF2-40B4-BE49-F238E27FC236}">
                <a16:creationId xmlns:a16="http://schemas.microsoft.com/office/drawing/2014/main" id="{A73B6C5B-F3E1-4886-7B54-0D682DC2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68" y="4130381"/>
            <a:ext cx="3797822" cy="213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7C2A-FB23-589E-6B91-236F28A5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others!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C675B-0A43-2ED2-1B36-34A644C6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Download Bitbucket Logo in SVG Vector or PNG File Format - Logo.wine">
            <a:extLst>
              <a:ext uri="{FF2B5EF4-FFF2-40B4-BE49-F238E27FC236}">
                <a16:creationId xmlns:a16="http://schemas.microsoft.com/office/drawing/2014/main" id="{679B393B-B7C4-4675-1A2C-EA2F18BA84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5" y="1027906"/>
            <a:ext cx="5186739" cy="34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0 Minutes with Beanstalk | License Global">
            <a:extLst>
              <a:ext uri="{FF2B5EF4-FFF2-40B4-BE49-F238E27FC236}">
                <a16:creationId xmlns:a16="http://schemas.microsoft.com/office/drawing/2014/main" id="{DC3B9404-33F2-6A6F-15A6-CBA72F80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54" y="4485732"/>
            <a:ext cx="2335499" cy="12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B26D604-CE5D-BE83-FAD8-BFE80302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844"/>
            <a:ext cx="3762807" cy="209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lab-logo-gray-rgb – SwingSearch">
            <a:extLst>
              <a:ext uri="{FF2B5EF4-FFF2-40B4-BE49-F238E27FC236}">
                <a16:creationId xmlns:a16="http://schemas.microsoft.com/office/drawing/2014/main" id="{2F8F968D-C55A-A1F8-7B61-08D396D7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25" y="3951809"/>
            <a:ext cx="6094203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 Azure DevOps: All You Need To Know | Incredibuild">
            <a:extLst>
              <a:ext uri="{FF2B5EF4-FFF2-40B4-BE49-F238E27FC236}">
                <a16:creationId xmlns:a16="http://schemas.microsoft.com/office/drawing/2014/main" id="{DF6242F2-0D70-5CDD-6982-9A15F7BB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99" y="365125"/>
            <a:ext cx="3389229" cy="21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3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2488</Words>
  <Application>Microsoft Macintosh PowerPoint</Application>
  <PresentationFormat>Widescreen</PresentationFormat>
  <Paragraphs>445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Introduction to Git</vt:lpstr>
      <vt:lpstr>A few considerations…</vt:lpstr>
      <vt:lpstr>In the previous chapter…</vt:lpstr>
      <vt:lpstr>What is Git</vt:lpstr>
      <vt:lpstr>Why Git?</vt:lpstr>
      <vt:lpstr>Workshop</vt:lpstr>
      <vt:lpstr>How to Git</vt:lpstr>
      <vt:lpstr>Git vs Github</vt:lpstr>
      <vt:lpstr>There are others!</vt:lpstr>
      <vt:lpstr>Desktop vs CLI</vt:lpstr>
      <vt:lpstr>Useful Terminology</vt:lpstr>
      <vt:lpstr>Git Terminology</vt:lpstr>
      <vt:lpstr>Git Terminology (cont.)</vt:lpstr>
      <vt:lpstr>General Workflow</vt:lpstr>
      <vt:lpstr>Git Commands</vt:lpstr>
      <vt:lpstr>More commands</vt:lpstr>
      <vt:lpstr>Before we start – setup personal access token</vt:lpstr>
      <vt:lpstr>More considerations</vt:lpstr>
      <vt:lpstr>Access Token Setup</vt:lpstr>
      <vt:lpstr>Exercises pt. 1 – Simple Initialization</vt:lpstr>
      <vt:lpstr>Exercises pt.2 – Personal webpage with Github Pages</vt:lpstr>
      <vt:lpstr>Break</vt:lpstr>
      <vt:lpstr>Exercises pt. 3 – Staging area</vt:lpstr>
      <vt:lpstr>Exercises pt. 4 – Branching/merging</vt:lpstr>
      <vt:lpstr>Next steps:</vt:lpstr>
      <vt:lpstr>Further reading</vt:lpstr>
      <vt:lpstr>References</vt:lpstr>
      <vt:lpstr>For next time:</vt:lpstr>
      <vt:lpstr>PS: How to find a personal project</vt:lpstr>
      <vt:lpstr>Appendix</vt:lpstr>
      <vt:lpstr>Linux File System Overview</vt:lpstr>
      <vt:lpstr>Navigation Commands</vt:lpstr>
      <vt:lpstr>File/dir creation and editing</vt:lpstr>
      <vt:lpstr>Adding content to file</vt:lpstr>
      <vt:lpstr>Vim basics</vt:lpstr>
      <vt:lpstr>Package management</vt:lpstr>
      <vt:lpstr>Other useful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101</dc:title>
  <dc:creator>Raphaela Mettig</dc:creator>
  <cp:lastModifiedBy>Raphaela Mettig</cp:lastModifiedBy>
  <cp:revision>3</cp:revision>
  <dcterms:created xsi:type="dcterms:W3CDTF">2023-02-15T03:06:35Z</dcterms:created>
  <dcterms:modified xsi:type="dcterms:W3CDTF">2025-01-27T20:18:42Z</dcterms:modified>
</cp:coreProperties>
</file>