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2" r:id="rId5"/>
    <p:sldId id="308" r:id="rId6"/>
    <p:sldId id="305" r:id="rId7"/>
    <p:sldId id="307" r:id="rId8"/>
    <p:sldId id="309" r:id="rId9"/>
    <p:sldId id="310" r:id="rId10"/>
    <p:sldId id="311" r:id="rId11"/>
    <p:sldId id="312" r:id="rId12"/>
    <p:sldId id="313" r:id="rId13"/>
    <p:sldId id="318" r:id="rId14"/>
    <p:sldId id="319" r:id="rId15"/>
    <p:sldId id="320" r:id="rId16"/>
    <p:sldId id="321" r:id="rId17"/>
    <p:sldId id="314" r:id="rId18"/>
    <p:sldId id="306" r:id="rId19"/>
    <p:sldId id="317" r:id="rId20"/>
    <p:sldId id="315" r:id="rId21"/>
    <p:sldId id="316" r:id="rId22"/>
    <p:sldId id="272" r:id="rId23"/>
    <p:sldId id="263" r:id="rId24"/>
    <p:sldId id="257" r:id="rId25"/>
    <p:sldId id="277" r:id="rId26"/>
    <p:sldId id="260" r:id="rId27"/>
    <p:sldId id="265" r:id="rId28"/>
    <p:sldId id="268" r:id="rId29"/>
    <p:sldId id="282" r:id="rId30"/>
    <p:sldId id="274" r:id="rId31"/>
    <p:sldId id="278" r:id="rId32"/>
    <p:sldId id="271" r:id="rId33"/>
    <p:sldId id="304" r:id="rId34"/>
    <p:sldId id="289" r:id="rId35"/>
    <p:sldId id="290" r:id="rId36"/>
    <p:sldId id="269" r:id="rId37"/>
    <p:sldId id="270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9B659-84E0-EB15-C674-A81B2DEF4B17}" v="83" dt="2023-03-09T06:32:09.218"/>
    <p1510:client id="{9BB94876-D493-3E48-88BE-8F53AFC40B36}" v="32" dt="2023-03-09T20:11:27.576"/>
    <p1510:client id="{B325956E-470F-7610-3FFC-0E724BD34643}" v="11" dt="2023-03-09T16:22:4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99"/>
    <p:restoredTop sz="83553"/>
  </p:normalViewPr>
  <p:slideViewPr>
    <p:cSldViewPr snapToGrid="0">
      <p:cViewPr varScale="1">
        <p:scale>
          <a:sx n="98" d="100"/>
          <a:sy n="98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158F8-BAA7-E940-BF33-A66DB2D371A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4C48A-AAE2-DB4C-A125-9F0CF93D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2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4C48A-AAE2-DB4C-A125-9F0CF93D69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4C48A-AAE2-DB4C-A125-9F0CF93D69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7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4C48A-AAE2-DB4C-A125-9F0CF93D69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6BE5-4C6A-6560-F10B-6167D723C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5A527-ADE1-563E-EA80-B35627E3C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3F3DE-D2FB-2B17-7879-B96EADEB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BC5D-2C62-460C-8F8F-91CCDEEC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600A-8AA7-7838-F5B1-EA887A09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79CF-BD3A-DF89-3B83-A0733B39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B5C96-BA2F-CBD7-568D-D9D5972F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B034-1DCF-AA55-81AC-4ED8C449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8B030-D43D-0537-88FE-84B43851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1B91-C57C-0C97-7689-C4A98D72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6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BA0E4-8A44-421C-686C-6528D4F31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416CC-562C-3564-4802-A294E9913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9718-14A6-2CB0-3EBD-3B29F6A1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DDCD-C3B9-953D-5F8C-DB0F30C5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DCAAE-C52A-8265-BD91-29E33257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DE5F-A4E9-1B4B-A10C-05615568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97CB-6007-E698-0588-B5D5D52D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28B6C-53C3-E351-B5A9-C8151EC3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F676B-8C72-4FFD-889A-FEDD684A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68598-7486-9365-A3FA-66A97472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8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0766-D626-128D-C947-6BFB5C5F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E5B06-714C-F895-E9DC-265BC7B6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B684C-9D01-1ADC-F8D1-912ED459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20AE-0590-71A2-708F-403D844B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0D730-13F3-DAEC-95EF-5A2972C1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5183-16D8-4C92-6B72-2E84A187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592-3DE0-4AA5-76D3-BAEBCB0B6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24E7A-748D-7BCD-010C-D722B0C5B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C4283-DEC2-5914-210F-ABF02780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830AA-823D-1B6E-FFAD-E6BA1685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14BE-683C-63F8-FBD2-529D2521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87F9-9A5F-2882-7865-6B1C53D2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74387-EE34-8342-CB8E-AB300154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54DE7-6B99-2B8F-9441-28E30FB0D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F0203-6E0A-10E5-93DB-5B3FD4E4C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31280-5F49-2CE9-B334-C47CE5D01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8208C-EF66-65E8-51F3-83B46F28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0099A-A3D9-0CAC-9A4D-15EB1496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80D5A-BD3F-8B8B-DBC4-0DBB6E97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0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4354-3E84-6FD6-7455-221CEA6F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69B41-94F3-62ED-0F84-5BD201FF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5A037-A01A-FE1E-B40B-E0793DFC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D60F1-1BC4-40DA-CB80-B9BFBBFE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E3C42-E606-08BE-7884-8B3261DA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D70A3-9DFA-E2A6-5F00-0E9B47B1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2DE58-A6C0-A6C1-B044-F8D1362B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1178-CAF1-1425-7E28-4DD5BE3B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81EF-EA05-EBA5-F987-49B58EFD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7E932-0CAC-F018-273C-DDA6C3D7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71187-A37F-5103-5918-E4519917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68D04-F176-4D75-F856-35B24B2F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6994-F863-326F-130E-2FE43DD4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5BB0-E0BA-3648-DFCD-4CB6056E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F1D48-AB0F-8BB4-FB7B-3950A981A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477A2-C796-1A7F-6696-B08746B9B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2D03-488E-F517-56F6-F185F138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74E6E-1832-1791-DF84-5BB66CDC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FC633-665D-B2E6-8B73-0764B8A5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48F2B-DC79-335D-AB7E-1CCA9D42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9840-E56F-767E-DD02-23F27439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7048-DF10-C84E-E69A-1A46C8D6B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A13E-70AF-AB5D-ADFD-B905B5950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0FE0-0136-090D-0CB4-D602160AF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9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mettig/wics-lsu-git-worksh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nostarch.com/linuxbasicsforhacker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" TargetMode="External"/><Relationship Id="rId7" Type="http://schemas.openxmlformats.org/officeDocument/2006/relationships/hyperlink" Target="https://stackoverflow.com/help/how-to-ask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hub.com/en/pull-requests/collaborating-with-pull-requests/working-with-forks/about-forks" TargetMode="External"/><Relationship Id="rId5" Type="http://schemas.openxmlformats.org/officeDocument/2006/relationships/hyperlink" Target="https://docs.github.com/en/pull-requests" TargetMode="External"/><Relationship Id="rId4" Type="http://schemas.openxmlformats.org/officeDocument/2006/relationships/hyperlink" Target="https://docs.github.com/en/authentication/keeping-your-account-and-data-secure/creating-a-personal-access-token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15131/f17/topics/vim/vim-cheatsheet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E20D2-B5AE-A6C9-180B-D4300AA5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Introduction to Collaborative Projects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591D9-4271-D0EC-98A5-DA867A376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Women in Computer Science at LSU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Spring 2023</a:t>
            </a:r>
          </a:p>
        </p:txBody>
      </p:sp>
      <p:pic>
        <p:nvPicPr>
          <p:cNvPr id="4" name="Picture 2" descr="Women in Computer Science at LSU - Home | Facebook">
            <a:extLst>
              <a:ext uri="{FF2B5EF4-FFF2-40B4-BE49-F238E27FC236}">
                <a16:creationId xmlns:a16="http://schemas.microsoft.com/office/drawing/2014/main" id="{2FF91B1E-D761-1DFB-47B0-092C2F504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271892"/>
            <a:ext cx="4141760" cy="322861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81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DDFC-BB6F-0D33-929C-F8E06005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Adding collaborators to a shared repository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07ECA4-9FD3-C59C-55AF-561B981AB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19" y="2121475"/>
            <a:ext cx="10515600" cy="2615049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C21C79-7C37-3BC8-0A54-CDCD1120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11" y="4267305"/>
            <a:ext cx="5111781" cy="2413144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D2F345-F8FE-02F8-C10F-01846BFA3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331" y="1690689"/>
            <a:ext cx="7025017" cy="5009340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1A5347-5642-C15A-07D4-16FF78D54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815" y="1923164"/>
            <a:ext cx="6166569" cy="30116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5F3D81-461E-C1AB-4AD2-493884EEB96C}"/>
              </a:ext>
            </a:extLst>
          </p:cNvPr>
          <p:cNvCxnSpPr/>
          <p:nvPr/>
        </p:nvCxnSpPr>
        <p:spPr>
          <a:xfrm flipH="1">
            <a:off x="4003589" y="3299254"/>
            <a:ext cx="852616" cy="129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74D7CC-CA27-BAFE-E04D-A0B359CE074B}"/>
              </a:ext>
            </a:extLst>
          </p:cNvPr>
          <p:cNvCxnSpPr/>
          <p:nvPr/>
        </p:nvCxnSpPr>
        <p:spPr>
          <a:xfrm>
            <a:off x="5711136" y="3694670"/>
            <a:ext cx="0" cy="572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1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7161-C1AF-275E-3650-CA5FC9E6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90AA5C7-85FE-A4BC-D623-3C5AA1FE3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232" y="411097"/>
            <a:ext cx="9043536" cy="608177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EACA35-B61A-E82D-6BC5-B8F1152C2388}"/>
              </a:ext>
            </a:extLst>
          </p:cNvPr>
          <p:cNvSpPr/>
          <p:nvPr/>
        </p:nvSpPr>
        <p:spPr>
          <a:xfrm>
            <a:off x="1900518" y="4984376"/>
            <a:ext cx="8301317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0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1FD2-EFB6-98D3-794A-7077EBA6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simple PR (pair up!)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807C-D8D5-C9AD-A4C3-474FB6D5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repository with your partner, and invite them as a collaborator</a:t>
            </a:r>
          </a:p>
          <a:p>
            <a:r>
              <a:rPr lang="en-US" dirty="0"/>
              <a:t>One of you will create a README with contents and commit it to main</a:t>
            </a:r>
          </a:p>
          <a:p>
            <a:r>
              <a:rPr lang="en-US" dirty="0"/>
              <a:t>Each of you will create a personal working branch and individually create new files and commit to your personal branches (play around with it!)</a:t>
            </a:r>
          </a:p>
          <a:p>
            <a:pPr lvl="1"/>
            <a:r>
              <a:rPr lang="en-US" dirty="0"/>
              <a:t>You will see that it will prompt you to create a pull request</a:t>
            </a:r>
          </a:p>
          <a:p>
            <a:r>
              <a:rPr lang="en-US" dirty="0"/>
              <a:t>Look over the pull requests with your partner, merge them through</a:t>
            </a:r>
          </a:p>
          <a:p>
            <a:pPr lvl="1"/>
            <a:r>
              <a:rPr lang="en-US" dirty="0"/>
              <a:t>Delete branches after merge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1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23D6-0B7E-FAD1-7E71-1C31749B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4BA65-B227-DC77-6356-5B8AE1CD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the same commit</a:t>
            </a:r>
          </a:p>
          <a:p>
            <a:r>
              <a:rPr lang="en-US" dirty="0"/>
              <a:t>Two people making changes that conflict with each other when merging</a:t>
            </a:r>
          </a:p>
          <a:p>
            <a:pPr lvl="1"/>
            <a:r>
              <a:rPr lang="en-US" dirty="0"/>
              <a:t>Edit the same line in the same file</a:t>
            </a:r>
          </a:p>
          <a:p>
            <a:pPr lvl="1"/>
            <a:r>
              <a:rPr lang="en-US" dirty="0"/>
              <a:t>Delete a file in a commit where the other person still has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1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ACBF-14C5-6FDD-A4D2-5F527339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EF12F72-A4D3-AA90-565E-C59016F9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105" y="0"/>
            <a:ext cx="9408886" cy="6898489"/>
          </a:xfrm>
        </p:spPr>
      </p:pic>
    </p:spTree>
    <p:extLst>
      <p:ext uri="{BB962C8B-B14F-4D97-AF65-F5344CB8AC3E}">
        <p14:creationId xmlns:p14="http://schemas.microsoft.com/office/powerpoint/2010/main" val="392931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B988-747A-7636-E761-859CF9EF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A023146-957F-1795-9619-2269A285F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58921"/>
            <a:ext cx="2679700" cy="1193800"/>
          </a:xfr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A86C01B8-924F-E4FB-1C98-4CC2B1BA1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1530573"/>
            <a:ext cx="2146300" cy="15367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C4FF9CE-211B-F1A9-945E-3E8F7DF4F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00" y="4699499"/>
            <a:ext cx="2705100" cy="1625600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37B1199-5257-BE3E-1876-96E7F0758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00" y="3140232"/>
            <a:ext cx="7772400" cy="143117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8E8ED3-216A-19A4-87D0-A30C76572D7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339850" y="2298923"/>
            <a:ext cx="1339850" cy="959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F90158-AFF2-24FA-5283-184AD4F5F739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>
            <a:off x="1339850" y="4452721"/>
            <a:ext cx="1339850" cy="1059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C91024-4151-0FCA-4AC0-223FE194450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826000" y="2298923"/>
            <a:ext cx="1021907" cy="707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F76959-D73B-2CDA-8E40-0A152F18D84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384800" y="4699499"/>
            <a:ext cx="711200" cy="812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93935C-F2FA-2793-558E-D1D7733D33F3}"/>
              </a:ext>
            </a:extLst>
          </p:cNvPr>
          <p:cNvSpPr txBox="1"/>
          <p:nvPr/>
        </p:nvSpPr>
        <p:spPr>
          <a:xfrm>
            <a:off x="297712" y="4571410"/>
            <a:ext cx="10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BC1B45-9209-AA87-86DD-DF4A76D1F8C2}"/>
              </a:ext>
            </a:extLst>
          </p:cNvPr>
          <p:cNvSpPr txBox="1"/>
          <p:nvPr/>
        </p:nvSpPr>
        <p:spPr>
          <a:xfrm>
            <a:off x="1339850" y="2147777"/>
            <a:ext cx="8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D369B6-4F64-0AA9-E2D3-F6799B851FAF}"/>
              </a:ext>
            </a:extLst>
          </p:cNvPr>
          <p:cNvSpPr txBox="1"/>
          <p:nvPr/>
        </p:nvSpPr>
        <p:spPr>
          <a:xfrm>
            <a:off x="1553904" y="5277189"/>
            <a:ext cx="8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CD6917-FC94-30E9-5F8E-235148A646C1}"/>
              </a:ext>
            </a:extLst>
          </p:cNvPr>
          <p:cNvSpPr txBox="1"/>
          <p:nvPr/>
        </p:nvSpPr>
        <p:spPr>
          <a:xfrm>
            <a:off x="5266808" y="2077778"/>
            <a:ext cx="140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19764A-8569-E911-5566-5B0FB64D98B9}"/>
              </a:ext>
            </a:extLst>
          </p:cNvPr>
          <p:cNvSpPr txBox="1"/>
          <p:nvPr/>
        </p:nvSpPr>
        <p:spPr>
          <a:xfrm>
            <a:off x="5712047" y="5264532"/>
            <a:ext cx="131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B</a:t>
            </a:r>
          </a:p>
        </p:txBody>
      </p:sp>
    </p:spTree>
    <p:extLst>
      <p:ext uri="{BB962C8B-B14F-4D97-AF65-F5344CB8AC3E}">
        <p14:creationId xmlns:p14="http://schemas.microsoft.com/office/powerpoint/2010/main" val="300740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2EAD-34EB-D200-D618-9970FE91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084EC96-AF43-5FC8-CB62-EEC4F8202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945" y="1690688"/>
            <a:ext cx="8562109" cy="16510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2B81441-2EF7-0B08-70DE-EEAD8971A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311" y="4107231"/>
            <a:ext cx="5118100" cy="144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BAD9CC-CCE6-32E4-7C5C-9F53A8C84FF2}"/>
              </a:ext>
            </a:extLst>
          </p:cNvPr>
          <p:cNvSpPr txBox="1"/>
          <p:nvPr/>
        </p:nvSpPr>
        <p:spPr>
          <a:xfrm>
            <a:off x="4350326" y="6406312"/>
            <a:ext cx="349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Stage, commit, push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B80A7B9-777A-B111-6E3C-F49FFCDFD658}"/>
              </a:ext>
            </a:extLst>
          </p:cNvPr>
          <p:cNvSpPr/>
          <p:nvPr/>
        </p:nvSpPr>
        <p:spPr>
          <a:xfrm>
            <a:off x="5592724" y="3341687"/>
            <a:ext cx="503274" cy="7655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1A95FA22-63DC-B87C-6D23-3B6D31944D8B}"/>
              </a:ext>
            </a:extLst>
          </p:cNvPr>
          <p:cNvSpPr/>
          <p:nvPr/>
        </p:nvSpPr>
        <p:spPr>
          <a:xfrm>
            <a:off x="5592724" y="5640768"/>
            <a:ext cx="503274" cy="7655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2D5C2-12E5-9D71-7A27-CADC8E36C44E}"/>
              </a:ext>
            </a:extLst>
          </p:cNvPr>
          <p:cNvSpPr txBox="1"/>
          <p:nvPr/>
        </p:nvSpPr>
        <p:spPr>
          <a:xfrm>
            <a:off x="1" y="1977656"/>
            <a:ext cx="1814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figure out what text between the arrows we want to keep!</a:t>
            </a:r>
          </a:p>
        </p:txBody>
      </p:sp>
    </p:spTree>
    <p:extLst>
      <p:ext uri="{BB962C8B-B14F-4D97-AF65-F5344CB8AC3E}">
        <p14:creationId xmlns:p14="http://schemas.microsoft.com/office/powerpoint/2010/main" val="346335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FAEF-B0B3-B92F-966D-38943736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merge conflict (pair up!)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264D-2E75-47E3-DC6D-EB437504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in the same repository as ex 1, each person will create another working branch each</a:t>
            </a:r>
          </a:p>
          <a:p>
            <a:r>
              <a:rPr lang="en-US" dirty="0"/>
              <a:t>In each branch, each of you will make a change to </a:t>
            </a:r>
            <a:r>
              <a:rPr lang="en-US" u="sng" dirty="0"/>
              <a:t>the same line in the README both of you should have from the initial branch</a:t>
            </a:r>
          </a:p>
          <a:p>
            <a:r>
              <a:rPr lang="en-US" dirty="0"/>
              <a:t>Try to merge – it should result in a conflict</a:t>
            </a:r>
          </a:p>
          <a:p>
            <a:r>
              <a:rPr lang="en-US" dirty="0"/>
              <a:t>Fix the conflict and push the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7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30F6-98C7-AB08-B893-38D08718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Fork and pull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81F3-1133-5BDA-F26C-2EA0F731C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Find a project you want to work on</a:t>
            </a:r>
          </a:p>
          <a:p>
            <a:r>
              <a:rPr lang="en-US" dirty="0"/>
              <a:t>The repository is owned by someone else</a:t>
            </a:r>
          </a:p>
          <a:p>
            <a:r>
              <a:rPr lang="en-US" dirty="0"/>
              <a:t>You make a personal copy of it to do your work</a:t>
            </a:r>
          </a:p>
          <a:p>
            <a:r>
              <a:rPr lang="en-US" dirty="0"/>
              <a:t>Once done, you ask the original project maintainer to review your changes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FBAEA4-E172-E4BB-0E41-F2752483E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77900"/>
            <a:ext cx="5803900" cy="2451100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2A5A755-EC73-BCE9-DA86-208ED26AC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4259118"/>
            <a:ext cx="56134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3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FAEF-B0B3-B92F-966D-38943736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3 </a:t>
            </a:r>
            <a:r>
              <a:rPr lang="en-US" dirty="0"/>
              <a:t>– individual group work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264D-2E75-47E3-DC6D-EB437504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personal fork of: </a:t>
            </a:r>
            <a:r>
              <a:rPr lang="en-US" dirty="0">
                <a:hlinkClick r:id="rId2"/>
              </a:rPr>
              <a:t>https://github.com/rmettig/wics-lsu-git-workshop</a:t>
            </a:r>
            <a:endParaRPr lang="en-US" dirty="0"/>
          </a:p>
          <a:p>
            <a:r>
              <a:rPr lang="en-US" dirty="0"/>
              <a:t>Create 3 files with lyrics to 3 songs that you like (one per commit)</a:t>
            </a:r>
          </a:p>
          <a:p>
            <a:r>
              <a:rPr lang="en-US" dirty="0"/>
              <a:t>Add your name to the readme and the songs you included</a:t>
            </a:r>
          </a:p>
          <a:p>
            <a:pPr lvl="1"/>
            <a:r>
              <a:rPr lang="en-US" dirty="0"/>
              <a:t>We will review merge conflicts together</a:t>
            </a:r>
          </a:p>
          <a:p>
            <a:r>
              <a:rPr lang="en-US" dirty="0"/>
              <a:t>One you’re done, create the pull request to the original project</a:t>
            </a:r>
          </a:p>
          <a:p>
            <a:r>
              <a:rPr lang="en-US" dirty="0"/>
              <a:t>We will review them together and I will approve them!</a:t>
            </a:r>
          </a:p>
        </p:txBody>
      </p:sp>
    </p:spTree>
    <p:extLst>
      <p:ext uri="{BB962C8B-B14F-4D97-AF65-F5344CB8AC3E}">
        <p14:creationId xmlns:p14="http://schemas.microsoft.com/office/powerpoint/2010/main" val="191974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5C78-B546-49AC-7FF7-6C61EE96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considerations…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D98B-8510-BD8C-4F48-CFD9AF71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a workshop for all levels…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…but we start from the ground up </a:t>
            </a:r>
          </a:p>
          <a:p>
            <a:r>
              <a:rPr lang="en-US" dirty="0"/>
              <a:t>Required knowledge: CLI basics, Git basics</a:t>
            </a:r>
            <a:endParaRPr lang="en-US" dirty="0">
              <a:cs typeface="Calibri"/>
            </a:endParaRPr>
          </a:p>
          <a:p>
            <a:r>
              <a:rPr lang="en-US" dirty="0"/>
              <a:t>Follow along to the practical demo</a:t>
            </a:r>
          </a:p>
          <a:p>
            <a:r>
              <a:rPr lang="en-US" dirty="0"/>
              <a:t>Ask questions</a:t>
            </a:r>
          </a:p>
          <a:p>
            <a:r>
              <a:rPr lang="en-US" dirty="0"/>
              <a:t>Have fun!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B9FE-1012-4488-9F8A-19BDE9E6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E9C-A557-DACB-BB16-2C9A12EB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6613-3E5D-8FFA-17D4-DC7497538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8146" cy="4351338"/>
          </a:xfrm>
        </p:spPr>
        <p:txBody>
          <a:bodyPr/>
          <a:lstStyle/>
          <a:p>
            <a:r>
              <a:rPr lang="en-US" dirty="0"/>
              <a:t>Discussion forum within each project</a:t>
            </a:r>
          </a:p>
          <a:p>
            <a:r>
              <a:rPr lang="en-US" dirty="0"/>
              <a:t>Always good to scan it before starting to work on an existing project</a:t>
            </a:r>
          </a:p>
          <a:p>
            <a:r>
              <a:rPr lang="en-US" dirty="0"/>
              <a:t>Some etiquette expected</a:t>
            </a:r>
          </a:p>
          <a:p>
            <a:pPr lvl="1"/>
            <a:r>
              <a:rPr lang="en-US" dirty="0"/>
              <a:t>Follow </a:t>
            </a:r>
            <a:r>
              <a:rPr lang="en-US" dirty="0" err="1"/>
              <a:t>StackOverflow</a:t>
            </a:r>
            <a:r>
              <a:rPr lang="en-US" dirty="0"/>
              <a:t> question guidelines when in doubt (link in references slide)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F9D244-BC54-0EE0-440C-981D2CB2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346" y="1027906"/>
            <a:ext cx="4729848" cy="489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2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3077-DBEB-2285-2D3C-4D752897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C2E707-4FBB-D9D3-994A-3C0D723B8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487" y="466908"/>
            <a:ext cx="9585025" cy="5924184"/>
          </a:xfrm>
        </p:spPr>
      </p:pic>
    </p:spTree>
    <p:extLst>
      <p:ext uri="{BB962C8B-B14F-4D97-AF65-F5344CB8AC3E}">
        <p14:creationId xmlns:p14="http://schemas.microsoft.com/office/powerpoint/2010/main" val="484008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6849-8107-A961-41F2-8B78CFA7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What's next?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79B2-012D-716D-C416-84B428F1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271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We're done!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Use it as much as you can </a:t>
            </a:r>
          </a:p>
          <a:p>
            <a:pPr lvl="1"/>
            <a:r>
              <a:rPr lang="en-US" dirty="0">
                <a:ea typeface="Calibri"/>
                <a:cs typeface="Calibri"/>
              </a:rPr>
              <a:t>Practice, practice, practice!</a:t>
            </a:r>
          </a:p>
          <a:p>
            <a:r>
              <a:rPr lang="en-US" dirty="0">
                <a:ea typeface="Calibri"/>
                <a:cs typeface="Calibri"/>
              </a:rPr>
              <a:t>Find cool projects to work on</a:t>
            </a:r>
          </a:p>
          <a:p>
            <a:pPr lvl="1"/>
            <a:r>
              <a:rPr lang="en-US" dirty="0">
                <a:ea typeface="Calibri"/>
                <a:cs typeface="Calibri"/>
              </a:rPr>
              <a:t>Part 2 slides have some tips on how to do that</a:t>
            </a:r>
          </a:p>
          <a:p>
            <a:r>
              <a:rPr lang="en-US" dirty="0">
                <a:ea typeface="Calibri"/>
                <a:cs typeface="Calibri"/>
              </a:rPr>
              <a:t>Explore what else </a:t>
            </a:r>
            <a:r>
              <a:rPr lang="en-US" dirty="0" err="1">
                <a:ea typeface="Calibri"/>
                <a:cs typeface="Calibri"/>
              </a:rPr>
              <a:t>Github</a:t>
            </a:r>
            <a:r>
              <a:rPr lang="en-US" dirty="0">
                <a:ea typeface="Calibri"/>
                <a:cs typeface="Calibri"/>
              </a:rPr>
              <a:t> has to offer!</a:t>
            </a:r>
          </a:p>
          <a:p>
            <a:pPr lvl="1"/>
            <a:r>
              <a:rPr lang="en-US" dirty="0">
                <a:ea typeface="Calibri"/>
                <a:cs typeface="Calibri"/>
              </a:rPr>
              <a:t>Student </a:t>
            </a:r>
            <a:r>
              <a:rPr lang="en-US" dirty="0" err="1">
                <a:ea typeface="Calibri"/>
                <a:cs typeface="Calibri"/>
              </a:rPr>
              <a:t>discouts</a:t>
            </a:r>
            <a:r>
              <a:rPr lang="en-US" dirty="0">
                <a:ea typeface="Calibri"/>
                <a:cs typeface="Calibri"/>
              </a:rPr>
              <a:t>, automation, configuration, test/build pipelines... so much more!</a:t>
            </a:r>
          </a:p>
        </p:txBody>
      </p:sp>
      <p:pic>
        <p:nvPicPr>
          <p:cNvPr id="5122" name="Picture 2" descr="GitHub Octodex">
            <a:extLst>
              <a:ext uri="{FF2B5EF4-FFF2-40B4-BE49-F238E27FC236}">
                <a16:creationId xmlns:a16="http://schemas.microsoft.com/office/drawing/2014/main" id="{29588F38-0891-3C00-4FBA-C9C026666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28829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5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CE78-619D-243E-D57C-99A99935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DF603-7D34-6AF5-C623-0EB9F751459F}"/>
              </a:ext>
            </a:extLst>
          </p:cNvPr>
          <p:cNvSpPr txBox="1"/>
          <p:nvPr/>
        </p:nvSpPr>
        <p:spPr>
          <a:xfrm>
            <a:off x="3968847" y="5860253"/>
            <a:ext cx="425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nostarch.com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linuxbasicsforhackers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1E082-D15F-6681-B2AB-34B2FAC5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72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“Linux Basics for Hackers”</a:t>
            </a:r>
          </a:p>
          <a:p>
            <a:pPr lvl="1"/>
            <a:r>
              <a:rPr lang="en-US" err="1"/>
              <a:t>NoStarchPress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https://nostarch.com/linuxbasicsforhackers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documentation (refs in next slide)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604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158B-D260-2A63-8E97-722FF448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8CD1-497F-D975-C424-FCA1078B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Git documentation - </a:t>
            </a: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documentation - </a:t>
            </a:r>
            <a:r>
              <a:rPr lang="en-US" dirty="0">
                <a:hlinkClick r:id="rId3"/>
              </a:rPr>
              <a:t>https://docs.github.com/en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access tokens - </a:t>
            </a:r>
            <a:r>
              <a:rPr lang="en-US" dirty="0">
                <a:hlinkClick r:id="rId4"/>
              </a:rPr>
              <a:t>https://docs.github.com/en/authentication/keeping-your-account-and-data-secure/creating-a-personal-access-token</a:t>
            </a:r>
            <a:endParaRPr lang="en-US" dirty="0"/>
          </a:p>
          <a:p>
            <a:r>
              <a:rPr lang="en-US" dirty="0" err="1">
                <a:ea typeface="Calibri"/>
                <a:cs typeface="Calibri"/>
              </a:rPr>
              <a:t>Github</a:t>
            </a:r>
            <a:r>
              <a:rPr lang="en-US" dirty="0">
                <a:ea typeface="Calibri"/>
                <a:cs typeface="Calibri"/>
              </a:rPr>
              <a:t> PR doc - </a:t>
            </a:r>
            <a:r>
              <a:rPr lang="en-US" dirty="0">
                <a:ea typeface="+mn-lt"/>
                <a:cs typeface="+mn-lt"/>
                <a:hlinkClick r:id="rId5"/>
              </a:rPr>
              <a:t>https://docs.github.com/en/pull-requests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 forks - </a:t>
            </a:r>
            <a:r>
              <a:rPr lang="en-US" dirty="0">
                <a:ea typeface="+mn-lt"/>
                <a:cs typeface="+mn-lt"/>
                <a:hlinkClick r:id="rId6"/>
              </a:rPr>
              <a:t>https://docs.github.com/en/pull-requests/collaborating-with-pull-requests/working-with-forks/about-forks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StackOverflow</a:t>
            </a:r>
            <a:r>
              <a:rPr lang="en-US" dirty="0">
                <a:ea typeface="+mn-lt"/>
                <a:cs typeface="+mn-lt"/>
              </a:rPr>
              <a:t> question guidelines - </a:t>
            </a:r>
            <a:r>
              <a:rPr lang="en-US" dirty="0">
                <a:ea typeface="+mn-lt"/>
                <a:cs typeface="+mn-lt"/>
                <a:hlinkClick r:id="rId7"/>
              </a:rPr>
              <a:t>https://stackoverflow.com/help/how-to-ask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8E286-796F-675F-C89B-A5195A21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02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6752E-1687-9F44-372C-774FDEA1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47482-DF44-5A21-2E27-E2FAFCFF8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 basics reference</a:t>
            </a:r>
          </a:p>
        </p:txBody>
      </p:sp>
    </p:spTree>
    <p:extLst>
      <p:ext uri="{BB962C8B-B14F-4D97-AF65-F5344CB8AC3E}">
        <p14:creationId xmlns:p14="http://schemas.microsoft.com/office/powerpoint/2010/main" val="1068563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7727-9EDF-B547-418B-F976E6B9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B1E9-E899-D8FE-6381-5DE49C60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Linux File System: Directories and Files">
            <a:extLst>
              <a:ext uri="{FF2B5EF4-FFF2-40B4-BE49-F238E27FC236}">
                <a16:creationId xmlns:a16="http://schemas.microsoft.com/office/drawing/2014/main" id="{C538DFEC-024A-BC9D-CA6B-32400268A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49374"/>
            <a:ext cx="10406449" cy="585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80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27E8-F464-7D66-C000-D68D31EF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Commands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377035-E15E-46FC-190B-4033683E1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07963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486881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3708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160322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72409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2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path of working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back one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6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contents of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../..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back two levels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66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–l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contents long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../../..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back three levels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4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–a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all contents in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 on and so forth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–t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and sort by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to root 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42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&lt;target dir&gt;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contents of target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to home 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8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cd &lt;target dir&gt;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directory to target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to home 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49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193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003E-90A4-BB1A-DC00-F8C24C8D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File/</a:t>
            </a:r>
            <a:r>
              <a:rPr lang="en-US" dirty="0" err="1"/>
              <a:t>dir</a:t>
            </a:r>
            <a:r>
              <a:rPr lang="en-US" dirty="0"/>
              <a:t> creation and editing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E3C029-A7EB-94F9-7CD8-9D7F81594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275619"/>
              </p:ext>
            </p:extLst>
          </p:nvPr>
        </p:nvGraphicFramePr>
        <p:xfrm>
          <a:off x="838200" y="1452400"/>
          <a:ext cx="10515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249539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8706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74341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5547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70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 &lt;command&gt;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manual!! Check this when in doubt!!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 &lt;old name&gt; &lt;new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renames a new file or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3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touch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an empty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a file or empty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mkdir</a:t>
                      </a:r>
                      <a:r>
                        <a:rPr lang="en-US" dirty="0"/>
                        <a:t>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empty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 –r &lt;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recursively deletes all files in non-empty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6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 &lt;file&gt; &lt;target&gt;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moves a file to the specified target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 –rf &lt;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above, but forces and overrides any warnings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78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 &lt;file&gt; &lt;target 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a file into the specified target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 -10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first 10 lines in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3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 file 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 -10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last 10 lines in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2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new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nl</a:t>
                      </a:r>
                      <a:r>
                        <a:rPr lang="en-US" dirty="0"/>
                        <a:t>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contents with numbered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3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4B02-4446-D90B-6B79-B3D3B7A7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content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F9D4-52CA-BB9E-BA56-B8BE1647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Append or overwrite with echo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Text editor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98A667-5784-986E-7CA9-B47FD886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417" y="2337344"/>
            <a:ext cx="6061166" cy="31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6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6232-A4DD-AC23-76AA-296E0E3A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chapters…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CC66-6D32-B3A1-BA56-5B34A3A0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12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ym typeface="Wingdings" pitchFamily="2" charset="2"/>
              </a:rPr>
              <a:t>Part 1: CLI 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Navigate the file system</a:t>
            </a:r>
          </a:p>
          <a:p>
            <a:pPr lvl="1"/>
            <a:r>
              <a:rPr lang="en-US" dirty="0">
                <a:ea typeface="Calibri"/>
                <a:cs typeface="Calibri"/>
              </a:rPr>
              <a:t>Create/delete/edit files</a:t>
            </a:r>
          </a:p>
          <a:p>
            <a:r>
              <a:rPr lang="en-US" dirty="0">
                <a:ea typeface="Calibri"/>
                <a:cs typeface="Calibri"/>
              </a:rPr>
              <a:t>Part 2: Git</a:t>
            </a:r>
          </a:p>
          <a:p>
            <a:pPr lvl="1"/>
            <a:r>
              <a:rPr lang="en-US" dirty="0">
                <a:ea typeface="Calibri"/>
                <a:cs typeface="Calibri"/>
              </a:rPr>
              <a:t>Initialize/clone a repository</a:t>
            </a:r>
          </a:p>
          <a:p>
            <a:pPr lvl="1"/>
            <a:r>
              <a:rPr lang="en-US" dirty="0">
                <a:ea typeface="Calibri"/>
                <a:cs typeface="Calibri"/>
              </a:rPr>
              <a:t>Stage, commit, and push changes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Creating, changing, merging branches</a:t>
            </a:r>
          </a:p>
          <a:p>
            <a:pPr marL="457200" lvl="1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8B72D46-F849-1DBA-A521-24F5B4BF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09" y="2100819"/>
            <a:ext cx="5913408" cy="31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07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E5B9-8636-E30F-20D3-C188047A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basics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D00B7C-D88D-C10D-9F65-83975BAD4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66976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641557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452421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817719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385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6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vim 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file in Vim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mode (edit file)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to file (save)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1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[ESC]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to normal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wq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then quit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2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[UP, DOWN, RIGHT, LEFT]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navigate the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changes and close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4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:q!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discard changes and 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:w &lt;new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current file as new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429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96433A-1005-B093-63D4-D37CA81690E5}"/>
              </a:ext>
            </a:extLst>
          </p:cNvPr>
          <p:cNvSpPr txBox="1"/>
          <p:nvPr/>
        </p:nvSpPr>
        <p:spPr>
          <a:xfrm>
            <a:off x="2724436" y="5383763"/>
            <a:ext cx="674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Vim cheat sheet:</a:t>
            </a:r>
          </a:p>
          <a:p>
            <a:pPr algn="ctr"/>
            <a:r>
              <a:rPr lang="en-US" dirty="0">
                <a:hlinkClick r:id="rId2"/>
              </a:rPr>
              <a:t>https://www.cs.cmu.edu/~15131/f17/topics/vim/vim-cheatsheet.pdf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02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C2CB-D190-B4DD-AA5D-60AEA712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F34518-2732-9DE8-5E86-FEB3A3113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928888"/>
              </p:ext>
            </p:extLst>
          </p:nvPr>
        </p:nvGraphicFramePr>
        <p:xfrm>
          <a:off x="838200" y="1825625"/>
          <a:ext cx="10515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812209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900816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721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93582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2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sudo</a:t>
                      </a:r>
                      <a:r>
                        <a:rPr lang="en-US" dirty="0"/>
                        <a:t> &lt;command&gt;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command with admin privileges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sudo</a:t>
                      </a:r>
                      <a:r>
                        <a:rPr lang="en-US" dirty="0"/>
                        <a:t> apt-get 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the installed packages in your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4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apt-get install &lt;package&gt;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 the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4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apt-get remove &lt;package&gt;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uninstall the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80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apt-get purge &lt;software&gt;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uninstall and remove configuration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apt-get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list of packages available for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942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EC64-D2BC-B0A5-D3E4-94379CBE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48D65E-1F41-C60A-0BF3-291E24643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026642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832684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125219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990015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23563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0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CLI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 to remote server over </a:t>
                      </a:r>
                      <a:r>
                        <a:rPr lang="en-US" dirty="0" err="1"/>
                        <a:t>ssh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4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!&lt;history number&gt;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the command in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chmod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file 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2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find &lt;start&gt; -type &lt;f|d&gt; </a:t>
                      </a:r>
                    </a:p>
                    <a:p>
                      <a:r>
                        <a:rPr lang="en-US"/>
                        <a:t>-name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scans the FS for a target file or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cowsay</a:t>
                      </a:r>
                      <a:r>
                        <a:rPr lang="en-US" dirty="0"/>
                        <a:t> &lt;text&gt;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cow made of ASCII art with input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grep 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only show results containing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clear the contents in the terminal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1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file contents in a fixed amount of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[UP, DOWN]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scroll through recent command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47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replacement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whether a given command is installed in $PATH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6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 output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93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270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6752E-1687-9F44-372C-774FDEA1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47482-DF44-5A21-2E27-E2FAFCFF8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Git basics</a:t>
            </a:r>
            <a:r>
              <a:rPr lang="en-US" dirty="0"/>
              <a:t> reference</a:t>
            </a:r>
          </a:p>
        </p:txBody>
      </p:sp>
    </p:spTree>
    <p:extLst>
      <p:ext uri="{BB962C8B-B14F-4D97-AF65-F5344CB8AC3E}">
        <p14:creationId xmlns:p14="http://schemas.microsoft.com/office/powerpoint/2010/main" val="1355450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15BE6F-D595-32B7-4C89-E0BE7A42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Terminology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5D52CD-89CE-90ED-827A-1BF42FBD6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B14AC5-E0C1-9BE3-9738-4FD93DCC5B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Needs network connection</a:t>
            </a:r>
          </a:p>
          <a:p>
            <a:r>
              <a:rPr lang="en-US" dirty="0"/>
              <a:t>Only keeps backup of what you push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122238-A3ED-1CF2-5E12-463544996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F11B056-164D-EEF9-295D-B893BB35F6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Works offline</a:t>
            </a:r>
          </a:p>
          <a:p>
            <a:r>
              <a:rPr lang="en-US" dirty="0"/>
              <a:t>On your machine only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C04AD-22DD-062A-E3D1-1D87C4D0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34</a:t>
            </a:fld>
            <a:endParaRPr lang="en-US"/>
          </a:p>
        </p:txBody>
      </p:sp>
      <p:pic>
        <p:nvPicPr>
          <p:cNvPr id="5122" name="Picture 2" descr="Download from Cloud - Free technology icons">
            <a:extLst>
              <a:ext uri="{FF2B5EF4-FFF2-40B4-BE49-F238E27FC236}">
                <a16:creationId xmlns:a16="http://schemas.microsoft.com/office/drawing/2014/main" id="{34720E21-3855-1E22-E54D-249A36192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81" y="3875004"/>
            <a:ext cx="1771316" cy="177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mputer - Free computer icons">
            <a:extLst>
              <a:ext uri="{FF2B5EF4-FFF2-40B4-BE49-F238E27FC236}">
                <a16:creationId xmlns:a16="http://schemas.microsoft.com/office/drawing/2014/main" id="{0CE7C183-85BD-E05E-22A7-3078669FE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406" y="3551154"/>
            <a:ext cx="2095166" cy="209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682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586660B-A8B1-A59D-C199-A302A6D7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10FA36-A6B9-C3E1-4951-31D350F1E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project files and stores file version history</a:t>
            </a:r>
          </a:p>
          <a:p>
            <a:r>
              <a:rPr lang="en-US" dirty="0"/>
              <a:t>Branch</a:t>
            </a:r>
          </a:p>
          <a:p>
            <a:pPr lvl="1"/>
            <a:r>
              <a:rPr lang="en-US" dirty="0"/>
              <a:t>A version timeline within a repository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“Save” the changes done to the project to the working version</a:t>
            </a:r>
          </a:p>
          <a:p>
            <a:r>
              <a:rPr lang="en-US" dirty="0"/>
              <a:t>Clone</a:t>
            </a:r>
          </a:p>
          <a:p>
            <a:pPr lvl="1"/>
            <a:r>
              <a:rPr lang="en-US" dirty="0"/>
              <a:t>A local copy of a remote repository</a:t>
            </a:r>
          </a:p>
          <a:p>
            <a:r>
              <a:rPr lang="en-US" dirty="0"/>
              <a:t>Fork</a:t>
            </a:r>
          </a:p>
          <a:p>
            <a:pPr lvl="1"/>
            <a:r>
              <a:rPr lang="en-US" dirty="0"/>
              <a:t>Personal copy of another user’s repository</a:t>
            </a:r>
          </a:p>
          <a:p>
            <a:pPr lvl="1"/>
            <a:r>
              <a:rPr lang="en-US" dirty="0"/>
              <a:t>Changes made to your fork don’t affect the other user’s directly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6266C-A051-9FBE-670D-A73DEB88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35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AADCCF1-3DED-5319-5D61-44581848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8289" y="6356350"/>
            <a:ext cx="5175422" cy="36512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docs.github.com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/get-started/</a:t>
            </a:r>
            <a:r>
              <a:rPr lang="en-US" dirty="0" err="1"/>
              <a:t>quickstart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-glossary</a:t>
            </a:r>
          </a:p>
        </p:txBody>
      </p:sp>
    </p:spTree>
    <p:extLst>
      <p:ext uri="{BB962C8B-B14F-4D97-AF65-F5344CB8AC3E}">
        <p14:creationId xmlns:p14="http://schemas.microsoft.com/office/powerpoint/2010/main" val="3663391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0C56-D2AF-04CB-C97D-FCBB305A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1975-CF85-BDAF-B1CE-E91C5433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Get changes from a remote repository without merging them</a:t>
            </a:r>
          </a:p>
          <a:p>
            <a:r>
              <a:rPr lang="en-US" dirty="0"/>
              <a:t>Merge</a:t>
            </a:r>
          </a:p>
          <a:p>
            <a:pPr lvl="1"/>
            <a:r>
              <a:rPr lang="en-US" dirty="0"/>
              <a:t>Get changes from one branch and applies it into another</a:t>
            </a:r>
          </a:p>
          <a:p>
            <a:pPr lvl="1"/>
            <a:r>
              <a:rPr lang="en-US" dirty="0"/>
              <a:t>Either in the same repository or on another fork (aka Pull Request)</a:t>
            </a:r>
          </a:p>
          <a:p>
            <a:r>
              <a:rPr lang="en-US" dirty="0"/>
              <a:t>Pull</a:t>
            </a:r>
          </a:p>
          <a:p>
            <a:pPr lvl="1"/>
            <a:r>
              <a:rPr lang="en-US" dirty="0"/>
              <a:t>Fetch and merge changes in one command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/>
              <a:t>Send committed changes to a remote repository</a:t>
            </a:r>
          </a:p>
          <a:p>
            <a:r>
              <a:rPr lang="en-US" dirty="0"/>
              <a:t>Pull Request (PR)</a:t>
            </a:r>
          </a:p>
          <a:p>
            <a:pPr lvl="1"/>
            <a:r>
              <a:rPr lang="en-US" dirty="0"/>
              <a:t>proposed changes to a repository submitted by a user and accepted or rejected by a repository's collaborators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D50ED-4584-FCEF-7B96-F4BE9BF6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DD99-1965-FFB6-A89E-38CE6AC3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1" y="6361327"/>
            <a:ext cx="4693508" cy="36512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docs.github.com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/get-started/</a:t>
            </a:r>
            <a:r>
              <a:rPr lang="en-US" dirty="0" err="1"/>
              <a:t>quickstart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-glossary</a:t>
            </a:r>
          </a:p>
        </p:txBody>
      </p:sp>
    </p:spTree>
    <p:extLst>
      <p:ext uri="{BB962C8B-B14F-4D97-AF65-F5344CB8AC3E}">
        <p14:creationId xmlns:p14="http://schemas.microsoft.com/office/powerpoint/2010/main" val="3718181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21D3-0CDB-3CB5-3E46-07A27ECD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9A10-59E0-68C9-1824-6E921273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/>
          <a:lstStyle/>
          <a:p>
            <a:r>
              <a:rPr lang="en-US" dirty="0"/>
              <a:t>Clone/Fork/Create repository</a:t>
            </a:r>
          </a:p>
          <a:p>
            <a:r>
              <a:rPr lang="en-US" dirty="0"/>
              <a:t>Create working branch</a:t>
            </a:r>
          </a:p>
          <a:p>
            <a:r>
              <a:rPr lang="en-US" dirty="0"/>
              <a:t>Work and make changes</a:t>
            </a:r>
          </a:p>
          <a:p>
            <a:r>
              <a:rPr lang="en-US" dirty="0"/>
              <a:t>Commit changes (frequently)</a:t>
            </a:r>
          </a:p>
          <a:p>
            <a:r>
              <a:rPr lang="en-US" dirty="0"/>
              <a:t>Push local changes</a:t>
            </a:r>
          </a:p>
          <a:p>
            <a:r>
              <a:rPr lang="en-US" dirty="0"/>
              <a:t>Merge changes into main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DA15F-A249-9080-094E-8D3C846C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F3E372F-2851-BEF6-53E6-482A9092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88" y="2067500"/>
            <a:ext cx="6598024" cy="3046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D8E6F5-0B1C-92CD-6748-1740E5896302}"/>
              </a:ext>
            </a:extLst>
          </p:cNvPr>
          <p:cNvSpPr txBox="1"/>
          <p:nvPr/>
        </p:nvSpPr>
        <p:spPr>
          <a:xfrm>
            <a:off x="6156242" y="5114234"/>
            <a:ext cx="4908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Img</a:t>
            </a:r>
            <a:r>
              <a:rPr lang="en-US" sz="1000" dirty="0"/>
              <a:t> </a:t>
            </a:r>
            <a:r>
              <a:rPr lang="en-US" sz="1000" dirty="0" err="1"/>
              <a:t>src</a:t>
            </a:r>
            <a:r>
              <a:rPr lang="en-US" sz="1000" dirty="0"/>
              <a:t>: https://</a:t>
            </a:r>
            <a:r>
              <a:rPr lang="en-US" sz="1000" dirty="0" err="1"/>
              <a:t>support.nesi.org.nz</a:t>
            </a:r>
            <a:r>
              <a:rPr lang="en-US" sz="1000" dirty="0"/>
              <a:t>/</a:t>
            </a:r>
            <a:r>
              <a:rPr lang="en-US" sz="1000" dirty="0" err="1"/>
              <a:t>hc</a:t>
            </a:r>
            <a:r>
              <a:rPr lang="en-US" sz="1000" dirty="0"/>
              <a:t>/</a:t>
            </a:r>
            <a:r>
              <a:rPr lang="en-US" sz="1000" dirty="0" err="1"/>
              <a:t>en-gb</a:t>
            </a:r>
            <a:r>
              <a:rPr lang="en-US" sz="1000" dirty="0"/>
              <a:t>/articles/360001508515-Git-Reference-Sheet</a:t>
            </a:r>
          </a:p>
        </p:txBody>
      </p:sp>
    </p:spTree>
    <p:extLst>
      <p:ext uri="{BB962C8B-B14F-4D97-AF65-F5344CB8AC3E}">
        <p14:creationId xmlns:p14="http://schemas.microsoft.com/office/powerpoint/2010/main" val="4111944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4E46-04C4-0ECA-D67A-EDA665CE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4125AF-03AF-A485-E48A-2E16512A9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577118"/>
              </p:ext>
            </p:extLst>
          </p:nvPr>
        </p:nvGraphicFramePr>
        <p:xfrm>
          <a:off x="185351" y="1445742"/>
          <a:ext cx="11689496" cy="51027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22374">
                  <a:extLst>
                    <a:ext uri="{9D8B030D-6E8A-4147-A177-3AD203B41FA5}">
                      <a16:colId xmlns:a16="http://schemas.microsoft.com/office/drawing/2014/main" val="125191535"/>
                    </a:ext>
                  </a:extLst>
                </a:gridCol>
                <a:gridCol w="2922374">
                  <a:extLst>
                    <a:ext uri="{9D8B030D-6E8A-4147-A177-3AD203B41FA5}">
                      <a16:colId xmlns:a16="http://schemas.microsoft.com/office/drawing/2014/main" val="4141134807"/>
                    </a:ext>
                  </a:extLst>
                </a:gridCol>
                <a:gridCol w="2922374">
                  <a:extLst>
                    <a:ext uri="{9D8B030D-6E8A-4147-A177-3AD203B41FA5}">
                      <a16:colId xmlns:a16="http://schemas.microsoft.com/office/drawing/2014/main" val="1010789965"/>
                    </a:ext>
                  </a:extLst>
                </a:gridCol>
                <a:gridCol w="2922374">
                  <a:extLst>
                    <a:ext uri="{9D8B030D-6E8A-4147-A177-3AD203B41FA5}">
                      <a16:colId xmlns:a16="http://schemas.microsoft.com/office/drawing/2014/main" val="3645041052"/>
                    </a:ext>
                  </a:extLst>
                </a:gridCol>
              </a:tblGrid>
              <a:tr h="343260"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18634"/>
                  </a:ext>
                </a:extLst>
              </a:tr>
              <a:tr h="343260">
                <a:tc>
                  <a:txBody>
                    <a:bodyPr/>
                    <a:lstStyle/>
                    <a:p>
                      <a:r>
                        <a:rPr lang="en-US" sz="1600" dirty="0"/>
                        <a:t>git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 local repo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28619"/>
                  </a:ext>
                </a:extLst>
              </a:tr>
              <a:tr h="747808">
                <a:tc>
                  <a:txBody>
                    <a:bodyPr/>
                    <a:lstStyle/>
                    <a:p>
                      <a:r>
                        <a:rPr lang="en-US" sz="1600" dirty="0"/>
                        <a:t>git config </a:t>
                      </a:r>
                      <a:r>
                        <a:rPr lang="en-US" sz="1600" dirty="0" err="1"/>
                        <a:t>user.name</a:t>
                      </a:r>
                      <a:r>
                        <a:rPr lang="en-US" sz="1600" dirty="0"/>
                        <a:t> “username”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 local repo username </a:t>
                      </a:r>
                    </a:p>
                    <a:p>
                      <a:r>
                        <a:rPr lang="en-US" sz="1600" dirty="0"/>
                        <a:t>(--global flag can set for 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config </a:t>
                      </a:r>
                      <a:r>
                        <a:rPr lang="en-US" sz="1600" dirty="0" err="1"/>
                        <a:t>user.email</a:t>
                      </a:r>
                      <a:r>
                        <a:rPr lang="en-US" sz="1600" dirty="0"/>
                        <a:t> “email”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 local repo email </a:t>
                      </a:r>
                    </a:p>
                    <a:p>
                      <a:r>
                        <a:rPr lang="en-US" sz="1600" dirty="0"/>
                        <a:t>(--global flag can set for 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433814"/>
                  </a:ext>
                </a:extLst>
              </a:tr>
              <a:tr h="600705">
                <a:tc>
                  <a:txBody>
                    <a:bodyPr/>
                    <a:lstStyle/>
                    <a:p>
                      <a:r>
                        <a:rPr lang="en-US" sz="1600" dirty="0"/>
                        <a:t>git </a:t>
                      </a:r>
                      <a:r>
                        <a:rPr lang="en-US" sz="1600" dirty="0" err="1"/>
                        <a:t>init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initialize git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push –u origin &lt;</a:t>
                      </a:r>
                      <a:r>
                        <a:rPr lang="en-US" sz="1600" dirty="0" err="1"/>
                        <a:t>dest</a:t>
                      </a:r>
                      <a:r>
                        <a:rPr lang="en-US" sz="1600" dirty="0"/>
                        <a:t>-branch&gt;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push local changes to destination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60883"/>
                  </a:ext>
                </a:extLst>
              </a:tr>
              <a:tr h="600705">
                <a:tc>
                  <a:txBody>
                    <a:bodyPr/>
                    <a:lstStyle/>
                    <a:p>
                      <a:r>
                        <a:rPr lang="en-US" sz="1600" dirty="0"/>
                        <a:t>git clone &lt;</a:t>
                      </a:r>
                      <a:r>
                        <a:rPr lang="en-US" sz="1600" dirty="0" err="1"/>
                        <a:t>url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download remote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fetch and merge remote changes to working 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87173"/>
                  </a:ext>
                </a:extLst>
              </a:tr>
              <a:tr h="523466">
                <a:tc>
                  <a:txBody>
                    <a:bodyPr/>
                    <a:lstStyle/>
                    <a:p>
                      <a:r>
                        <a:rPr lang="en-US" sz="1600" dirty="0"/>
                        <a:t>git add 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files to staging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merge &lt;branch&gt;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merge changes into your current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6082"/>
                  </a:ext>
                </a:extLst>
              </a:tr>
              <a:tr h="343260">
                <a:tc>
                  <a:txBody>
                    <a:bodyPr/>
                    <a:lstStyle/>
                    <a:p>
                      <a:r>
                        <a:rPr lang="en-US" sz="1600" dirty="0"/>
                        <a:t>git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check staging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diff &lt;branch-1&gt; &lt;branch-2&gt;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show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78147"/>
                  </a:ext>
                </a:extLst>
              </a:tr>
              <a:tr h="600705">
                <a:tc>
                  <a:txBody>
                    <a:bodyPr/>
                    <a:lstStyle/>
                    <a:p>
                      <a:r>
                        <a:rPr lang="en-US" sz="1600" dirty="0"/>
                        <a:t>git commit –m “&lt;message&gt;”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commit current changes to local working </a:t>
                      </a:r>
                      <a:r>
                        <a:rPr lang="en-US" sz="1600" dirty="0" err="1"/>
                        <a:t>dir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reset --hard origin/main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rollback working </a:t>
                      </a:r>
                      <a:r>
                        <a:rPr lang="en-US" sz="1600" dirty="0" err="1"/>
                        <a:t>dir</a:t>
                      </a:r>
                      <a:r>
                        <a:rPr lang="en-US" sz="1600" dirty="0"/>
                        <a:t> to that of last commit erasing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05431"/>
                  </a:ext>
                </a:extLst>
              </a:tr>
              <a:tr h="600705">
                <a:tc>
                  <a:txBody>
                    <a:bodyPr/>
                    <a:lstStyle/>
                    <a:p>
                      <a:r>
                        <a:rPr lang="en-US" sz="1600" dirty="0"/>
                        <a:t>git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show remote version of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reset --soft origin/main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rollback working </a:t>
                      </a:r>
                      <a:r>
                        <a:rPr lang="en-US" sz="1600" dirty="0" err="1"/>
                        <a:t>dir</a:t>
                      </a:r>
                      <a:r>
                        <a:rPr lang="en-US" sz="1600" dirty="0"/>
                        <a:t> to that of last commit keeping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51179"/>
                  </a:ext>
                </a:extLst>
              </a:tr>
              <a:tr h="343260">
                <a:tc>
                  <a:txBody>
                    <a:bodyPr/>
                    <a:lstStyle/>
                    <a:p>
                      <a:r>
                        <a:rPr lang="en-US" sz="1600" dirty="0"/>
                        <a:t>git checkout &lt;branch&gt;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change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list of commits on a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9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29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08FA-A3B3-E97E-A555-30D22D8E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469C59-5182-92A3-C933-C3D405DEE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707442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661082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81075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883964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98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7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 –rf .git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undo $git </a:t>
                      </a:r>
                      <a:r>
                        <a:rPr lang="en-US" dirty="0" err="1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checkout –b &lt;new-branch&gt;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branch and switch to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2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branch –a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all branches including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help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CLI manual!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8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--version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current version (or if it’s installed!)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branch -M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rename branch as main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8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config --list --show-origin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 current config settings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remote add origin &lt;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working repo to remote repo!!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 rm –cached 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file from staging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restore &lt;file&gt;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reverts changes in staged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1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5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5855-1E7F-7CEA-98D8-76AB557D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4606-FE34-8891-C4AD-D1B50A76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Linux-based</a:t>
            </a:r>
          </a:p>
          <a:p>
            <a:pPr lvl="1"/>
            <a:r>
              <a:rPr lang="en-US" dirty="0"/>
              <a:t>Kali Linux VMs</a:t>
            </a:r>
          </a:p>
          <a:p>
            <a:r>
              <a:rPr lang="en-US" dirty="0"/>
              <a:t>Pre-</a:t>
            </a:r>
            <a:r>
              <a:rPr lang="en-US" dirty="0" err="1"/>
              <a:t>reqs</a:t>
            </a:r>
            <a:endParaRPr lang="en-US" dirty="0"/>
          </a:p>
          <a:p>
            <a:pPr lvl="1"/>
            <a:r>
              <a:rPr lang="en-US" dirty="0"/>
              <a:t>CLI basics (navigation, file mgmt., etc.)</a:t>
            </a:r>
          </a:p>
          <a:p>
            <a:pPr lvl="1"/>
            <a:r>
              <a:rPr lang="en-US" dirty="0"/>
              <a:t>Git basics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Project collaboration</a:t>
            </a:r>
          </a:p>
          <a:p>
            <a:pPr lvl="1"/>
            <a:r>
              <a:rPr lang="en-US" dirty="0">
                <a:ea typeface="Calibri"/>
                <a:cs typeface="Calibri"/>
              </a:rPr>
              <a:t>Shared repo vs forked repo</a:t>
            </a:r>
          </a:p>
          <a:p>
            <a:pPr lvl="1"/>
            <a:r>
              <a:rPr lang="en-US" dirty="0">
                <a:ea typeface="Calibri"/>
                <a:cs typeface="Calibri"/>
              </a:rPr>
              <a:t>Pull requests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Merge conflicts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Issues</a:t>
            </a:r>
            <a:endParaRPr lang="en-US" dirty="0"/>
          </a:p>
          <a:p>
            <a:r>
              <a:rPr lang="en-US" dirty="0"/>
              <a:t>Exercises</a:t>
            </a:r>
          </a:p>
          <a:p>
            <a:endParaRPr lang="en-US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848DFC6A-5BA1-99AE-524B-A9A9EAD449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4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5BA8-D80E-E3EC-BB30-55236E34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collaborate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1938-2E83-A610-588B-579FCD39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repository model</a:t>
            </a:r>
          </a:p>
          <a:p>
            <a:r>
              <a:rPr lang="en-US" dirty="0"/>
              <a:t>Fork and pull model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4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4B4A-19FC-3575-1691-C23E65FE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Shared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A13C-EE40-C1F2-A085-5726FB6C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52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One repository you </a:t>
            </a:r>
            <a:r>
              <a:rPr lang="en-US" u="sng" dirty="0">
                <a:cs typeface="Calibri"/>
              </a:rPr>
              <a:t>own</a:t>
            </a:r>
          </a:p>
          <a:p>
            <a:pPr lvl="1"/>
            <a:r>
              <a:rPr lang="en-US" dirty="0">
                <a:cs typeface="Calibri"/>
              </a:rPr>
              <a:t>You can control all the settings</a:t>
            </a:r>
          </a:p>
          <a:p>
            <a:r>
              <a:rPr lang="en-US" dirty="0">
                <a:cs typeface="Calibri"/>
              </a:rPr>
              <a:t>You have the ability to send invites to collaborate</a:t>
            </a:r>
          </a:p>
          <a:p>
            <a:pPr lvl="1"/>
            <a:r>
              <a:rPr lang="en-US" dirty="0">
                <a:cs typeface="Calibri"/>
              </a:rPr>
              <a:t>The invitee will get an email and has to accept it before accessing</a:t>
            </a:r>
          </a:p>
          <a:p>
            <a:r>
              <a:rPr lang="en-US" dirty="0">
                <a:cs typeface="Calibri"/>
              </a:rPr>
              <a:t>Add and remove people, transfer ownership</a:t>
            </a:r>
          </a:p>
          <a:p>
            <a:endParaRPr lang="en-US" u="sng" dirty="0">
              <a:cs typeface="Calibri"/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D06BE01-4969-AB55-036F-8666C035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742" y="1882651"/>
            <a:ext cx="5531321" cy="374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3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DDFC-BB6F-0D33-929C-F8E06005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collaborators to a shared repository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07ECA4-9FD3-C59C-55AF-561B981AB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1475"/>
            <a:ext cx="10515600" cy="26150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30BCE9-4B43-BCB2-172E-B786FC75CE33}"/>
              </a:ext>
            </a:extLst>
          </p:cNvPr>
          <p:cNvSpPr/>
          <p:nvPr/>
        </p:nvSpPr>
        <p:spPr>
          <a:xfrm>
            <a:off x="10070756" y="3521676"/>
            <a:ext cx="1066935" cy="495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DDFC-BB6F-0D33-929C-F8E06005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Adding collaborators to a shared repository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07ECA4-9FD3-C59C-55AF-561B981AB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203" y="2121475"/>
            <a:ext cx="10515600" cy="2615049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C21C79-7C37-3BC8-0A54-CDCD1120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03" y="4444856"/>
            <a:ext cx="5111781" cy="24131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DFE6D2-DCD1-D8D2-83EC-1059C9F0E2A9}"/>
              </a:ext>
            </a:extLst>
          </p:cNvPr>
          <p:cNvCxnSpPr/>
          <p:nvPr/>
        </p:nvCxnSpPr>
        <p:spPr>
          <a:xfrm flipH="1">
            <a:off x="3336324" y="5399903"/>
            <a:ext cx="1309817" cy="531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8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DDFC-BB6F-0D33-929C-F8E06005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Adding collaborators to a shared repository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07ECA4-9FD3-C59C-55AF-561B981AB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0134"/>
            <a:ext cx="10515600" cy="2615049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C21C79-7C37-3BC8-0A54-CDCD1120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440078"/>
            <a:ext cx="5111781" cy="2413144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D2F345-F8FE-02F8-C10F-01846BFA3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364" y="1525910"/>
            <a:ext cx="7477636" cy="53320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0365E9-DEE0-CD8B-83DC-621DE33BEBB8}"/>
              </a:ext>
            </a:extLst>
          </p:cNvPr>
          <p:cNvSpPr/>
          <p:nvPr/>
        </p:nvSpPr>
        <p:spPr>
          <a:xfrm>
            <a:off x="7710616" y="5622324"/>
            <a:ext cx="1507525" cy="704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0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1917</Words>
  <Application>Microsoft Macintosh PowerPoint</Application>
  <PresentationFormat>Widescreen</PresentationFormat>
  <Paragraphs>383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Introduction to Collaborative Projects</vt:lpstr>
      <vt:lpstr>A few considerations…</vt:lpstr>
      <vt:lpstr>In the previous chapters…</vt:lpstr>
      <vt:lpstr>Workshop</vt:lpstr>
      <vt:lpstr>Different ways to collaborate </vt:lpstr>
      <vt:lpstr>Shared repository</vt:lpstr>
      <vt:lpstr>Adding collaborators to a shared repository</vt:lpstr>
      <vt:lpstr>Adding collaborators to a shared repository</vt:lpstr>
      <vt:lpstr>Adding collaborators to a shared repository</vt:lpstr>
      <vt:lpstr>Adding collaborators to a shared repository</vt:lpstr>
      <vt:lpstr>PowerPoint Presentation</vt:lpstr>
      <vt:lpstr>Exercise 1 – simple PR (pair up!)</vt:lpstr>
      <vt:lpstr>Merge conflicts</vt:lpstr>
      <vt:lpstr>PowerPoint Presentation</vt:lpstr>
      <vt:lpstr>Resolving merge conflicts</vt:lpstr>
      <vt:lpstr>Resolving merge conflicts</vt:lpstr>
      <vt:lpstr>Exercise 2 – merge conflict (pair up!)</vt:lpstr>
      <vt:lpstr>Fork and pull</vt:lpstr>
      <vt:lpstr>Exercise 3 – individual group work </vt:lpstr>
      <vt:lpstr>Github Issues</vt:lpstr>
      <vt:lpstr>PowerPoint Presentation</vt:lpstr>
      <vt:lpstr>What's next?</vt:lpstr>
      <vt:lpstr>Further reading</vt:lpstr>
      <vt:lpstr>References</vt:lpstr>
      <vt:lpstr>Appendix A</vt:lpstr>
      <vt:lpstr>Linux File System Overview</vt:lpstr>
      <vt:lpstr>Navigation Commands</vt:lpstr>
      <vt:lpstr>File/dir creation and editing</vt:lpstr>
      <vt:lpstr>Adding content to file</vt:lpstr>
      <vt:lpstr>Vim basics</vt:lpstr>
      <vt:lpstr>Package management</vt:lpstr>
      <vt:lpstr>Other useful commands</vt:lpstr>
      <vt:lpstr>Appendix B</vt:lpstr>
      <vt:lpstr>Useful Terminology</vt:lpstr>
      <vt:lpstr>Git Terminology</vt:lpstr>
      <vt:lpstr>Git Terminology (cont.)</vt:lpstr>
      <vt:lpstr>General Workflow</vt:lpstr>
      <vt:lpstr>Git Commands</vt:lpstr>
      <vt:lpstr>More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101</dc:title>
  <dc:creator>Raphaela Mettig</dc:creator>
  <cp:lastModifiedBy>Raphaela Mettig</cp:lastModifiedBy>
  <cp:revision>129</cp:revision>
  <cp:lastPrinted>2023-03-10T00:09:45Z</cp:lastPrinted>
  <dcterms:created xsi:type="dcterms:W3CDTF">2023-02-15T03:06:35Z</dcterms:created>
  <dcterms:modified xsi:type="dcterms:W3CDTF">2025-01-27T20:18:38Z</dcterms:modified>
</cp:coreProperties>
</file>