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6" r:id="rId2"/>
    <p:sldId id="267" r:id="rId3"/>
    <p:sldId id="270" r:id="rId4"/>
    <p:sldId id="274" r:id="rId5"/>
    <p:sldId id="271" r:id="rId6"/>
    <p:sldId id="272" r:id="rId7"/>
    <p:sldId id="273" r:id="rId8"/>
    <p:sldId id="275" r:id="rId9"/>
    <p:sldId id="278" r:id="rId10"/>
    <p:sldId id="280" r:id="rId11"/>
    <p:sldId id="279" r:id="rId12"/>
    <p:sldId id="277" r:id="rId13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  <a:srgbClr val="003BA5"/>
    <a:srgbClr val="001F60"/>
    <a:srgbClr val="CFDAE5"/>
    <a:srgbClr val="FF2D2D"/>
    <a:srgbClr val="9AB9DE"/>
    <a:srgbClr val="6292CC"/>
    <a:srgbClr val="A6A6A6"/>
    <a:srgbClr val="9B9B9B"/>
    <a:srgbClr val="BAC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 autoAdjust="0"/>
    <p:restoredTop sz="94610"/>
  </p:normalViewPr>
  <p:slideViewPr>
    <p:cSldViewPr>
      <p:cViewPr>
        <p:scale>
          <a:sx n="75" d="100"/>
          <a:sy n="75" d="100"/>
        </p:scale>
        <p:origin x="804" y="3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6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0EA4A7-4AE9-41DE-BEF1-EE4697BD8F6E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10171514-EC03-43C8-96F2-D776DD265203}">
      <dgm:prSet phldrT="[テキスト]" custT="1"/>
      <dgm:spPr>
        <a:solidFill>
          <a:srgbClr val="003BA5"/>
        </a:solidFill>
      </dgm:spPr>
      <dgm:t>
        <a:bodyPr/>
        <a:lstStyle/>
        <a:p>
          <a:r>
            <a:rPr lang="ja-JP" altLang="en-US" sz="3000" b="1" dirty="0">
              <a:solidFill>
                <a:schemeClr val="bg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rPr>
            <a:t>データ分析結果</a:t>
          </a:r>
          <a:endParaRPr kumimoji="1" lang="ja-JP" altLang="en-US" sz="3000" dirty="0">
            <a:solidFill>
              <a:schemeClr val="bg1"/>
            </a:solidFill>
          </a:endParaRPr>
        </a:p>
      </dgm:t>
    </dgm:pt>
    <dgm:pt modelId="{D8F5B1B7-BB34-4B0C-A93F-195AFCF7A17B}" type="parTrans" cxnId="{717BDA25-7541-4DAF-8BAD-FB8E773B6931}">
      <dgm:prSet/>
      <dgm:spPr/>
      <dgm:t>
        <a:bodyPr/>
        <a:lstStyle/>
        <a:p>
          <a:endParaRPr kumimoji="1" lang="ja-JP" altLang="en-US"/>
        </a:p>
      </dgm:t>
    </dgm:pt>
    <dgm:pt modelId="{17F1EAF3-C5F9-448D-9FFF-74EA4CD30060}" type="sibTrans" cxnId="{717BDA25-7541-4DAF-8BAD-FB8E773B6931}">
      <dgm:prSet/>
      <dgm:spPr/>
      <dgm:t>
        <a:bodyPr/>
        <a:lstStyle/>
        <a:p>
          <a:endParaRPr kumimoji="1" lang="ja-JP" altLang="en-US"/>
        </a:p>
      </dgm:t>
    </dgm:pt>
    <dgm:pt modelId="{D7270C0E-5E2A-4D8D-B4B8-F19C9BBBFB03}">
      <dgm:prSet phldrT="[テキスト]" custT="1"/>
      <dgm:spPr>
        <a:solidFill>
          <a:srgbClr val="003BA5"/>
        </a:solidFill>
      </dgm:spPr>
      <dgm:t>
        <a:bodyPr/>
        <a:lstStyle/>
        <a:p>
          <a:r>
            <a:rPr lang="ja-JP" altLang="en-US" sz="2600" b="1" dirty="0">
              <a:latin typeface="BIZ UDPゴシック" panose="020B0400000000000000" pitchFamily="34" charset="-128"/>
              <a:ea typeface="BIZ UDPゴシック" panose="020B0400000000000000" pitchFamily="34" charset="-128"/>
            </a:rPr>
            <a:t>技術概要</a:t>
          </a:r>
        </a:p>
      </dgm:t>
    </dgm:pt>
    <dgm:pt modelId="{B834CAF0-5CA4-4575-AFEF-729500EE39E3}" type="parTrans" cxnId="{5CFD544E-5DA2-4EB6-8AC2-76E484274E75}">
      <dgm:prSet/>
      <dgm:spPr/>
      <dgm:t>
        <a:bodyPr/>
        <a:lstStyle/>
        <a:p>
          <a:endParaRPr kumimoji="1" lang="ja-JP" altLang="en-US"/>
        </a:p>
      </dgm:t>
    </dgm:pt>
    <dgm:pt modelId="{8C603790-8181-4545-9AB1-8F972EE597F2}" type="sibTrans" cxnId="{5CFD544E-5DA2-4EB6-8AC2-76E484274E75}">
      <dgm:prSet/>
      <dgm:spPr/>
      <dgm:t>
        <a:bodyPr/>
        <a:lstStyle/>
        <a:p>
          <a:endParaRPr kumimoji="1" lang="ja-JP" altLang="en-US"/>
        </a:p>
      </dgm:t>
    </dgm:pt>
    <dgm:pt modelId="{7EBCE224-FD8F-476C-97C4-F4E80C598A6B}">
      <dgm:prSet phldrT="[テキスト]" custT="1"/>
      <dgm:spPr>
        <a:solidFill>
          <a:srgbClr val="003BA5"/>
        </a:solidFill>
      </dgm:spPr>
      <dgm:t>
        <a:bodyPr/>
        <a:lstStyle/>
        <a:p>
          <a:r>
            <a:rPr lang="ja-JP" altLang="en-US" sz="3000" b="1" dirty="0">
              <a:latin typeface="BIZ UDPゴシック" panose="020B0400000000000000" pitchFamily="34" charset="-128"/>
              <a:ea typeface="BIZ UDPゴシック" panose="020B0400000000000000" pitchFamily="34" charset="-128"/>
            </a:rPr>
            <a:t>検証内容</a:t>
          </a:r>
        </a:p>
      </dgm:t>
    </dgm:pt>
    <dgm:pt modelId="{152165B6-79D4-4E6D-9232-452A25EB48EC}" type="parTrans" cxnId="{A3D5D507-A1EF-4AB9-AF99-C40A3B10480F}">
      <dgm:prSet/>
      <dgm:spPr/>
      <dgm:t>
        <a:bodyPr/>
        <a:lstStyle/>
        <a:p>
          <a:endParaRPr kumimoji="1" lang="ja-JP" altLang="en-US"/>
        </a:p>
      </dgm:t>
    </dgm:pt>
    <dgm:pt modelId="{609495E0-56E6-41AD-8CF5-0B64F921C696}" type="sibTrans" cxnId="{A3D5D507-A1EF-4AB9-AF99-C40A3B10480F}">
      <dgm:prSet/>
      <dgm:spPr/>
      <dgm:t>
        <a:bodyPr/>
        <a:lstStyle/>
        <a:p>
          <a:endParaRPr kumimoji="1" lang="ja-JP" altLang="en-US"/>
        </a:p>
      </dgm:t>
    </dgm:pt>
    <dgm:pt modelId="{70B9687E-5ABC-4646-99F6-5F51B0977318}">
      <dgm:prSet phldrT="[テキスト]" custT="1"/>
      <dgm:spPr>
        <a:solidFill>
          <a:srgbClr val="003BA5"/>
        </a:solidFill>
      </dgm:spPr>
      <dgm:t>
        <a:bodyPr/>
        <a:lstStyle/>
        <a:p>
          <a:r>
            <a:rPr lang="ja-JP" altLang="en-US" sz="3000" b="1" dirty="0">
              <a:latin typeface="BIZ UDPゴシック" panose="020B0400000000000000" pitchFamily="34" charset="-128"/>
              <a:ea typeface="BIZ UDPゴシック" panose="020B0400000000000000" pitchFamily="34" charset="-128"/>
            </a:rPr>
            <a:t>検証結果</a:t>
          </a:r>
        </a:p>
      </dgm:t>
    </dgm:pt>
    <dgm:pt modelId="{DA115AA6-7485-42D0-9D98-31A04CD6B0F2}" type="parTrans" cxnId="{39001D07-08BF-4D8D-A014-4619936D8725}">
      <dgm:prSet/>
      <dgm:spPr/>
      <dgm:t>
        <a:bodyPr/>
        <a:lstStyle/>
        <a:p>
          <a:endParaRPr kumimoji="1" lang="ja-JP" altLang="en-US"/>
        </a:p>
      </dgm:t>
    </dgm:pt>
    <dgm:pt modelId="{AB263480-29ED-463C-A006-D67F338FDE16}" type="sibTrans" cxnId="{39001D07-08BF-4D8D-A014-4619936D8725}">
      <dgm:prSet/>
      <dgm:spPr/>
      <dgm:t>
        <a:bodyPr/>
        <a:lstStyle/>
        <a:p>
          <a:endParaRPr kumimoji="1" lang="ja-JP" altLang="en-US"/>
        </a:p>
      </dgm:t>
    </dgm:pt>
    <dgm:pt modelId="{54893130-568A-4AA4-9C85-84B185548089}">
      <dgm:prSet phldrT="[テキスト]" custT="1"/>
      <dgm:spPr>
        <a:solidFill>
          <a:srgbClr val="003BA5"/>
        </a:solidFill>
      </dgm:spPr>
      <dgm:t>
        <a:bodyPr/>
        <a:lstStyle/>
        <a:p>
          <a:r>
            <a:rPr lang="ja-JP" altLang="en-US" sz="3000" b="1" dirty="0">
              <a:latin typeface="BIZ UDPゴシック" panose="020B0400000000000000" pitchFamily="34" charset="-128"/>
              <a:ea typeface="BIZ UDPゴシック" panose="020B0400000000000000" pitchFamily="34" charset="-128"/>
            </a:rPr>
            <a:t>評価指標</a:t>
          </a:r>
        </a:p>
      </dgm:t>
    </dgm:pt>
    <dgm:pt modelId="{A479D5D5-6EFC-48EF-B49E-ED1DAC6D4E2D}" type="parTrans" cxnId="{46328A83-4087-4348-941A-C5C5B12B498A}">
      <dgm:prSet/>
      <dgm:spPr/>
      <dgm:t>
        <a:bodyPr/>
        <a:lstStyle/>
        <a:p>
          <a:endParaRPr kumimoji="1" lang="ja-JP" altLang="en-US"/>
        </a:p>
      </dgm:t>
    </dgm:pt>
    <dgm:pt modelId="{7EF7302A-314B-4100-9967-048E9496B2A9}" type="sibTrans" cxnId="{46328A83-4087-4348-941A-C5C5B12B498A}">
      <dgm:prSet/>
      <dgm:spPr/>
      <dgm:t>
        <a:bodyPr/>
        <a:lstStyle/>
        <a:p>
          <a:endParaRPr kumimoji="1" lang="ja-JP" altLang="en-US"/>
        </a:p>
      </dgm:t>
    </dgm:pt>
    <dgm:pt modelId="{143DF354-5300-413B-8438-28AE3273618E}">
      <dgm:prSet phldrT="[テキスト]" custT="1"/>
      <dgm:spPr>
        <a:solidFill>
          <a:srgbClr val="003BA5"/>
        </a:solidFill>
      </dgm:spPr>
      <dgm:t>
        <a:bodyPr/>
        <a:lstStyle/>
        <a:p>
          <a:r>
            <a:rPr kumimoji="1" lang="ja-JP" altLang="en-US" sz="3000" dirty="0">
              <a:solidFill>
                <a:schemeClr val="bg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rPr>
            <a:t>背景</a:t>
          </a:r>
        </a:p>
      </dgm:t>
    </dgm:pt>
    <dgm:pt modelId="{0349705C-EB9D-4B77-B25D-6CBEDFAB7BAB}" type="parTrans" cxnId="{CE01CADF-4386-4030-857F-FEAD6DC7BFD2}">
      <dgm:prSet/>
      <dgm:spPr/>
      <dgm:t>
        <a:bodyPr/>
        <a:lstStyle/>
        <a:p>
          <a:endParaRPr kumimoji="1" lang="ja-JP" altLang="en-US"/>
        </a:p>
      </dgm:t>
    </dgm:pt>
    <dgm:pt modelId="{B7CCF5B5-AECA-43B3-974A-9248AB735C48}" type="sibTrans" cxnId="{CE01CADF-4386-4030-857F-FEAD6DC7BFD2}">
      <dgm:prSet/>
      <dgm:spPr/>
      <dgm:t>
        <a:bodyPr/>
        <a:lstStyle/>
        <a:p>
          <a:endParaRPr kumimoji="1" lang="ja-JP" altLang="en-US"/>
        </a:p>
      </dgm:t>
    </dgm:pt>
    <dgm:pt modelId="{E39BDAD9-0354-4FA6-A9F8-30B51A7C4375}">
      <dgm:prSet phldrT="[テキスト]" custT="1"/>
      <dgm:spPr>
        <a:solidFill>
          <a:srgbClr val="003BA5"/>
        </a:solidFill>
      </dgm:spPr>
      <dgm:t>
        <a:bodyPr/>
        <a:lstStyle/>
        <a:p>
          <a:r>
            <a:rPr lang="ja-JP" altLang="en-US" sz="3000" b="1" dirty="0">
              <a:latin typeface="BIZ UDPゴシック" panose="020B0400000000000000" pitchFamily="34" charset="-128"/>
              <a:ea typeface="BIZ UDPゴシック" panose="020B0400000000000000" pitchFamily="34" charset="-128"/>
            </a:rPr>
            <a:t>まとめ</a:t>
          </a:r>
        </a:p>
      </dgm:t>
    </dgm:pt>
    <dgm:pt modelId="{A5CED98D-BA65-4A33-ACEC-B3AA3172ED78}" type="parTrans" cxnId="{7B62D976-0C8F-4AF8-9DDF-E47112305180}">
      <dgm:prSet/>
      <dgm:spPr/>
      <dgm:t>
        <a:bodyPr/>
        <a:lstStyle/>
        <a:p>
          <a:endParaRPr kumimoji="1" lang="ja-JP" altLang="en-US"/>
        </a:p>
      </dgm:t>
    </dgm:pt>
    <dgm:pt modelId="{C3292027-2C0A-4505-8776-5A2BA92CDFE9}" type="sibTrans" cxnId="{7B62D976-0C8F-4AF8-9DDF-E47112305180}">
      <dgm:prSet/>
      <dgm:spPr/>
      <dgm:t>
        <a:bodyPr/>
        <a:lstStyle/>
        <a:p>
          <a:endParaRPr kumimoji="1" lang="ja-JP" altLang="en-US"/>
        </a:p>
      </dgm:t>
    </dgm:pt>
    <dgm:pt modelId="{57DF1628-488C-42FE-BF93-01C54FB82FB2}" type="pres">
      <dgm:prSet presAssocID="{0B0EA4A7-4AE9-41DE-BEF1-EE4697BD8F6E}" presName="linearFlow" presStyleCnt="0">
        <dgm:presLayoutVars>
          <dgm:dir/>
          <dgm:resizeHandles val="exact"/>
        </dgm:presLayoutVars>
      </dgm:prSet>
      <dgm:spPr/>
    </dgm:pt>
    <dgm:pt modelId="{0A7FFCA4-8A71-472D-BD73-AF38F931E5FD}" type="pres">
      <dgm:prSet presAssocID="{143DF354-5300-413B-8438-28AE3273618E}" presName="composite" presStyleCnt="0"/>
      <dgm:spPr/>
    </dgm:pt>
    <dgm:pt modelId="{CE96008E-F10D-457E-B2EE-5FBA1A43DD2E}" type="pres">
      <dgm:prSet presAssocID="{143DF354-5300-413B-8438-28AE3273618E}" presName="imgShp" presStyleLbl="fgImgPlace1" presStyleIdx="0" presStyleCnt="7"/>
      <dgm:spPr/>
    </dgm:pt>
    <dgm:pt modelId="{63DAE5FC-800C-47FD-8F48-74879E793A29}" type="pres">
      <dgm:prSet presAssocID="{143DF354-5300-413B-8438-28AE3273618E}" presName="txShp" presStyleLbl="node1" presStyleIdx="0" presStyleCnt="7">
        <dgm:presLayoutVars>
          <dgm:bulletEnabled val="1"/>
        </dgm:presLayoutVars>
      </dgm:prSet>
      <dgm:spPr/>
    </dgm:pt>
    <dgm:pt modelId="{E0900155-BBE4-4267-9F5B-963EE59680F2}" type="pres">
      <dgm:prSet presAssocID="{B7CCF5B5-AECA-43B3-974A-9248AB735C48}" presName="spacing" presStyleCnt="0"/>
      <dgm:spPr/>
    </dgm:pt>
    <dgm:pt modelId="{095BDC30-6076-422A-8F1D-99667D6374D4}" type="pres">
      <dgm:prSet presAssocID="{10171514-EC03-43C8-96F2-D776DD265203}" presName="composite" presStyleCnt="0"/>
      <dgm:spPr/>
    </dgm:pt>
    <dgm:pt modelId="{089A2064-EF4B-4082-9B0D-BD742313A4E0}" type="pres">
      <dgm:prSet presAssocID="{10171514-EC03-43C8-96F2-D776DD265203}" presName="imgShp" presStyleLbl="fgImgPlace1" presStyleIdx="1" presStyleCnt="7"/>
      <dgm:spPr/>
    </dgm:pt>
    <dgm:pt modelId="{170AE4E7-C801-4D70-8CA8-13935E2DB5DB}" type="pres">
      <dgm:prSet presAssocID="{10171514-EC03-43C8-96F2-D776DD265203}" presName="txShp" presStyleLbl="node1" presStyleIdx="1" presStyleCnt="7">
        <dgm:presLayoutVars>
          <dgm:bulletEnabled val="1"/>
        </dgm:presLayoutVars>
      </dgm:prSet>
      <dgm:spPr/>
    </dgm:pt>
    <dgm:pt modelId="{9E825921-1CA2-438D-8A03-623CEFD3ED3E}" type="pres">
      <dgm:prSet presAssocID="{17F1EAF3-C5F9-448D-9FFF-74EA4CD30060}" presName="spacing" presStyleCnt="0"/>
      <dgm:spPr/>
    </dgm:pt>
    <dgm:pt modelId="{82B5AFA8-8A3E-4CCD-B713-998C8BCF705B}" type="pres">
      <dgm:prSet presAssocID="{D7270C0E-5E2A-4D8D-B4B8-F19C9BBBFB03}" presName="composite" presStyleCnt="0"/>
      <dgm:spPr/>
    </dgm:pt>
    <dgm:pt modelId="{E9D28F80-E73C-452A-92E9-1B57DA0E3A50}" type="pres">
      <dgm:prSet presAssocID="{D7270C0E-5E2A-4D8D-B4B8-F19C9BBBFB03}" presName="imgShp" presStyleLbl="fgImgPlace1" presStyleIdx="2" presStyleCnt="7"/>
      <dgm:spPr/>
    </dgm:pt>
    <dgm:pt modelId="{CB59590C-54D3-439A-BEC0-E2ADF6490537}" type="pres">
      <dgm:prSet presAssocID="{D7270C0E-5E2A-4D8D-B4B8-F19C9BBBFB03}" presName="txShp" presStyleLbl="node1" presStyleIdx="2" presStyleCnt="7">
        <dgm:presLayoutVars>
          <dgm:bulletEnabled val="1"/>
        </dgm:presLayoutVars>
      </dgm:prSet>
      <dgm:spPr/>
    </dgm:pt>
    <dgm:pt modelId="{6FC1B24D-8581-441F-93A6-DED83F322707}" type="pres">
      <dgm:prSet presAssocID="{8C603790-8181-4545-9AB1-8F972EE597F2}" presName="spacing" presStyleCnt="0"/>
      <dgm:spPr/>
    </dgm:pt>
    <dgm:pt modelId="{404D89FB-9F18-4E03-9B97-8E06A067FFEF}" type="pres">
      <dgm:prSet presAssocID="{54893130-568A-4AA4-9C85-84B185548089}" presName="composite" presStyleCnt="0"/>
      <dgm:spPr/>
    </dgm:pt>
    <dgm:pt modelId="{043D6805-A846-43C4-9773-D6FA2ED6E750}" type="pres">
      <dgm:prSet presAssocID="{54893130-568A-4AA4-9C85-84B185548089}" presName="imgShp" presStyleLbl="fgImgPlace1" presStyleIdx="3" presStyleCnt="7"/>
      <dgm:spPr/>
    </dgm:pt>
    <dgm:pt modelId="{24FAC47A-769A-42E5-91AE-FA04E1EEC223}" type="pres">
      <dgm:prSet presAssocID="{54893130-568A-4AA4-9C85-84B185548089}" presName="txShp" presStyleLbl="node1" presStyleIdx="3" presStyleCnt="7">
        <dgm:presLayoutVars>
          <dgm:bulletEnabled val="1"/>
        </dgm:presLayoutVars>
      </dgm:prSet>
      <dgm:spPr/>
    </dgm:pt>
    <dgm:pt modelId="{F28F2ABD-2C15-4E25-B2CF-6C5DEBECDE74}" type="pres">
      <dgm:prSet presAssocID="{7EF7302A-314B-4100-9967-048E9496B2A9}" presName="spacing" presStyleCnt="0"/>
      <dgm:spPr/>
    </dgm:pt>
    <dgm:pt modelId="{4AC25588-5730-4225-9352-083026C9970C}" type="pres">
      <dgm:prSet presAssocID="{7EBCE224-FD8F-476C-97C4-F4E80C598A6B}" presName="composite" presStyleCnt="0"/>
      <dgm:spPr/>
    </dgm:pt>
    <dgm:pt modelId="{C5D52EB7-46B8-467F-B9ED-BC9E22957179}" type="pres">
      <dgm:prSet presAssocID="{7EBCE224-FD8F-476C-97C4-F4E80C598A6B}" presName="imgShp" presStyleLbl="fgImgPlace1" presStyleIdx="4" presStyleCnt="7"/>
      <dgm:spPr/>
    </dgm:pt>
    <dgm:pt modelId="{9FE17132-85B1-494E-BBFB-69D1798E7147}" type="pres">
      <dgm:prSet presAssocID="{7EBCE224-FD8F-476C-97C4-F4E80C598A6B}" presName="txShp" presStyleLbl="node1" presStyleIdx="4" presStyleCnt="7">
        <dgm:presLayoutVars>
          <dgm:bulletEnabled val="1"/>
        </dgm:presLayoutVars>
      </dgm:prSet>
      <dgm:spPr/>
    </dgm:pt>
    <dgm:pt modelId="{62888486-9303-4E12-A94A-FA7EAC7C9A13}" type="pres">
      <dgm:prSet presAssocID="{609495E0-56E6-41AD-8CF5-0B64F921C696}" presName="spacing" presStyleCnt="0"/>
      <dgm:spPr/>
    </dgm:pt>
    <dgm:pt modelId="{1D65BB8C-F6F1-450E-9ED0-06ADA2F76429}" type="pres">
      <dgm:prSet presAssocID="{70B9687E-5ABC-4646-99F6-5F51B0977318}" presName="composite" presStyleCnt="0"/>
      <dgm:spPr/>
    </dgm:pt>
    <dgm:pt modelId="{B7EDFF5B-E2D5-4038-915A-64E6121B8B22}" type="pres">
      <dgm:prSet presAssocID="{70B9687E-5ABC-4646-99F6-5F51B0977318}" presName="imgShp" presStyleLbl="fgImgPlace1" presStyleIdx="5" presStyleCnt="7"/>
      <dgm:spPr/>
    </dgm:pt>
    <dgm:pt modelId="{D4A1B4CF-9C59-4CBE-888B-6C2D0BECDB2D}" type="pres">
      <dgm:prSet presAssocID="{70B9687E-5ABC-4646-99F6-5F51B0977318}" presName="txShp" presStyleLbl="node1" presStyleIdx="5" presStyleCnt="7">
        <dgm:presLayoutVars>
          <dgm:bulletEnabled val="1"/>
        </dgm:presLayoutVars>
      </dgm:prSet>
      <dgm:spPr/>
    </dgm:pt>
    <dgm:pt modelId="{A5FD922F-CA35-4E02-AE94-4E1BB60AEB2F}" type="pres">
      <dgm:prSet presAssocID="{AB263480-29ED-463C-A006-D67F338FDE16}" presName="spacing" presStyleCnt="0"/>
      <dgm:spPr/>
    </dgm:pt>
    <dgm:pt modelId="{F8E2EE3E-9261-475C-B1C2-98E71193F81E}" type="pres">
      <dgm:prSet presAssocID="{E39BDAD9-0354-4FA6-A9F8-30B51A7C4375}" presName="composite" presStyleCnt="0"/>
      <dgm:spPr/>
    </dgm:pt>
    <dgm:pt modelId="{97ADFEBE-1AE3-4E53-8149-8B712DB359F5}" type="pres">
      <dgm:prSet presAssocID="{E39BDAD9-0354-4FA6-A9F8-30B51A7C4375}" presName="imgShp" presStyleLbl="fgImgPlace1" presStyleIdx="6" presStyleCnt="7"/>
      <dgm:spPr/>
    </dgm:pt>
    <dgm:pt modelId="{F10CAA2D-00FE-4B3F-A0B4-ACE0CAC20EF1}" type="pres">
      <dgm:prSet presAssocID="{E39BDAD9-0354-4FA6-A9F8-30B51A7C4375}" presName="txShp" presStyleLbl="node1" presStyleIdx="6" presStyleCnt="7">
        <dgm:presLayoutVars>
          <dgm:bulletEnabled val="1"/>
        </dgm:presLayoutVars>
      </dgm:prSet>
      <dgm:spPr/>
    </dgm:pt>
  </dgm:ptLst>
  <dgm:cxnLst>
    <dgm:cxn modelId="{39001D07-08BF-4D8D-A014-4619936D8725}" srcId="{0B0EA4A7-4AE9-41DE-BEF1-EE4697BD8F6E}" destId="{70B9687E-5ABC-4646-99F6-5F51B0977318}" srcOrd="5" destOrd="0" parTransId="{DA115AA6-7485-42D0-9D98-31A04CD6B0F2}" sibTransId="{AB263480-29ED-463C-A006-D67F338FDE16}"/>
    <dgm:cxn modelId="{A3D5D507-A1EF-4AB9-AF99-C40A3B10480F}" srcId="{0B0EA4A7-4AE9-41DE-BEF1-EE4697BD8F6E}" destId="{7EBCE224-FD8F-476C-97C4-F4E80C598A6B}" srcOrd="4" destOrd="0" parTransId="{152165B6-79D4-4E6D-9232-452A25EB48EC}" sibTransId="{609495E0-56E6-41AD-8CF5-0B64F921C696}"/>
    <dgm:cxn modelId="{E018C410-57F2-4BC4-88F5-FA4D83028534}" type="presOf" srcId="{70B9687E-5ABC-4646-99F6-5F51B0977318}" destId="{D4A1B4CF-9C59-4CBE-888B-6C2D0BECDB2D}" srcOrd="0" destOrd="0" presId="urn:microsoft.com/office/officeart/2005/8/layout/vList3"/>
    <dgm:cxn modelId="{717BDA25-7541-4DAF-8BAD-FB8E773B6931}" srcId="{0B0EA4A7-4AE9-41DE-BEF1-EE4697BD8F6E}" destId="{10171514-EC03-43C8-96F2-D776DD265203}" srcOrd="1" destOrd="0" parTransId="{D8F5B1B7-BB34-4B0C-A93F-195AFCF7A17B}" sibTransId="{17F1EAF3-C5F9-448D-9FFF-74EA4CD30060}"/>
    <dgm:cxn modelId="{7B4D7C66-10A5-486C-B0E1-B99C8E913546}" type="presOf" srcId="{0B0EA4A7-4AE9-41DE-BEF1-EE4697BD8F6E}" destId="{57DF1628-488C-42FE-BF93-01C54FB82FB2}" srcOrd="0" destOrd="0" presId="urn:microsoft.com/office/officeart/2005/8/layout/vList3"/>
    <dgm:cxn modelId="{5CFD544E-5DA2-4EB6-8AC2-76E484274E75}" srcId="{0B0EA4A7-4AE9-41DE-BEF1-EE4697BD8F6E}" destId="{D7270C0E-5E2A-4D8D-B4B8-F19C9BBBFB03}" srcOrd="2" destOrd="0" parTransId="{B834CAF0-5CA4-4575-AFEF-729500EE39E3}" sibTransId="{8C603790-8181-4545-9AB1-8F972EE597F2}"/>
    <dgm:cxn modelId="{89AC5875-C2BD-4DD3-A96C-1255461CAB20}" type="presOf" srcId="{7EBCE224-FD8F-476C-97C4-F4E80C598A6B}" destId="{9FE17132-85B1-494E-BBFB-69D1798E7147}" srcOrd="0" destOrd="0" presId="urn:microsoft.com/office/officeart/2005/8/layout/vList3"/>
    <dgm:cxn modelId="{7B62D976-0C8F-4AF8-9DDF-E47112305180}" srcId="{0B0EA4A7-4AE9-41DE-BEF1-EE4697BD8F6E}" destId="{E39BDAD9-0354-4FA6-A9F8-30B51A7C4375}" srcOrd="6" destOrd="0" parTransId="{A5CED98D-BA65-4A33-ACEC-B3AA3172ED78}" sibTransId="{C3292027-2C0A-4505-8776-5A2BA92CDFE9}"/>
    <dgm:cxn modelId="{46328A83-4087-4348-941A-C5C5B12B498A}" srcId="{0B0EA4A7-4AE9-41DE-BEF1-EE4697BD8F6E}" destId="{54893130-568A-4AA4-9C85-84B185548089}" srcOrd="3" destOrd="0" parTransId="{A479D5D5-6EFC-48EF-B49E-ED1DAC6D4E2D}" sibTransId="{7EF7302A-314B-4100-9967-048E9496B2A9}"/>
    <dgm:cxn modelId="{A1F2918E-7BA7-4277-B78F-1DCDE0AB70BA}" type="presOf" srcId="{54893130-568A-4AA4-9C85-84B185548089}" destId="{24FAC47A-769A-42E5-91AE-FA04E1EEC223}" srcOrd="0" destOrd="0" presId="urn:microsoft.com/office/officeart/2005/8/layout/vList3"/>
    <dgm:cxn modelId="{B798C190-107B-4D46-B020-043CADF7323D}" type="presOf" srcId="{10171514-EC03-43C8-96F2-D776DD265203}" destId="{170AE4E7-C801-4D70-8CA8-13935E2DB5DB}" srcOrd="0" destOrd="0" presId="urn:microsoft.com/office/officeart/2005/8/layout/vList3"/>
    <dgm:cxn modelId="{CD844F9D-98E8-4D74-8B88-402DBC660ECB}" type="presOf" srcId="{D7270C0E-5E2A-4D8D-B4B8-F19C9BBBFB03}" destId="{CB59590C-54D3-439A-BEC0-E2ADF6490537}" srcOrd="0" destOrd="0" presId="urn:microsoft.com/office/officeart/2005/8/layout/vList3"/>
    <dgm:cxn modelId="{CB3C19BC-D78E-4456-A668-798CFEDD9706}" type="presOf" srcId="{E39BDAD9-0354-4FA6-A9F8-30B51A7C4375}" destId="{F10CAA2D-00FE-4B3F-A0B4-ACE0CAC20EF1}" srcOrd="0" destOrd="0" presId="urn:microsoft.com/office/officeart/2005/8/layout/vList3"/>
    <dgm:cxn modelId="{CE01CADF-4386-4030-857F-FEAD6DC7BFD2}" srcId="{0B0EA4A7-4AE9-41DE-BEF1-EE4697BD8F6E}" destId="{143DF354-5300-413B-8438-28AE3273618E}" srcOrd="0" destOrd="0" parTransId="{0349705C-EB9D-4B77-B25D-6CBEDFAB7BAB}" sibTransId="{B7CCF5B5-AECA-43B3-974A-9248AB735C48}"/>
    <dgm:cxn modelId="{3ABBAEE0-97C7-4AC4-AB28-D63FE56D137C}" type="presOf" srcId="{143DF354-5300-413B-8438-28AE3273618E}" destId="{63DAE5FC-800C-47FD-8F48-74879E793A29}" srcOrd="0" destOrd="0" presId="urn:microsoft.com/office/officeart/2005/8/layout/vList3"/>
    <dgm:cxn modelId="{E569B10F-895B-42AC-BF34-65F2562FE338}" type="presParOf" srcId="{57DF1628-488C-42FE-BF93-01C54FB82FB2}" destId="{0A7FFCA4-8A71-472D-BD73-AF38F931E5FD}" srcOrd="0" destOrd="0" presId="urn:microsoft.com/office/officeart/2005/8/layout/vList3"/>
    <dgm:cxn modelId="{9E3D0471-DB39-424C-9AB9-CCA543993A5A}" type="presParOf" srcId="{0A7FFCA4-8A71-472D-BD73-AF38F931E5FD}" destId="{CE96008E-F10D-457E-B2EE-5FBA1A43DD2E}" srcOrd="0" destOrd="0" presId="urn:microsoft.com/office/officeart/2005/8/layout/vList3"/>
    <dgm:cxn modelId="{714D6758-E9F7-4548-B39C-133D94CB67F5}" type="presParOf" srcId="{0A7FFCA4-8A71-472D-BD73-AF38F931E5FD}" destId="{63DAE5FC-800C-47FD-8F48-74879E793A29}" srcOrd="1" destOrd="0" presId="urn:microsoft.com/office/officeart/2005/8/layout/vList3"/>
    <dgm:cxn modelId="{659B7D40-B198-4C7E-B581-7C93BAE56410}" type="presParOf" srcId="{57DF1628-488C-42FE-BF93-01C54FB82FB2}" destId="{E0900155-BBE4-4267-9F5B-963EE59680F2}" srcOrd="1" destOrd="0" presId="urn:microsoft.com/office/officeart/2005/8/layout/vList3"/>
    <dgm:cxn modelId="{0E158304-A4AF-4B98-83B6-3FD717C05D38}" type="presParOf" srcId="{57DF1628-488C-42FE-BF93-01C54FB82FB2}" destId="{095BDC30-6076-422A-8F1D-99667D6374D4}" srcOrd="2" destOrd="0" presId="urn:microsoft.com/office/officeart/2005/8/layout/vList3"/>
    <dgm:cxn modelId="{78562AE4-5BCF-4144-8145-DAA4FF79721A}" type="presParOf" srcId="{095BDC30-6076-422A-8F1D-99667D6374D4}" destId="{089A2064-EF4B-4082-9B0D-BD742313A4E0}" srcOrd="0" destOrd="0" presId="urn:microsoft.com/office/officeart/2005/8/layout/vList3"/>
    <dgm:cxn modelId="{2FD93B54-43CE-442A-BBB7-36FE5835E28E}" type="presParOf" srcId="{095BDC30-6076-422A-8F1D-99667D6374D4}" destId="{170AE4E7-C801-4D70-8CA8-13935E2DB5DB}" srcOrd="1" destOrd="0" presId="urn:microsoft.com/office/officeart/2005/8/layout/vList3"/>
    <dgm:cxn modelId="{FA4D221C-F655-4BA4-B97F-335E84F0505C}" type="presParOf" srcId="{57DF1628-488C-42FE-BF93-01C54FB82FB2}" destId="{9E825921-1CA2-438D-8A03-623CEFD3ED3E}" srcOrd="3" destOrd="0" presId="urn:microsoft.com/office/officeart/2005/8/layout/vList3"/>
    <dgm:cxn modelId="{449D6BB3-5417-4C59-BE07-D9ED39D5473A}" type="presParOf" srcId="{57DF1628-488C-42FE-BF93-01C54FB82FB2}" destId="{82B5AFA8-8A3E-4CCD-B713-998C8BCF705B}" srcOrd="4" destOrd="0" presId="urn:microsoft.com/office/officeart/2005/8/layout/vList3"/>
    <dgm:cxn modelId="{3C345014-8691-4893-B294-E7E823AA6A7D}" type="presParOf" srcId="{82B5AFA8-8A3E-4CCD-B713-998C8BCF705B}" destId="{E9D28F80-E73C-452A-92E9-1B57DA0E3A50}" srcOrd="0" destOrd="0" presId="urn:microsoft.com/office/officeart/2005/8/layout/vList3"/>
    <dgm:cxn modelId="{E9439850-41CB-475E-B950-A79B97D76BFB}" type="presParOf" srcId="{82B5AFA8-8A3E-4CCD-B713-998C8BCF705B}" destId="{CB59590C-54D3-439A-BEC0-E2ADF6490537}" srcOrd="1" destOrd="0" presId="urn:microsoft.com/office/officeart/2005/8/layout/vList3"/>
    <dgm:cxn modelId="{2CF9571E-CF23-4F83-8680-2AE22514928D}" type="presParOf" srcId="{57DF1628-488C-42FE-BF93-01C54FB82FB2}" destId="{6FC1B24D-8581-441F-93A6-DED83F322707}" srcOrd="5" destOrd="0" presId="urn:microsoft.com/office/officeart/2005/8/layout/vList3"/>
    <dgm:cxn modelId="{AED7B3E3-E8C0-4CB4-BB76-BC3068CB047A}" type="presParOf" srcId="{57DF1628-488C-42FE-BF93-01C54FB82FB2}" destId="{404D89FB-9F18-4E03-9B97-8E06A067FFEF}" srcOrd="6" destOrd="0" presId="urn:microsoft.com/office/officeart/2005/8/layout/vList3"/>
    <dgm:cxn modelId="{25486F35-4642-40A8-9AA8-1F5D66D85E53}" type="presParOf" srcId="{404D89FB-9F18-4E03-9B97-8E06A067FFEF}" destId="{043D6805-A846-43C4-9773-D6FA2ED6E750}" srcOrd="0" destOrd="0" presId="urn:microsoft.com/office/officeart/2005/8/layout/vList3"/>
    <dgm:cxn modelId="{9E9B6294-9B39-4AFD-9A7C-D375047DD953}" type="presParOf" srcId="{404D89FB-9F18-4E03-9B97-8E06A067FFEF}" destId="{24FAC47A-769A-42E5-91AE-FA04E1EEC223}" srcOrd="1" destOrd="0" presId="urn:microsoft.com/office/officeart/2005/8/layout/vList3"/>
    <dgm:cxn modelId="{5B2600FE-898E-4C88-A5C0-2832E4F73F91}" type="presParOf" srcId="{57DF1628-488C-42FE-BF93-01C54FB82FB2}" destId="{F28F2ABD-2C15-4E25-B2CF-6C5DEBECDE74}" srcOrd="7" destOrd="0" presId="urn:microsoft.com/office/officeart/2005/8/layout/vList3"/>
    <dgm:cxn modelId="{FF40C6EC-24CB-4CD7-A90A-582928803FDC}" type="presParOf" srcId="{57DF1628-488C-42FE-BF93-01C54FB82FB2}" destId="{4AC25588-5730-4225-9352-083026C9970C}" srcOrd="8" destOrd="0" presId="urn:microsoft.com/office/officeart/2005/8/layout/vList3"/>
    <dgm:cxn modelId="{B232006C-B1A6-4A97-A725-9C8AB3690023}" type="presParOf" srcId="{4AC25588-5730-4225-9352-083026C9970C}" destId="{C5D52EB7-46B8-467F-B9ED-BC9E22957179}" srcOrd="0" destOrd="0" presId="urn:microsoft.com/office/officeart/2005/8/layout/vList3"/>
    <dgm:cxn modelId="{7383EB56-94D0-41D0-A8FB-657EFCB710AD}" type="presParOf" srcId="{4AC25588-5730-4225-9352-083026C9970C}" destId="{9FE17132-85B1-494E-BBFB-69D1798E7147}" srcOrd="1" destOrd="0" presId="urn:microsoft.com/office/officeart/2005/8/layout/vList3"/>
    <dgm:cxn modelId="{D01D00CD-0AA7-40F3-991C-5800AE9B7C55}" type="presParOf" srcId="{57DF1628-488C-42FE-BF93-01C54FB82FB2}" destId="{62888486-9303-4E12-A94A-FA7EAC7C9A13}" srcOrd="9" destOrd="0" presId="urn:microsoft.com/office/officeart/2005/8/layout/vList3"/>
    <dgm:cxn modelId="{E470A236-CBCF-4443-A893-9AFF33B86160}" type="presParOf" srcId="{57DF1628-488C-42FE-BF93-01C54FB82FB2}" destId="{1D65BB8C-F6F1-450E-9ED0-06ADA2F76429}" srcOrd="10" destOrd="0" presId="urn:microsoft.com/office/officeart/2005/8/layout/vList3"/>
    <dgm:cxn modelId="{DED4592B-2135-4692-BD1A-414A8F4434A4}" type="presParOf" srcId="{1D65BB8C-F6F1-450E-9ED0-06ADA2F76429}" destId="{B7EDFF5B-E2D5-4038-915A-64E6121B8B22}" srcOrd="0" destOrd="0" presId="urn:microsoft.com/office/officeart/2005/8/layout/vList3"/>
    <dgm:cxn modelId="{7440B963-92CD-42AC-891E-39AF67F167E2}" type="presParOf" srcId="{1D65BB8C-F6F1-450E-9ED0-06ADA2F76429}" destId="{D4A1B4CF-9C59-4CBE-888B-6C2D0BECDB2D}" srcOrd="1" destOrd="0" presId="urn:microsoft.com/office/officeart/2005/8/layout/vList3"/>
    <dgm:cxn modelId="{2EE223CB-36D2-4B03-A3A2-786F4312A5A9}" type="presParOf" srcId="{57DF1628-488C-42FE-BF93-01C54FB82FB2}" destId="{A5FD922F-CA35-4E02-AE94-4E1BB60AEB2F}" srcOrd="11" destOrd="0" presId="urn:microsoft.com/office/officeart/2005/8/layout/vList3"/>
    <dgm:cxn modelId="{2D8222E2-6FB6-47D2-BBEB-51A805B30989}" type="presParOf" srcId="{57DF1628-488C-42FE-BF93-01C54FB82FB2}" destId="{F8E2EE3E-9261-475C-B1C2-98E71193F81E}" srcOrd="12" destOrd="0" presId="urn:microsoft.com/office/officeart/2005/8/layout/vList3"/>
    <dgm:cxn modelId="{B351E759-97A3-40D7-93BD-400C257F1AEF}" type="presParOf" srcId="{F8E2EE3E-9261-475C-B1C2-98E71193F81E}" destId="{97ADFEBE-1AE3-4E53-8149-8B712DB359F5}" srcOrd="0" destOrd="0" presId="urn:microsoft.com/office/officeart/2005/8/layout/vList3"/>
    <dgm:cxn modelId="{23026E77-B643-4E01-BF5C-E4B49921D23B}" type="presParOf" srcId="{F8E2EE3E-9261-475C-B1C2-98E71193F81E}" destId="{F10CAA2D-00FE-4B3F-A0B4-ACE0CAC20EF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AE5FC-800C-47FD-8F48-74879E793A29}">
      <dsp:nvSpPr>
        <dsp:cNvPr id="0" name=""/>
        <dsp:cNvSpPr/>
      </dsp:nvSpPr>
      <dsp:spPr>
        <a:xfrm rot="10800000">
          <a:off x="2081287" y="1075"/>
          <a:ext cx="7661651" cy="605893"/>
        </a:xfrm>
        <a:prstGeom prst="homePlate">
          <a:avLst/>
        </a:prstGeom>
        <a:solidFill>
          <a:srgbClr val="003B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182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000" kern="1200" dirty="0">
              <a:solidFill>
                <a:schemeClr val="bg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rPr>
            <a:t>背景</a:t>
          </a:r>
        </a:p>
      </dsp:txBody>
      <dsp:txXfrm rot="10800000">
        <a:off x="2232760" y="1075"/>
        <a:ext cx="7510178" cy="605893"/>
      </dsp:txXfrm>
    </dsp:sp>
    <dsp:sp modelId="{CE96008E-F10D-457E-B2EE-5FBA1A43DD2E}">
      <dsp:nvSpPr>
        <dsp:cNvPr id="0" name=""/>
        <dsp:cNvSpPr/>
      </dsp:nvSpPr>
      <dsp:spPr>
        <a:xfrm>
          <a:off x="1778340" y="1075"/>
          <a:ext cx="605893" cy="6058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AE4E7-C801-4D70-8CA8-13935E2DB5DB}">
      <dsp:nvSpPr>
        <dsp:cNvPr id="0" name=""/>
        <dsp:cNvSpPr/>
      </dsp:nvSpPr>
      <dsp:spPr>
        <a:xfrm rot="10800000">
          <a:off x="2081287" y="787833"/>
          <a:ext cx="7661651" cy="605893"/>
        </a:xfrm>
        <a:prstGeom prst="homePlate">
          <a:avLst/>
        </a:prstGeom>
        <a:solidFill>
          <a:srgbClr val="003B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182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000" b="1" kern="1200" dirty="0">
              <a:solidFill>
                <a:schemeClr val="bg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rPr>
            <a:t>データ分析結果</a:t>
          </a:r>
          <a:endParaRPr kumimoji="1" lang="ja-JP" altLang="en-US" sz="3000" kern="1200" dirty="0">
            <a:solidFill>
              <a:schemeClr val="bg1"/>
            </a:solidFill>
          </a:endParaRPr>
        </a:p>
      </dsp:txBody>
      <dsp:txXfrm rot="10800000">
        <a:off x="2232760" y="787833"/>
        <a:ext cx="7510178" cy="605893"/>
      </dsp:txXfrm>
    </dsp:sp>
    <dsp:sp modelId="{089A2064-EF4B-4082-9B0D-BD742313A4E0}">
      <dsp:nvSpPr>
        <dsp:cNvPr id="0" name=""/>
        <dsp:cNvSpPr/>
      </dsp:nvSpPr>
      <dsp:spPr>
        <a:xfrm>
          <a:off x="1778340" y="787833"/>
          <a:ext cx="605893" cy="6058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9590C-54D3-439A-BEC0-E2ADF6490537}">
      <dsp:nvSpPr>
        <dsp:cNvPr id="0" name=""/>
        <dsp:cNvSpPr/>
      </dsp:nvSpPr>
      <dsp:spPr>
        <a:xfrm rot="10800000">
          <a:off x="2081287" y="1574591"/>
          <a:ext cx="7661651" cy="605893"/>
        </a:xfrm>
        <a:prstGeom prst="homePlate">
          <a:avLst/>
        </a:prstGeom>
        <a:solidFill>
          <a:srgbClr val="003B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182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600" b="1" kern="1200" dirty="0">
              <a:latin typeface="BIZ UDPゴシック" panose="020B0400000000000000" pitchFamily="34" charset="-128"/>
              <a:ea typeface="BIZ UDPゴシック" panose="020B0400000000000000" pitchFamily="34" charset="-128"/>
            </a:rPr>
            <a:t>技術概要</a:t>
          </a:r>
        </a:p>
      </dsp:txBody>
      <dsp:txXfrm rot="10800000">
        <a:off x="2232760" y="1574591"/>
        <a:ext cx="7510178" cy="605893"/>
      </dsp:txXfrm>
    </dsp:sp>
    <dsp:sp modelId="{E9D28F80-E73C-452A-92E9-1B57DA0E3A50}">
      <dsp:nvSpPr>
        <dsp:cNvPr id="0" name=""/>
        <dsp:cNvSpPr/>
      </dsp:nvSpPr>
      <dsp:spPr>
        <a:xfrm>
          <a:off x="1778340" y="1574591"/>
          <a:ext cx="605893" cy="6058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AC47A-769A-42E5-91AE-FA04E1EEC223}">
      <dsp:nvSpPr>
        <dsp:cNvPr id="0" name=""/>
        <dsp:cNvSpPr/>
      </dsp:nvSpPr>
      <dsp:spPr>
        <a:xfrm rot="10800000">
          <a:off x="2081287" y="2361349"/>
          <a:ext cx="7661651" cy="605893"/>
        </a:xfrm>
        <a:prstGeom prst="homePlate">
          <a:avLst/>
        </a:prstGeom>
        <a:solidFill>
          <a:srgbClr val="003B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182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000" b="1" kern="1200" dirty="0">
              <a:latin typeface="BIZ UDPゴシック" panose="020B0400000000000000" pitchFamily="34" charset="-128"/>
              <a:ea typeface="BIZ UDPゴシック" panose="020B0400000000000000" pitchFamily="34" charset="-128"/>
            </a:rPr>
            <a:t>評価指標</a:t>
          </a:r>
        </a:p>
      </dsp:txBody>
      <dsp:txXfrm rot="10800000">
        <a:off x="2232760" y="2361349"/>
        <a:ext cx="7510178" cy="605893"/>
      </dsp:txXfrm>
    </dsp:sp>
    <dsp:sp modelId="{043D6805-A846-43C4-9773-D6FA2ED6E750}">
      <dsp:nvSpPr>
        <dsp:cNvPr id="0" name=""/>
        <dsp:cNvSpPr/>
      </dsp:nvSpPr>
      <dsp:spPr>
        <a:xfrm>
          <a:off x="1778340" y="2361349"/>
          <a:ext cx="605893" cy="6058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17132-85B1-494E-BBFB-69D1798E7147}">
      <dsp:nvSpPr>
        <dsp:cNvPr id="0" name=""/>
        <dsp:cNvSpPr/>
      </dsp:nvSpPr>
      <dsp:spPr>
        <a:xfrm rot="10800000">
          <a:off x="2081287" y="3148106"/>
          <a:ext cx="7661651" cy="605893"/>
        </a:xfrm>
        <a:prstGeom prst="homePlate">
          <a:avLst/>
        </a:prstGeom>
        <a:solidFill>
          <a:srgbClr val="003B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182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000" b="1" kern="1200" dirty="0">
              <a:latin typeface="BIZ UDPゴシック" panose="020B0400000000000000" pitchFamily="34" charset="-128"/>
              <a:ea typeface="BIZ UDPゴシック" panose="020B0400000000000000" pitchFamily="34" charset="-128"/>
            </a:rPr>
            <a:t>検証内容</a:t>
          </a:r>
        </a:p>
      </dsp:txBody>
      <dsp:txXfrm rot="10800000">
        <a:off x="2232760" y="3148106"/>
        <a:ext cx="7510178" cy="605893"/>
      </dsp:txXfrm>
    </dsp:sp>
    <dsp:sp modelId="{C5D52EB7-46B8-467F-B9ED-BC9E22957179}">
      <dsp:nvSpPr>
        <dsp:cNvPr id="0" name=""/>
        <dsp:cNvSpPr/>
      </dsp:nvSpPr>
      <dsp:spPr>
        <a:xfrm>
          <a:off x="1778340" y="3148106"/>
          <a:ext cx="605893" cy="6058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1B4CF-9C59-4CBE-888B-6C2D0BECDB2D}">
      <dsp:nvSpPr>
        <dsp:cNvPr id="0" name=""/>
        <dsp:cNvSpPr/>
      </dsp:nvSpPr>
      <dsp:spPr>
        <a:xfrm rot="10800000">
          <a:off x="2081287" y="3934864"/>
          <a:ext cx="7661651" cy="605893"/>
        </a:xfrm>
        <a:prstGeom prst="homePlate">
          <a:avLst/>
        </a:prstGeom>
        <a:solidFill>
          <a:srgbClr val="003B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182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000" b="1" kern="1200" dirty="0">
              <a:latin typeface="BIZ UDPゴシック" panose="020B0400000000000000" pitchFamily="34" charset="-128"/>
              <a:ea typeface="BIZ UDPゴシック" panose="020B0400000000000000" pitchFamily="34" charset="-128"/>
            </a:rPr>
            <a:t>検証結果</a:t>
          </a:r>
        </a:p>
      </dsp:txBody>
      <dsp:txXfrm rot="10800000">
        <a:off x="2232760" y="3934864"/>
        <a:ext cx="7510178" cy="605893"/>
      </dsp:txXfrm>
    </dsp:sp>
    <dsp:sp modelId="{B7EDFF5B-E2D5-4038-915A-64E6121B8B22}">
      <dsp:nvSpPr>
        <dsp:cNvPr id="0" name=""/>
        <dsp:cNvSpPr/>
      </dsp:nvSpPr>
      <dsp:spPr>
        <a:xfrm>
          <a:off x="1778340" y="3934864"/>
          <a:ext cx="605893" cy="6058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CAA2D-00FE-4B3F-A0B4-ACE0CAC20EF1}">
      <dsp:nvSpPr>
        <dsp:cNvPr id="0" name=""/>
        <dsp:cNvSpPr/>
      </dsp:nvSpPr>
      <dsp:spPr>
        <a:xfrm rot="10800000">
          <a:off x="2081287" y="4721622"/>
          <a:ext cx="7661651" cy="605893"/>
        </a:xfrm>
        <a:prstGeom prst="homePlate">
          <a:avLst/>
        </a:prstGeom>
        <a:solidFill>
          <a:srgbClr val="003B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182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000" b="1" kern="1200" dirty="0">
              <a:latin typeface="BIZ UDPゴシック" panose="020B0400000000000000" pitchFamily="34" charset="-128"/>
              <a:ea typeface="BIZ UDPゴシック" panose="020B0400000000000000" pitchFamily="34" charset="-128"/>
            </a:rPr>
            <a:t>まとめ</a:t>
          </a:r>
        </a:p>
      </dsp:txBody>
      <dsp:txXfrm rot="10800000">
        <a:off x="2232760" y="4721622"/>
        <a:ext cx="7510178" cy="605893"/>
      </dsp:txXfrm>
    </dsp:sp>
    <dsp:sp modelId="{97ADFEBE-1AE3-4E53-8149-8B712DB359F5}">
      <dsp:nvSpPr>
        <dsp:cNvPr id="0" name=""/>
        <dsp:cNvSpPr/>
      </dsp:nvSpPr>
      <dsp:spPr>
        <a:xfrm>
          <a:off x="1778340" y="4721622"/>
          <a:ext cx="605893" cy="6058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CE7B7774-FEE6-44BC-A8B9-4B2BF483BF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34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96C91D-3C95-4381-85A4-E1D13C6ED5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4801A-B2F1-4388-A88A-3CE3B6C94935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34" charset="-128"/>
              </a:rPr>
              <a:t>2024/11/18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34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017927-1298-41BA-98BF-771FEBFB6E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34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657224-B9E0-4180-A4A7-E329F2ED21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52EAD-88B6-4355-8B86-6A272D996513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34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3361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34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34" charset="-128"/>
              </a:defRPr>
            </a:lvl1pPr>
          </a:lstStyle>
          <a:p>
            <a:fld id="{8FBF9337-BB0B-4779-AC26-DACA472035A9}" type="datetime1">
              <a:rPr lang="ja-JP" altLang="en-US" smtClean="0"/>
              <a:pPr/>
              <a:t>2024/11/18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34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34" charset="-128"/>
              </a:defRPr>
            </a:lvl1pPr>
          </a:lstStyle>
          <a:p>
            <a:fld id="{BE80388B-F4F6-4B1F-B881-EC440BF445C8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654980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34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34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34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34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9F1AE-3E16-F337-15EA-47283CD93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C3AD689-A65C-D486-4C9A-1124617F4B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CD256C9-0088-612C-5796-3087E8D8F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1479BA-43FB-9F76-86B4-23F130013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0388B-F4F6-4B1F-B881-EC440BF445C8}" type="slidenum">
              <a:rPr lang="en-US" altLang="ja-JP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41263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24ABC-EAF5-664C-68A6-289E7E8FA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A423715-D482-A738-2205-DAC396DBA8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EC6CE0B-5A2D-7476-B6EC-ABA65C7597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C9B8BF-C124-4FEF-8B68-077DE6F3A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0388B-F4F6-4B1F-B881-EC440BF445C8}" type="slidenum">
              <a:rPr lang="en-US" altLang="ja-JP" smtClean="0"/>
              <a:pPr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5850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CC3E2-4B41-8563-BA98-EF7469178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F37982F-B15C-5E48-D8CD-B39A730AE8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BB27B3D-B831-A66A-6F25-35691EFEBE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2DDC7A-C808-3837-4956-C6E1E391C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0388B-F4F6-4B1F-B881-EC440BF445C8}" type="slidenum">
              <a:rPr lang="en-US" altLang="ja-JP" smtClean="0"/>
              <a:pPr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83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A0603-F6CB-4392-B022-6171D04D4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6BB8D91-AAF5-7D6F-4F17-F3C829065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C7D64C7-1266-6941-C61F-B3BA58D71F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6773C8-E914-80A9-A287-94925B9DE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0388B-F4F6-4B1F-B881-EC440BF445C8}" type="slidenum">
              <a:rPr lang="en-US" altLang="ja-JP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76430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1ABC7-2247-6084-F6EE-9F6C25B4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C0B9FBA-E6E9-ABFF-23B6-7FB68EEDEC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3AB86C0-6D3F-EDF6-7685-25D8271419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653E8A-5FF6-5971-7E56-3CC80B743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0388B-F4F6-4B1F-B881-EC440BF445C8}" type="slidenum">
              <a:rPr lang="en-US" altLang="ja-JP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3916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7F68F-6DED-0DD7-6EA3-6594C5182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2559DA1-8156-8D3C-BCB5-471B82BD28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0C9A297-0B6D-4AC8-7B10-41FE3F40F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FB4D55-08D6-92C9-C67A-CD545C1509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0388B-F4F6-4B1F-B881-EC440BF445C8}" type="slidenum">
              <a:rPr lang="en-US" altLang="ja-JP" smtClean="0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38580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F5727-01B3-E57E-DFB7-426E0F9B1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1958A2D-D847-79AF-AF6B-349C8E92AD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3568A16-1607-22A4-C7EE-3326C36DD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B6AAAF-FE64-6C0E-0B95-A40507992F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0388B-F4F6-4B1F-B881-EC440BF445C8}" type="slidenum">
              <a:rPr lang="en-US" altLang="ja-JP" smtClean="0"/>
              <a:pPr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00652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96CC7-F713-4DEA-8FF8-2FCB2E08E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B64B9EF-965D-86A9-BF7A-37614DB842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AB66D66-8E9D-A599-2FF9-9C7DF85AE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CC66BA-75B5-BC82-D6D5-D575602B75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0388B-F4F6-4B1F-B881-EC440BF445C8}" type="slidenum">
              <a:rPr lang="en-US" altLang="ja-JP" smtClean="0"/>
              <a:pPr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56020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DAD86-D2A6-5184-E227-5017B4492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D25E2AB-127C-50D5-04FE-43BFF644AB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C501C01-29EA-D266-C06B-94B61C799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C67C73-7BFF-DB4B-AC44-650C7C976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0388B-F4F6-4B1F-B881-EC440BF445C8}" type="slidenum">
              <a:rPr lang="en-US" altLang="ja-JP" smtClean="0"/>
              <a:pPr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18406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BC898-DFD3-C5A9-435A-FBF4C1542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34F2E51-A408-EECB-185C-DC8C3BFC3D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417E935-7DFD-D5B1-A3CC-ACC387379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38AF11-D64A-F11B-90F9-A74FEDA2A3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0388B-F4F6-4B1F-B881-EC440BF445C8}" type="slidenum">
              <a:rPr lang="en-US" altLang="ja-JP" smtClean="0"/>
              <a:pPr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57425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68577-F01B-DE32-C939-32858C63A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AC3B1FC-A0EE-7833-D1BD-99A9BF3E9E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601977F-4817-9CB5-73D7-B52E7299E7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D879A6-78A6-A17A-234D-594899686F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0388B-F4F6-4B1F-B881-EC440BF445C8}" type="slidenum">
              <a:rPr lang="en-US" altLang="ja-JP" smtClean="0"/>
              <a:pPr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344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Meiryo UI" panose="020B0604030504040204" pitchFamily="34" charset="-128"/>
              </a:defRPr>
            </a:lvl1pPr>
          </a:lstStyle>
          <a:p>
            <a:fld id="{D0A3977E-818C-420B-A31F-0C76E0568F40}" type="datetime1">
              <a:rPr lang="ja-JP" altLang="en-US" smtClean="0"/>
              <a:pPr/>
              <a:t>2024/11/18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Meiryo UI" panose="020B0604030504040204" pitchFamily="34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ea typeface="Meiryo UI" panose="020B0604030504040204" pitchFamily="34" charset="-128"/>
              </a:defRPr>
            </a:lvl1pPr>
          </a:lstStyle>
          <a:p>
            <a:fld id="{7091A9FD-CDA2-4BA5-8C18-59D6F59EB34A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Meiryo UI" panose="020B0604030504040204" pitchFamily="34" charset="-128"/>
              </a:defRPr>
            </a:lvl1pPr>
          </a:lstStyle>
          <a:p>
            <a:fld id="{F8B829CA-AC05-4F30-8FAA-1B0B3FDB2454}" type="datetime1">
              <a:rPr lang="ja-JP" altLang="en-US" smtClean="0"/>
              <a:pPr/>
              <a:t>2024/11/18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Meiryo UI" panose="020B0604030504040204" pitchFamily="34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ea typeface="Meiryo UI" panose="020B0604030504040204" pitchFamily="34" charset="-128"/>
              </a:defRPr>
            </a:lvl1pPr>
          </a:lstStyle>
          <a:p>
            <a:fld id="{7091A9FD-CDA2-4BA5-8C18-59D6F59EB34A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34" charset="-128"/>
              </a:defRPr>
            </a:lvl1pPr>
          </a:lstStyle>
          <a:p>
            <a:fld id="{8D098E4E-AC6C-4367-90E5-738068CFB204}" type="datetime1">
              <a:rPr lang="ja-JP" altLang="en-US" smtClean="0"/>
              <a:pPr/>
              <a:t>2024/11/18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34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34" charset="-128"/>
              </a:defRPr>
            </a:lvl1pPr>
          </a:lstStyle>
          <a:p>
            <a:fld id="{7091A9FD-CDA2-4BA5-8C18-59D6F59EB34A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34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16.png"/><Relationship Id="rId5" Type="http://schemas.openxmlformats.org/officeDocument/2006/relationships/image" Target="../media/image24.png"/><Relationship Id="rId15" Type="http://schemas.openxmlformats.org/officeDocument/2006/relationships/image" Target="../media/image31.png"/><Relationship Id="rId10" Type="http://schemas.openxmlformats.org/officeDocument/2006/relationships/image" Target="../media/image15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qiita.com/KojiOhki/items/89cd7b69a8a6239d67c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1B749-60F1-C20F-2DC2-67028EB9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646040"/>
            <a:ext cx="11520000" cy="1143000"/>
          </a:xfrm>
        </p:spPr>
        <p:txBody>
          <a:bodyPr/>
          <a:lstStyle/>
          <a:p>
            <a:r>
              <a:rPr kumimoji="1" lang="en-US" altLang="ja-JP" dirty="0">
                <a:solidFill>
                  <a:srgbClr val="003BA5"/>
                </a:solidFill>
              </a:rPr>
              <a:t>NTT</a:t>
            </a:r>
            <a:r>
              <a:rPr kumimoji="1" lang="ja-JP" altLang="en-US" dirty="0">
                <a:solidFill>
                  <a:srgbClr val="003BA5"/>
                </a:solidFill>
              </a:rPr>
              <a:t>株価の予測モデル検証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466B750-AEA8-631C-F1F6-23A14A392CAD}"/>
              </a:ext>
            </a:extLst>
          </p:cNvPr>
          <p:cNvCxnSpPr>
            <a:cxnSpLocks/>
          </p:cNvCxnSpPr>
          <p:nvPr/>
        </p:nvCxnSpPr>
        <p:spPr>
          <a:xfrm>
            <a:off x="336000" y="3789040"/>
            <a:ext cx="11520640" cy="0"/>
          </a:xfrm>
          <a:prstGeom prst="line">
            <a:avLst/>
          </a:prstGeom>
          <a:ln w="57150">
            <a:solidFill>
              <a:srgbClr val="003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53DE77-217F-66AD-EBF4-B8D5A4280005}"/>
              </a:ext>
            </a:extLst>
          </p:cNvPr>
          <p:cNvSpPr txBox="1"/>
          <p:nvPr/>
        </p:nvSpPr>
        <p:spPr>
          <a:xfrm>
            <a:off x="7782621" y="479715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003BA5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京都大学 修士</a:t>
            </a:r>
            <a:r>
              <a:rPr kumimoji="1" lang="en-US" altLang="ja-JP" sz="2400" dirty="0">
                <a:solidFill>
                  <a:srgbClr val="003BA5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2</a:t>
            </a:r>
            <a:r>
              <a:rPr kumimoji="1" lang="ja-JP" altLang="en-US" sz="2400" dirty="0">
                <a:solidFill>
                  <a:srgbClr val="003BA5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年　髙橋駿太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FB4F99A-7B9A-3449-F730-A23F4D9FA78E}"/>
              </a:ext>
            </a:extLst>
          </p:cNvPr>
          <p:cNvSpPr txBox="1"/>
          <p:nvPr/>
        </p:nvSpPr>
        <p:spPr>
          <a:xfrm>
            <a:off x="4943552" y="3933056"/>
            <a:ext cx="230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003BA5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2024/11/18</a:t>
            </a:r>
            <a:endParaRPr kumimoji="1" lang="ja-JP" altLang="en-US" sz="2400" dirty="0">
              <a:solidFill>
                <a:srgbClr val="003BA5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704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D2404-76A7-FBA1-FF50-70C5DC9A6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398D309-B7CF-C383-0464-AC960B8F2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88640"/>
            <a:ext cx="9144018" cy="548641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EC6DA7-F818-46B6-BF89-33643BC44170}"/>
              </a:ext>
            </a:extLst>
          </p:cNvPr>
          <p:cNvSpPr txBox="1"/>
          <p:nvPr/>
        </p:nvSpPr>
        <p:spPr>
          <a:xfrm>
            <a:off x="479376" y="6021288"/>
            <a:ext cx="7488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18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エポック数</a:t>
            </a:r>
            <a:r>
              <a:rPr kumimoji="1" lang="en-US" altLang="ja-JP" sz="18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500</a:t>
            </a:r>
            <a:r>
              <a:rPr kumimoji="1" lang="ja-JP" altLang="en-US" sz="18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回程度までは、増やせば増やすほど精度</a:t>
            </a:r>
            <a:r>
              <a:rPr kumimoji="1" lang="ja-JP" altLang="en-US" sz="1800" dirty="0">
                <a:solidFill>
                  <a:srgbClr val="FF4747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向上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E099739-575F-D200-2AAD-D92C6801380D}"/>
              </a:ext>
            </a:extLst>
          </p:cNvPr>
          <p:cNvCxnSpPr>
            <a:cxnSpLocks/>
          </p:cNvCxnSpPr>
          <p:nvPr/>
        </p:nvCxnSpPr>
        <p:spPr>
          <a:xfrm>
            <a:off x="7104112" y="2564904"/>
            <a:ext cx="1008112" cy="0"/>
          </a:xfrm>
          <a:prstGeom prst="line">
            <a:avLst/>
          </a:prstGeom>
          <a:ln w="38100">
            <a:solidFill>
              <a:srgbClr val="FF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0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EA282-6E6C-3AEC-4F44-6E1AEF54B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EE73F5DF-405E-B732-B06B-024087B38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08" y="274638"/>
            <a:ext cx="11521280" cy="648000"/>
          </a:xfrm>
          <a:solidFill>
            <a:srgbClr val="001F60"/>
          </a:solidFill>
          <a:ln w="19050">
            <a:solidFill>
              <a:srgbClr val="003BA5"/>
            </a:solidFill>
          </a:ln>
        </p:spPr>
        <p:txBody>
          <a:bodyPr rtlCol="0">
            <a:normAutofit/>
          </a:bodyPr>
          <a:lstStyle/>
          <a:p>
            <a:pPr algn="l" rtl="0"/>
            <a:r>
              <a:rPr lang="ja-JP" altLang="en-US" sz="3200" b="1" dirty="0">
                <a:solidFill>
                  <a:schemeClr val="bg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検証結果</a:t>
            </a:r>
            <a:r>
              <a:rPr lang="en-US" altLang="ja-JP" sz="3200" b="1" dirty="0">
                <a:solidFill>
                  <a:schemeClr val="bg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2-B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1F5750D-C24A-7F98-B9A8-CBAECDB71E8B}"/>
              </a:ext>
            </a:extLst>
          </p:cNvPr>
          <p:cNvSpPr txBox="1"/>
          <p:nvPr/>
        </p:nvSpPr>
        <p:spPr>
          <a:xfrm>
            <a:off x="334608" y="1049103"/>
            <a:ext cx="11502632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エポック数（学習回数）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37A12B6-B7E2-7255-38FD-A3F024EC4F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4811" y="1413003"/>
            <a:ext cx="3144348" cy="188660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4C8B370-3189-08A4-2F58-F0A3B50613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4811" y="3435967"/>
            <a:ext cx="3144348" cy="188660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345901E-8ACE-3BA3-4B56-B3B1C299A5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9187" y="1413003"/>
            <a:ext cx="3144349" cy="188660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BD2D599-1AB0-EB0A-4385-2D0312F280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9188" y="3435967"/>
            <a:ext cx="3144348" cy="188660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99E8630-F5FE-1703-78E2-62D00122676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6240" y="1413003"/>
            <a:ext cx="3189026" cy="191341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447120EB-69A6-D046-F367-8DE5DB8B29D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6240" y="3429000"/>
            <a:ext cx="3189026" cy="1913415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7A8A814-2BC1-A2EF-AF27-43808BC482F2}"/>
              </a:ext>
            </a:extLst>
          </p:cNvPr>
          <p:cNvSpPr txBox="1"/>
          <p:nvPr/>
        </p:nvSpPr>
        <p:spPr>
          <a:xfrm>
            <a:off x="2120881" y="54589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14</a:t>
            </a:r>
            <a:r>
              <a:rPr kumimoji="1" lang="ja-JP" altLang="en-US" dirty="0"/>
              <a:t>日間（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週間）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530E07C-4589-2ED5-F491-DF843C81A789}"/>
              </a:ext>
            </a:extLst>
          </p:cNvPr>
          <p:cNvSpPr txBox="1"/>
          <p:nvPr/>
        </p:nvSpPr>
        <p:spPr>
          <a:xfrm>
            <a:off x="5505257" y="54589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30</a:t>
            </a:r>
            <a:r>
              <a:rPr kumimoji="1" lang="ja-JP" altLang="en-US" dirty="0"/>
              <a:t>日間（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か月）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B1E3674-46E7-CA5D-C642-70E307686C70}"/>
              </a:ext>
            </a:extLst>
          </p:cNvPr>
          <p:cNvSpPr txBox="1"/>
          <p:nvPr/>
        </p:nvSpPr>
        <p:spPr>
          <a:xfrm>
            <a:off x="8951447" y="5458930"/>
            <a:ext cx="199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60</a:t>
            </a:r>
            <a:r>
              <a:rPr kumimoji="1" lang="ja-JP" altLang="en-US" dirty="0"/>
              <a:t>日間（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か月）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A74FB9B-FD92-7B6B-3BB9-FBCC47EAE546}"/>
                  </a:ext>
                </a:extLst>
              </p:cNvPr>
              <p:cNvSpPr txBox="1"/>
              <p:nvPr/>
            </p:nvSpPr>
            <p:spPr>
              <a:xfrm>
                <a:off x="4581155" y="2243302"/>
                <a:ext cx="240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A74FB9B-FD92-7B6B-3BB9-FBCC47EAE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155" y="2243302"/>
                <a:ext cx="240027" cy="369332"/>
              </a:xfrm>
              <a:prstGeom prst="rect">
                <a:avLst/>
              </a:prstGeom>
              <a:blipFill>
                <a:blip r:embed="rId9"/>
                <a:stretch>
                  <a:fillRect r="-410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AB84E49-80FA-C040-8010-08FC179C7A37}"/>
                  </a:ext>
                </a:extLst>
              </p:cNvPr>
              <p:cNvSpPr txBox="1"/>
              <p:nvPr/>
            </p:nvSpPr>
            <p:spPr>
              <a:xfrm>
                <a:off x="7941527" y="2185045"/>
                <a:ext cx="240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AB84E49-80FA-C040-8010-08FC179C7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527" y="2185045"/>
                <a:ext cx="240027" cy="369332"/>
              </a:xfrm>
              <a:prstGeom prst="rect">
                <a:avLst/>
              </a:prstGeom>
              <a:blipFill>
                <a:blip r:embed="rId10"/>
                <a:stretch>
                  <a:fillRect r="-410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E0CAEBC-EF25-E6EF-B49D-3F371C81D3AE}"/>
                  </a:ext>
                </a:extLst>
              </p:cNvPr>
              <p:cNvSpPr txBox="1"/>
              <p:nvPr/>
            </p:nvSpPr>
            <p:spPr>
              <a:xfrm>
                <a:off x="8013536" y="4194605"/>
                <a:ext cx="240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E0CAEBC-EF25-E6EF-B49D-3F371C81D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536" y="4194605"/>
                <a:ext cx="240027" cy="369332"/>
              </a:xfrm>
              <a:prstGeom prst="rect">
                <a:avLst/>
              </a:prstGeom>
              <a:blipFill>
                <a:blip r:embed="rId11"/>
                <a:stretch>
                  <a:fillRect r="-410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B3B86F-E426-ED26-3519-08B2B79F5AB7}"/>
                  </a:ext>
                </a:extLst>
              </p:cNvPr>
              <p:cNvSpPr txBox="1"/>
              <p:nvPr/>
            </p:nvSpPr>
            <p:spPr>
              <a:xfrm>
                <a:off x="4627822" y="4194605"/>
                <a:ext cx="240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B3B86F-E426-ED26-3519-08B2B79F5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822" y="4194605"/>
                <a:ext cx="240027" cy="369332"/>
              </a:xfrm>
              <a:prstGeom prst="rect">
                <a:avLst/>
              </a:prstGeom>
              <a:blipFill>
                <a:blip r:embed="rId12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14D80AB-BA0C-AECD-8098-1D6ABD6DCD6B}"/>
              </a:ext>
            </a:extLst>
          </p:cNvPr>
          <p:cNvSpPr txBox="1"/>
          <p:nvPr/>
        </p:nvSpPr>
        <p:spPr>
          <a:xfrm>
            <a:off x="619963" y="2124917"/>
            <a:ext cx="69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層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E396C49-7495-3163-FAC5-F84F95F794A0}"/>
              </a:ext>
            </a:extLst>
          </p:cNvPr>
          <p:cNvSpPr txBox="1"/>
          <p:nvPr/>
        </p:nvSpPr>
        <p:spPr>
          <a:xfrm>
            <a:off x="611515" y="4191619"/>
            <a:ext cx="80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層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F5E8207-D689-9158-7D42-EB234B238930}"/>
              </a:ext>
            </a:extLst>
          </p:cNvPr>
          <p:cNvSpPr txBox="1"/>
          <p:nvPr/>
        </p:nvSpPr>
        <p:spPr>
          <a:xfrm>
            <a:off x="334608" y="5794496"/>
            <a:ext cx="11502632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いずれのタイムステップの場合も</a:t>
            </a:r>
            <a:r>
              <a:rPr kumimoji="1" lang="en-US" altLang="ja-JP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1</a:t>
            </a: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層と比べて</a:t>
            </a:r>
            <a:r>
              <a:rPr kumimoji="1" lang="en-US" altLang="ja-JP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2</a:t>
            </a: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層の方が精度</a:t>
            </a:r>
            <a:r>
              <a:rPr kumimoji="1" lang="ja-JP" altLang="en-US" sz="2000" dirty="0">
                <a:solidFill>
                  <a:srgbClr val="FF4747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低下</a:t>
            </a: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en-US" altLang="ja-JP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30</a:t>
            </a: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日が最も優れている？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8BD589D-3368-5C06-F8F8-B6A141DC16B0}"/>
                  </a:ext>
                </a:extLst>
              </p:cNvPr>
              <p:cNvSpPr txBox="1"/>
              <p:nvPr/>
            </p:nvSpPr>
            <p:spPr>
              <a:xfrm>
                <a:off x="2927648" y="3265846"/>
                <a:ext cx="240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8BD589D-3368-5C06-F8F8-B6A141DC1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3265846"/>
                <a:ext cx="240027" cy="369332"/>
              </a:xfrm>
              <a:prstGeom prst="rect">
                <a:avLst/>
              </a:prstGeom>
              <a:blipFill>
                <a:blip r:embed="rId13"/>
                <a:stretch>
                  <a:fillRect r="-2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B21134C-3D69-B0D4-BAF0-9B5D1CC820B7}"/>
                  </a:ext>
                </a:extLst>
              </p:cNvPr>
              <p:cNvSpPr txBox="1"/>
              <p:nvPr/>
            </p:nvSpPr>
            <p:spPr>
              <a:xfrm>
                <a:off x="6321347" y="3244334"/>
                <a:ext cx="240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B21134C-3D69-B0D4-BAF0-9B5D1CC82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347" y="3244334"/>
                <a:ext cx="240027" cy="369332"/>
              </a:xfrm>
              <a:prstGeom prst="rect">
                <a:avLst/>
              </a:prstGeom>
              <a:blipFill>
                <a:blip r:embed="rId14"/>
                <a:stretch>
                  <a:fillRect r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0443286-CAFB-887E-133D-0CC5CFC36BB0}"/>
                  </a:ext>
                </a:extLst>
              </p:cNvPr>
              <p:cNvSpPr txBox="1"/>
              <p:nvPr/>
            </p:nvSpPr>
            <p:spPr>
              <a:xfrm>
                <a:off x="9730739" y="3232855"/>
                <a:ext cx="240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0443286-CAFB-887E-133D-0CC5CFC36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739" y="3232855"/>
                <a:ext cx="240027" cy="369332"/>
              </a:xfrm>
              <a:prstGeom prst="rect">
                <a:avLst/>
              </a:prstGeom>
              <a:blipFill>
                <a:blip r:embed="rId15"/>
                <a:stretch>
                  <a:fillRect r="-2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58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830C6-92A9-46F4-6791-089025762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640582C1-7A77-BA91-2318-E4C767A7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08" y="274638"/>
            <a:ext cx="11521280" cy="648000"/>
          </a:xfrm>
          <a:solidFill>
            <a:srgbClr val="001F60"/>
          </a:solidFill>
          <a:ln w="19050">
            <a:solidFill>
              <a:srgbClr val="003BA5"/>
            </a:solidFill>
          </a:ln>
        </p:spPr>
        <p:txBody>
          <a:bodyPr rtlCol="0">
            <a:normAutofit/>
          </a:bodyPr>
          <a:lstStyle/>
          <a:p>
            <a:pPr algn="l" rtl="0"/>
            <a:r>
              <a:rPr lang="ja-JP" altLang="en-US" sz="3200" b="1" dirty="0">
                <a:solidFill>
                  <a:schemeClr val="bg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まとめ</a:t>
            </a:r>
            <a:endParaRPr lang="en-US" altLang="ja-JP" sz="3200" b="1" dirty="0">
              <a:solidFill>
                <a:schemeClr val="bg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13971EE-327C-CB3D-2E5D-E6AE31063E23}"/>
              </a:ext>
            </a:extLst>
          </p:cNvPr>
          <p:cNvSpPr txBox="1"/>
          <p:nvPr/>
        </p:nvSpPr>
        <p:spPr>
          <a:xfrm>
            <a:off x="323744" y="1162511"/>
            <a:ext cx="11502632" cy="163121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タイムステップは</a:t>
            </a:r>
            <a:r>
              <a:rPr kumimoji="1" lang="en-US" altLang="ja-JP" sz="2000" dirty="0">
                <a:solidFill>
                  <a:srgbClr val="FF4747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30</a:t>
            </a:r>
            <a:r>
              <a:rPr kumimoji="1" lang="ja-JP" altLang="en-US" sz="2000" dirty="0">
                <a:solidFill>
                  <a:srgbClr val="FF4747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日</a:t>
            </a: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（</a:t>
            </a:r>
            <a:r>
              <a:rPr kumimoji="1" lang="en-US" altLang="ja-JP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1</a:t>
            </a: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か月）が最も予測精度がよかった</a:t>
            </a: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エポック数は</a:t>
            </a:r>
            <a:r>
              <a:rPr kumimoji="1" lang="en-US" altLang="ja-JP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500</a:t>
            </a: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回程度までは</a:t>
            </a:r>
            <a:r>
              <a:rPr kumimoji="1" lang="ja-JP" altLang="en-US" sz="2000" dirty="0">
                <a:solidFill>
                  <a:srgbClr val="FF4747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増やせば増やすほど良い</a:t>
            </a:r>
            <a:endParaRPr kumimoji="1" lang="en-US" altLang="ja-JP" sz="2000" dirty="0">
              <a:solidFill>
                <a:srgbClr val="FF4747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ニューラルネットワークの層はシンプルな</a:t>
            </a:r>
            <a:r>
              <a:rPr kumimoji="1" lang="en-US" altLang="ja-JP" sz="2000" dirty="0">
                <a:solidFill>
                  <a:srgbClr val="FF4747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1</a:t>
            </a:r>
            <a:r>
              <a:rPr kumimoji="1" lang="ja-JP" altLang="en-US" sz="2000" dirty="0">
                <a:solidFill>
                  <a:srgbClr val="FF4747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層</a:t>
            </a: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の方が複数層より精度高い</a:t>
            </a:r>
          </a:p>
        </p:txBody>
      </p:sp>
    </p:spTree>
    <p:extLst>
      <p:ext uri="{BB962C8B-B14F-4D97-AF65-F5344CB8AC3E}">
        <p14:creationId xmlns:p14="http://schemas.microsoft.com/office/powerpoint/2010/main" val="356720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643C0-86C2-14F4-2C6E-AA1D06C49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A4526998-F32A-451B-D9A1-D4D984D03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08" y="274638"/>
            <a:ext cx="11521280" cy="648000"/>
          </a:xfrm>
          <a:noFill/>
          <a:ln w="19050">
            <a:noFill/>
          </a:ln>
        </p:spPr>
        <p:txBody>
          <a:bodyPr rtlCol="0">
            <a:normAutofit/>
          </a:bodyPr>
          <a:lstStyle/>
          <a:p>
            <a:pPr algn="l" rtl="0"/>
            <a:r>
              <a:rPr lang="ja-JP" altLang="en-US" sz="3200" b="1" dirty="0">
                <a:solidFill>
                  <a:srgbClr val="001F60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目次</a:t>
            </a:r>
            <a:endParaRPr lang="en-US" altLang="ja-JP" sz="3200" b="1" dirty="0">
              <a:solidFill>
                <a:srgbClr val="001F60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40C0D724-A29F-69D0-F14D-8BAD7FB20D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2523680"/>
              </p:ext>
            </p:extLst>
          </p:nvPr>
        </p:nvGraphicFramePr>
        <p:xfrm>
          <a:off x="334608" y="1196753"/>
          <a:ext cx="11521280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061D037-7771-74C6-89B0-41BBD6CB3D56}"/>
              </a:ext>
            </a:extLst>
          </p:cNvPr>
          <p:cNvCxnSpPr>
            <a:cxnSpLocks/>
          </p:cNvCxnSpPr>
          <p:nvPr/>
        </p:nvCxnSpPr>
        <p:spPr>
          <a:xfrm>
            <a:off x="334608" y="922638"/>
            <a:ext cx="11520640" cy="0"/>
          </a:xfrm>
          <a:prstGeom prst="line">
            <a:avLst/>
          </a:prstGeom>
          <a:ln w="38100">
            <a:solidFill>
              <a:srgbClr val="001F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53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C4DF1-0D7D-7686-D2DC-20E96E365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DF751F51-E1E8-D780-A4C8-D365A57F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08" y="274638"/>
            <a:ext cx="11521280" cy="648000"/>
          </a:xfrm>
          <a:solidFill>
            <a:srgbClr val="001F60"/>
          </a:solidFill>
          <a:ln w="19050">
            <a:solidFill>
              <a:srgbClr val="003BA5"/>
            </a:solidFill>
          </a:ln>
        </p:spPr>
        <p:txBody>
          <a:bodyPr rtlCol="0">
            <a:normAutofit/>
          </a:bodyPr>
          <a:lstStyle/>
          <a:p>
            <a:pPr algn="l" rtl="0"/>
            <a:r>
              <a:rPr lang="ja-JP" altLang="en-US" sz="3200" b="1" dirty="0">
                <a:solidFill>
                  <a:schemeClr val="bg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背景</a:t>
            </a:r>
            <a:endParaRPr lang="en-US" altLang="ja-JP" sz="3200" b="1" dirty="0">
              <a:solidFill>
                <a:schemeClr val="bg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E4DF4F9-3BFD-50F5-DF9D-DA127E648000}"/>
              </a:ext>
            </a:extLst>
          </p:cNvPr>
          <p:cNvSpPr txBox="1"/>
          <p:nvPr/>
        </p:nvSpPr>
        <p:spPr>
          <a:xfrm>
            <a:off x="318029" y="1124744"/>
            <a:ext cx="11502632" cy="501675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株価予測の重要性</a:t>
            </a:r>
            <a:endParaRPr kumimoji="1" lang="en-US" altLang="ja-JP" sz="2000" b="1" u="sng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投資家のリスク管理、利益最大化戦略のために重要</a:t>
            </a:r>
            <a:endParaRPr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正確な予測により適切なタイミングの売買が可能となり、資産の成長を促進</a:t>
            </a:r>
            <a:endParaRPr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企業の業績見通しや市場動向を予測し、経済全体の健全性を把握可能</a:t>
            </a:r>
            <a:endParaRPr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r>
              <a:rPr kumimoji="1" lang="ja-JP" altLang="en-US" sz="2000" b="1" u="sng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課題</a:t>
            </a:r>
            <a:endParaRPr kumimoji="1" lang="en-US" altLang="ja-JP" sz="2000" b="1" u="sng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季節性要因、突発性要因</a:t>
            </a: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突発的要因</a:t>
            </a: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1" lang="ja-JP" altLang="en-US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53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86918-2B13-1E7C-D68C-B9DE896DF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FC588E63-A008-F82A-3AC3-1E62FDEA7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08" y="274638"/>
            <a:ext cx="11521280" cy="648000"/>
          </a:xfrm>
          <a:solidFill>
            <a:srgbClr val="001F60"/>
          </a:solidFill>
          <a:ln w="19050">
            <a:solidFill>
              <a:srgbClr val="003BA5"/>
            </a:solidFill>
          </a:ln>
        </p:spPr>
        <p:txBody>
          <a:bodyPr rtlCol="0">
            <a:normAutofit/>
          </a:bodyPr>
          <a:lstStyle/>
          <a:p>
            <a:pPr algn="l" rtl="0"/>
            <a:r>
              <a:rPr lang="ja-JP" altLang="en-US" sz="3200" b="1" dirty="0">
                <a:solidFill>
                  <a:schemeClr val="bg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データ分析結果</a:t>
            </a:r>
            <a:endParaRPr lang="en-US" altLang="ja-JP" sz="3200" b="1" dirty="0">
              <a:solidFill>
                <a:schemeClr val="bg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EFB35AC-AF09-EC48-55C8-657E11F5E2CC}"/>
              </a:ext>
            </a:extLst>
          </p:cNvPr>
          <p:cNvSpPr txBox="1"/>
          <p:nvPr/>
        </p:nvSpPr>
        <p:spPr>
          <a:xfrm>
            <a:off x="323744" y="1162511"/>
            <a:ext cx="11502632" cy="594008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季節性分析</a:t>
            </a: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（</a:t>
            </a:r>
            <a:r>
              <a:rPr kumimoji="1" lang="en-US" altLang="ja-JP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Seasonal </a:t>
            </a:r>
            <a:r>
              <a:rPr kumimoji="1" lang="en-US" altLang="ja-JP" sz="2000" dirty="0" err="1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Desomposition</a:t>
            </a: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）</a:t>
            </a: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en-US" altLang="ja-JP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2010</a:t>
            </a: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年頃までは下落傾向だったが、近年上向き</a:t>
            </a: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年単位の周期が見て取れる</a:t>
            </a: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FC79A03-C714-9626-4473-42E8B590E1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133" y="1556792"/>
            <a:ext cx="5814767" cy="345638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AF8411-D0F7-89CF-98BE-76DF8DE590B2}"/>
              </a:ext>
            </a:extLst>
          </p:cNvPr>
          <p:cNvSpPr txBox="1"/>
          <p:nvPr/>
        </p:nvSpPr>
        <p:spPr>
          <a:xfrm>
            <a:off x="1847528" y="346946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季節変動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999C38-FE47-480E-5E21-C41077C27E87}"/>
              </a:ext>
            </a:extLst>
          </p:cNvPr>
          <p:cNvSpPr txBox="1"/>
          <p:nvPr/>
        </p:nvSpPr>
        <p:spPr>
          <a:xfrm>
            <a:off x="1847528" y="27089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長期変動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2EE6F7-B5C5-E875-8E3D-521603553DBD}"/>
              </a:ext>
            </a:extLst>
          </p:cNvPr>
          <p:cNvSpPr txBox="1"/>
          <p:nvPr/>
        </p:nvSpPr>
        <p:spPr>
          <a:xfrm>
            <a:off x="1631504" y="425532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不規則変動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0EA0A86-B8C9-A09B-C268-0BB8D2680220}"/>
              </a:ext>
            </a:extLst>
          </p:cNvPr>
          <p:cNvCxnSpPr/>
          <p:nvPr/>
        </p:nvCxnSpPr>
        <p:spPr>
          <a:xfrm flipV="1">
            <a:off x="3935760" y="1556792"/>
            <a:ext cx="0" cy="3600400"/>
          </a:xfrm>
          <a:prstGeom prst="line">
            <a:avLst/>
          </a:prstGeom>
          <a:ln w="28575">
            <a:solidFill>
              <a:srgbClr val="FF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96389F5-F0A6-57A2-12C8-5BD69E278FB0}"/>
              </a:ext>
            </a:extLst>
          </p:cNvPr>
          <p:cNvSpPr txBox="1"/>
          <p:nvPr/>
        </p:nvSpPr>
        <p:spPr>
          <a:xfrm>
            <a:off x="3458707" y="5139714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4747"/>
                </a:solidFill>
              </a:rPr>
              <a:t>バブル崩壊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27EE107-FAF5-A82F-5108-7B47BD5405AF}"/>
              </a:ext>
            </a:extLst>
          </p:cNvPr>
          <p:cNvCxnSpPr/>
          <p:nvPr/>
        </p:nvCxnSpPr>
        <p:spPr>
          <a:xfrm flipV="1">
            <a:off x="5375920" y="1556792"/>
            <a:ext cx="0" cy="3600400"/>
          </a:xfrm>
          <a:prstGeom prst="line">
            <a:avLst/>
          </a:prstGeom>
          <a:ln w="28575">
            <a:solidFill>
              <a:srgbClr val="FF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0341C4-750F-6E52-6521-0C1093D59059}"/>
              </a:ext>
            </a:extLst>
          </p:cNvPr>
          <p:cNvSpPr txBox="1"/>
          <p:nvPr/>
        </p:nvSpPr>
        <p:spPr>
          <a:xfrm>
            <a:off x="4808857" y="5159145"/>
            <a:ext cx="1134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4747"/>
                </a:solidFill>
              </a:rPr>
              <a:t>IT</a:t>
            </a:r>
            <a:r>
              <a:rPr kumimoji="1" lang="ja-JP" altLang="en-US" sz="1200" dirty="0">
                <a:solidFill>
                  <a:srgbClr val="FF4747"/>
                </a:solidFill>
              </a:rPr>
              <a:t>バブル崩壊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B06C0BB-4E13-0473-78F1-AC9D118A5B7D}"/>
              </a:ext>
            </a:extLst>
          </p:cNvPr>
          <p:cNvCxnSpPr/>
          <p:nvPr/>
        </p:nvCxnSpPr>
        <p:spPr>
          <a:xfrm flipV="1">
            <a:off x="6384032" y="1567356"/>
            <a:ext cx="0" cy="3600400"/>
          </a:xfrm>
          <a:prstGeom prst="line">
            <a:avLst/>
          </a:prstGeom>
          <a:ln w="28575">
            <a:solidFill>
              <a:srgbClr val="FF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79F8883-E94F-EF13-164D-64C5612DB1AA}"/>
              </a:ext>
            </a:extLst>
          </p:cNvPr>
          <p:cNvSpPr txBox="1"/>
          <p:nvPr/>
        </p:nvSpPr>
        <p:spPr>
          <a:xfrm>
            <a:off x="5976583" y="5139017"/>
            <a:ext cx="81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4747"/>
                </a:solidFill>
              </a:rPr>
              <a:t>リーマン</a:t>
            </a:r>
            <a:endParaRPr kumimoji="1" lang="en-US" altLang="ja-JP" sz="1200" dirty="0">
              <a:solidFill>
                <a:srgbClr val="FF4747"/>
              </a:solidFill>
            </a:endParaRPr>
          </a:p>
          <a:p>
            <a:r>
              <a:rPr kumimoji="1" lang="ja-JP" altLang="en-US" sz="1200" dirty="0">
                <a:solidFill>
                  <a:srgbClr val="FF4747"/>
                </a:solidFill>
              </a:rPr>
              <a:t>ショック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D531224-0340-87AB-FD02-00D0395070B5}"/>
              </a:ext>
            </a:extLst>
          </p:cNvPr>
          <p:cNvCxnSpPr/>
          <p:nvPr/>
        </p:nvCxnSpPr>
        <p:spPr>
          <a:xfrm flipV="1">
            <a:off x="7176119" y="1538617"/>
            <a:ext cx="0" cy="3600400"/>
          </a:xfrm>
          <a:prstGeom prst="line">
            <a:avLst/>
          </a:prstGeom>
          <a:ln w="28575">
            <a:solidFill>
              <a:srgbClr val="FF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393EBB-773C-6D19-39A8-1425F2CFCD1E}"/>
              </a:ext>
            </a:extLst>
          </p:cNvPr>
          <p:cNvSpPr txBox="1"/>
          <p:nvPr/>
        </p:nvSpPr>
        <p:spPr>
          <a:xfrm>
            <a:off x="6623760" y="5167756"/>
            <a:ext cx="1104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4747"/>
                </a:solidFill>
              </a:rPr>
              <a:t>アベノミクス</a:t>
            </a:r>
          </a:p>
        </p:txBody>
      </p:sp>
    </p:spTree>
    <p:extLst>
      <p:ext uri="{BB962C8B-B14F-4D97-AF65-F5344CB8AC3E}">
        <p14:creationId xmlns:p14="http://schemas.microsoft.com/office/powerpoint/2010/main" val="190681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D6AB6-08DF-4218-ED7D-4A1E06938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F7087580-DE48-6C55-5B6F-3E929B3F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08" y="274638"/>
            <a:ext cx="11521280" cy="648000"/>
          </a:xfrm>
          <a:solidFill>
            <a:srgbClr val="001F60"/>
          </a:solidFill>
          <a:ln w="19050">
            <a:solidFill>
              <a:srgbClr val="003BA5"/>
            </a:solidFill>
          </a:ln>
        </p:spPr>
        <p:txBody>
          <a:bodyPr rtlCol="0">
            <a:normAutofit/>
          </a:bodyPr>
          <a:lstStyle/>
          <a:p>
            <a:pPr algn="l" rtl="0"/>
            <a:r>
              <a:rPr lang="ja-JP" altLang="en-US" sz="3200" b="1" dirty="0">
                <a:solidFill>
                  <a:schemeClr val="bg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技術概要</a:t>
            </a:r>
            <a:endParaRPr lang="en-US" altLang="ja-JP" sz="3200" b="1" dirty="0">
              <a:solidFill>
                <a:schemeClr val="bg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12840A9-7400-86A9-9438-E3EF788F5C0E}"/>
              </a:ext>
            </a:extLst>
          </p:cNvPr>
          <p:cNvSpPr txBox="1"/>
          <p:nvPr/>
        </p:nvSpPr>
        <p:spPr>
          <a:xfrm>
            <a:off x="263352" y="1700808"/>
            <a:ext cx="11502632" cy="501675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u="sng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LSTM</a:t>
            </a: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（</a:t>
            </a:r>
            <a:r>
              <a:rPr kumimoji="1" lang="en-US" altLang="ja-JP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Long Short Term Model</a:t>
            </a: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）</a:t>
            </a: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時系列データに対して</a:t>
            </a:r>
            <a:r>
              <a:rPr lang="ja-JP" altLang="en-US" sz="2000" dirty="0">
                <a:solidFill>
                  <a:srgbClr val="FF4747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リカレントニューラルネットワーク</a:t>
            </a:r>
            <a:r>
              <a:rPr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（</a:t>
            </a:r>
            <a:r>
              <a:rPr lang="en-US" altLang="ja-JP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RNN</a:t>
            </a:r>
            <a:r>
              <a:rPr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）の考えを適用した手法</a:t>
            </a:r>
            <a:endParaRPr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endParaRPr lang="en-US" altLang="ja-JP" sz="20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セル状態とゲート機構（入力ゲート、出力ゲート、忘却ゲート）を使用し、過去の一定期間の情報を保持しながら時間的なパターンを学習</a:t>
            </a:r>
            <a:endParaRPr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非定常過程にも適用可能</a:t>
            </a:r>
            <a:endParaRPr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endParaRPr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endParaRPr kumimoji="1" lang="ja-JP" altLang="en-US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DCD66B1-616E-84EA-FFC2-6B7337188FA2}"/>
              </a:ext>
            </a:extLst>
          </p:cNvPr>
          <p:cNvSpPr txBox="1"/>
          <p:nvPr/>
        </p:nvSpPr>
        <p:spPr>
          <a:xfrm>
            <a:off x="315960" y="1025193"/>
            <a:ext cx="11521280" cy="400110"/>
          </a:xfrm>
          <a:prstGeom prst="rect">
            <a:avLst/>
          </a:prstGeom>
          <a:noFill/>
          <a:ln w="19050">
            <a:solidFill>
              <a:srgbClr val="001F6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LSTM: </a:t>
            </a: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過去の一定期間の実績値元に将来予測</a:t>
            </a: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9B3793A-011A-C96B-DEE3-730B04CAA6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90" y="3429000"/>
            <a:ext cx="4334820" cy="163707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55D24A-C32F-CC07-7AFD-764C3592E799}"/>
              </a:ext>
            </a:extLst>
          </p:cNvPr>
          <p:cNvSpPr txBox="1"/>
          <p:nvPr/>
        </p:nvSpPr>
        <p:spPr>
          <a:xfrm>
            <a:off x="3719736" y="5078212"/>
            <a:ext cx="482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（</a:t>
            </a:r>
            <a:r>
              <a:rPr kumimoji="1" lang="en-GB" altLang="ja-JP" sz="1200" dirty="0">
                <a:hlinkClick r:id="rId4"/>
              </a:rPr>
              <a:t> https://qiita.com/KojiOhki/items/89cd7b69a8a6239d67ca</a:t>
            </a:r>
            <a:r>
              <a:rPr kumimoji="1" lang="ja-JP" altLang="en-US" sz="1200" dirty="0"/>
              <a:t>より引用）</a:t>
            </a:r>
          </a:p>
        </p:txBody>
      </p:sp>
    </p:spTree>
    <p:extLst>
      <p:ext uri="{BB962C8B-B14F-4D97-AF65-F5344CB8AC3E}">
        <p14:creationId xmlns:p14="http://schemas.microsoft.com/office/powerpoint/2010/main" val="202076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5A629-6AFA-8B41-D915-17F292F85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C0A21059-D0A4-3E9B-F9B2-A5FC3BBA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08" y="274638"/>
            <a:ext cx="11521280" cy="648000"/>
          </a:xfrm>
          <a:solidFill>
            <a:srgbClr val="001F60"/>
          </a:solidFill>
          <a:ln w="19050">
            <a:solidFill>
              <a:srgbClr val="003BA5"/>
            </a:solidFill>
          </a:ln>
        </p:spPr>
        <p:txBody>
          <a:bodyPr rtlCol="0">
            <a:normAutofit/>
          </a:bodyPr>
          <a:lstStyle/>
          <a:p>
            <a:pPr algn="l" rtl="0"/>
            <a:r>
              <a:rPr lang="ja-JP" altLang="en-US" sz="3200" b="1" dirty="0">
                <a:solidFill>
                  <a:schemeClr val="bg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評価指標</a:t>
            </a:r>
            <a:endParaRPr lang="en-US" altLang="ja-JP" sz="3200" b="1" dirty="0">
              <a:solidFill>
                <a:schemeClr val="bg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0369456-1371-6767-A1F2-AE2F5701BDB2}"/>
                  </a:ext>
                </a:extLst>
              </p:cNvPr>
              <p:cNvSpPr txBox="1"/>
              <p:nvPr/>
            </p:nvSpPr>
            <p:spPr>
              <a:xfrm>
                <a:off x="323744" y="1162511"/>
                <a:ext cx="11502632" cy="468359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000" b="1" u="sng" dirty="0"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平均絶対誤差</a:t>
                </a:r>
                <a:r>
                  <a:rPr kumimoji="1" lang="ja-JP" altLang="en-US" sz="2000" dirty="0"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（</a:t>
                </a:r>
                <a:r>
                  <a:rPr kumimoji="1" lang="en-US" altLang="ja-JP" sz="2000" dirty="0"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Mean Absolute Error</a:t>
                </a:r>
                <a:r>
                  <a:rPr kumimoji="1" lang="ja-JP" altLang="en-US" sz="2000" dirty="0"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）</a:t>
                </a:r>
                <a:endParaRPr kumimoji="1" lang="en-US" altLang="ja-JP" sz="2000" dirty="0"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  <a:ea typeface="BIZ UDPゴシック" panose="020B0400000000000000" pitchFamily="34" charset="-128"/>
                        </a:rPr>
                        <m:t>MAE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BIZ UDPゴシック" panose="020B0400000000000000" pitchFamily="34" charset="-128"/>
                        </a:rPr>
                        <m:t>≔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BIZ UDPゴシック" panose="020B0400000000000000" pitchFamily="34" charset="-128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BIZ UDPゴシック" panose="020B0400000000000000" pitchFamily="34" charset="-128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BIZ UDPゴシック" panose="020B0400000000000000" pitchFamily="34" charset="-128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BIZ UDPゴシック" panose="020B0400000000000000" pitchFamily="34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BIZ UDPゴシック" panose="020B0400000000000000" pitchFamily="34" charset="-128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BIZ UDPゴシック" panose="020B0400000000000000" pitchFamily="34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BIZ UDPゴシック" panose="020B0400000000000000" pitchFamily="34" charset="-128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  <a:ea typeface="BIZ UDPゴシック" panose="020B0400000000000000" pitchFamily="34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BIZ UDPゴシック" panose="020B04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BIZ UDPゴシック" panose="020B0400000000000000" pitchFamily="34" charset="-128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BIZ UDPゴシック" panose="020B0400000000000000" pitchFamily="34" charset="-12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BIZ UDPゴシック" panose="020B0400000000000000" pitchFamily="34" charset="-128"/>
                                </a:rPr>
                                <m:t>−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BIZ UDPゴシック" panose="020B0400000000000000" pitchFamily="34" charset="-128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BIZ UDPゴシック" panose="020B0400000000000000" pitchFamily="34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BIZ UDPゴシック" panose="020B04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BIZ UDPゴシック" panose="020B0400000000000000" pitchFamily="34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BIZ UDPゴシック" panose="020B0400000000000000" pitchFamily="34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kumimoji="1" lang="ja-JP" altLang="en-US" sz="2000" i="1">
                          <a:latin typeface="Cambria Math" panose="02040503050406030204" pitchFamily="18" charset="0"/>
                          <a:ea typeface="BIZ UDPゴシック" panose="020B0400000000000000" pitchFamily="34" charset="-128"/>
                        </a:rPr>
                        <m:t>　</m:t>
                      </m:r>
                      <m:r>
                        <a:rPr kumimoji="1" lang="ja-JP" altLang="en-US" sz="2000" i="1" smtClean="0">
                          <a:latin typeface="Cambria Math" panose="02040503050406030204" pitchFamily="18" charset="0"/>
                          <a:ea typeface="BIZ UDPゴシック" panose="020B0400000000000000" pitchFamily="34" charset="-128"/>
                        </a:rPr>
                        <m:t>　</m:t>
                      </m:r>
                      <m:r>
                        <a:rPr kumimoji="1" lang="ja-JP" altLang="en-US" sz="2000" i="1">
                          <a:latin typeface="Cambria Math" panose="02040503050406030204" pitchFamily="18" charset="0"/>
                          <a:ea typeface="BIZ UDPゴシック" panose="020B0400000000000000" pitchFamily="34" charset="-128"/>
                        </a:rPr>
                        <m:t>　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BIZ UDPゴシック" panose="020B0400000000000000" pitchFamily="34" charset="-128"/>
                        </a:rPr>
                        <m:t>(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BIZ UDPゴシック" panose="020B0400000000000000" pitchFamily="34" charset="-128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ea typeface="BIZ UDPゴシック" panose="020B0400000000000000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BIZ UDPゴシック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BIZ UDPゴシック" panose="020B0400000000000000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BIZ UDPゴシック" panose="020B0400000000000000" pitchFamily="34" charset="-128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kumimoji="1" lang="en-US" altLang="ja-JP" sz="2000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m:t>:</m:t>
                      </m:r>
                      <m:r>
                        <m:rPr>
                          <m:nor/>
                        </m:rPr>
                        <a:rPr kumimoji="1" lang="ja-JP" altLang="en-US" sz="2000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m:t>予測株価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  <a:ea typeface="BIZ UDPゴシック" panose="020B0400000000000000" pitchFamily="34" charset="-128"/>
                        </a:rPr>
                        <m:t>, </m:t>
                      </m:r>
                      <m:r>
                        <a:rPr kumimoji="1" lang="ja-JP" altLang="en-US" sz="2000" i="1" dirty="0">
                          <a:latin typeface="Cambria Math" panose="02040503050406030204" pitchFamily="18" charset="0"/>
                          <a:ea typeface="BIZ UDPゴシック" panose="020B0400000000000000" pitchFamily="34" charset="-128"/>
                        </a:rPr>
                        <m:t>　</m:t>
                      </m:r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ea typeface="BIZ UDPゴシック" panose="020B0400000000000000" pitchFamily="34" charset="-128"/>
                            </a:rPr>
                          </m:ctrlPr>
                        </m:sSub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BIZ UDPゴシック" panose="020B0400000000000000" pitchFamily="34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BIZ UDPゴシック" panose="020B0400000000000000" pitchFamily="34" charset="-128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kumimoji="1" lang="en-US" altLang="ja-JP" sz="2000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m:t>:</m:t>
                      </m:r>
                      <m:r>
                        <m:rPr>
                          <m:nor/>
                        </m:rPr>
                        <a:rPr kumimoji="1" lang="ja-JP" altLang="en-US" sz="2000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m:t>実際の株価</m:t>
                      </m:r>
                      <m:r>
                        <m:rPr>
                          <m:nor/>
                        </m:rPr>
                        <a:rPr kumimoji="1" lang="en-US" altLang="ja-JP" sz="2000" b="0" i="0" dirty="0" smtClean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m:t>)</m:t>
                      </m:r>
                    </m:oMath>
                  </m:oMathPara>
                </a14:m>
                <a:endParaRPr kumimoji="1" lang="en-US" altLang="ja-JP" sz="2000" dirty="0"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  <a:p>
                <a:endParaRPr kumimoji="1" lang="en-US" altLang="ja-JP" sz="2000" dirty="0"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  <a:p>
                <a:r>
                  <a:rPr kumimoji="1" lang="ja-JP" altLang="en-US" sz="2000" dirty="0"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当該モデルを使用した場合、どれ程の予測誤差が出るか</a:t>
                </a:r>
                <a:r>
                  <a:rPr kumimoji="1" lang="ja-JP" altLang="en-US" sz="2000" dirty="0">
                    <a:solidFill>
                      <a:srgbClr val="FF4747"/>
                    </a:solidFill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肌感に近い金額</a:t>
                </a:r>
                <a:r>
                  <a:rPr kumimoji="1" lang="ja-JP" altLang="en-US" sz="2000" dirty="0"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で把握可能</a:t>
                </a:r>
                <a:endParaRPr kumimoji="1" lang="en-US" altLang="ja-JP" sz="2000" dirty="0"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  <a:p>
                <a:endParaRPr kumimoji="1" lang="en-US" altLang="ja-JP" sz="2000" dirty="0"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  <a:p>
                <a:endParaRPr kumimoji="1" lang="en-US" altLang="ja-JP" sz="2000" dirty="0"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  <a:p>
                <a:r>
                  <a:rPr kumimoji="1" lang="ja-JP" altLang="en-US" sz="2000" b="1" u="sng" dirty="0"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結果</a:t>
                </a:r>
                <a:endParaRPr kumimoji="1" lang="en-US" altLang="ja-JP" sz="2000" b="1" u="sng" dirty="0"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  <a:p>
                <a:endParaRPr kumimoji="1" lang="en-US" altLang="ja-JP" sz="2000" dirty="0"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  <a:p>
                <a:r>
                  <a:rPr kumimoji="1" lang="ja-JP" altLang="en-US" sz="2000" dirty="0"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タイムステップ</a:t>
                </a:r>
                <a:r>
                  <a:rPr kumimoji="1" lang="en-US" altLang="ja-JP" sz="2000" dirty="0"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: </a:t>
                </a:r>
                <a:r>
                  <a:rPr kumimoji="1" lang="en-US" altLang="ja-JP" sz="2000" u="sng" dirty="0"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60</a:t>
                </a:r>
                <a:r>
                  <a:rPr kumimoji="1" lang="ja-JP" altLang="en-US" sz="2000" dirty="0"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日（</a:t>
                </a:r>
                <a:r>
                  <a:rPr kumimoji="1" lang="en-US" altLang="ja-JP" sz="2000" dirty="0"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2</a:t>
                </a:r>
                <a:r>
                  <a:rPr kumimoji="1" lang="ja-JP" altLang="en-US" sz="2000" dirty="0"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か月）</a:t>
                </a:r>
                <a:endParaRPr kumimoji="1" lang="en-US" altLang="ja-JP" sz="2000" dirty="0"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  <a:p>
                <a:endParaRPr kumimoji="1" lang="en-US" altLang="ja-JP" sz="2000" dirty="0"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  <a:p>
                <a:r>
                  <a:rPr kumimoji="1" lang="ja-JP" altLang="en-US" sz="2000" dirty="0"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隠れ層</a:t>
                </a:r>
                <a:r>
                  <a:rPr kumimoji="1" lang="en-US" altLang="ja-JP" sz="2000" dirty="0"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: </a:t>
                </a:r>
                <a:r>
                  <a:rPr kumimoji="1" lang="en-US" altLang="ja-JP" sz="2000" u="sng" dirty="0"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1</a:t>
                </a:r>
                <a:r>
                  <a:rPr kumimoji="1" lang="ja-JP" altLang="en-US" sz="2000" dirty="0"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層</a:t>
                </a:r>
                <a:r>
                  <a:rPr kumimoji="1" lang="en-US" altLang="ja-JP" sz="2000" dirty="0"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			</a:t>
                </a:r>
                <a:r>
                  <a:rPr kumimoji="1" lang="ja-JP" altLang="en-US" sz="2000" dirty="0"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　　　</a:t>
                </a:r>
                <a:r>
                  <a:rPr kumimoji="1" lang="en-US" altLang="ja-JP" sz="2000" b="0" dirty="0">
                    <a:ea typeface="BIZ UDPゴシック" panose="020B0400000000000000" pitchFamily="34" charset="-128"/>
                  </a:rPr>
                  <a:t> </a:t>
                </a:r>
                <a:r>
                  <a:rPr kumimoji="1" lang="ja-JP" altLang="en-US" sz="2000" dirty="0">
                    <a:ea typeface="BIZ UDPゴシック" panose="020B0400000000000000" pitchFamily="34" charset="-128"/>
                  </a:rPr>
                  <a:t>　　</a:t>
                </a:r>
                <a:r>
                  <a:rPr kumimoji="1" lang="ja-JP" altLang="en-US" sz="2000" b="0" dirty="0">
                    <a:ea typeface="BIZ UDPゴシック" panose="020B0400000000000000" pitchFamily="34" charset="-128"/>
                  </a:rPr>
                  <a:t>　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  <a:ea typeface="BIZ UDPゴシック" panose="020B0400000000000000" pitchFamily="34" charset="-128"/>
                      </a:rPr>
                      <m:t>MAE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  <a:ea typeface="BIZ UDPゴシック" panose="020B0400000000000000" pitchFamily="34" charset="-128"/>
                      </a:rPr>
                      <m:t>=</m:t>
                    </m:r>
                    <m:r>
                      <a:rPr kumimoji="1" lang="en-US" altLang="ja-JP" sz="2000" b="1" i="0" smtClean="0">
                        <a:solidFill>
                          <a:srgbClr val="FF4747"/>
                        </a:solidFill>
                        <a:latin typeface="Cambria Math" panose="02040503050406030204" pitchFamily="18" charset="0"/>
                        <a:ea typeface="BIZ UDPゴシック" panose="020B0400000000000000" pitchFamily="34" charset="-128"/>
                      </a:rPr>
                      <m:t>𝟏</m:t>
                    </m:r>
                    <m:r>
                      <a:rPr kumimoji="1" lang="en-US" altLang="ja-JP" sz="2000" b="1" i="0" smtClean="0">
                        <a:solidFill>
                          <a:srgbClr val="FF4747"/>
                        </a:solidFill>
                        <a:latin typeface="Cambria Math" panose="02040503050406030204" pitchFamily="18" charset="0"/>
                        <a:ea typeface="BIZ UDPゴシック" panose="020B0400000000000000" pitchFamily="34" charset="-128"/>
                      </a:rPr>
                      <m:t>.</m:t>
                    </m:r>
                    <m:r>
                      <a:rPr kumimoji="1" lang="en-US" altLang="ja-JP" sz="2000" b="1" i="0" smtClean="0">
                        <a:solidFill>
                          <a:srgbClr val="FF4747"/>
                        </a:solidFill>
                        <a:latin typeface="Cambria Math" panose="02040503050406030204" pitchFamily="18" charset="0"/>
                        <a:ea typeface="BIZ UDPゴシック" panose="020B0400000000000000" pitchFamily="34" charset="-128"/>
                      </a:rPr>
                      <m:t>𝟗𝟓𝟔𝟐</m:t>
                    </m:r>
                  </m:oMath>
                </a14:m>
                <a:r>
                  <a:rPr kumimoji="1" lang="ja-JP" altLang="en-US" sz="2000" dirty="0"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円</a:t>
                </a:r>
                <a:endParaRPr kumimoji="1" lang="en-US" altLang="ja-JP" sz="2000" dirty="0"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  <a:p>
                <a:endParaRPr kumimoji="1" lang="en-US" altLang="ja-JP" sz="2000" dirty="0"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  <a:p>
                <a:r>
                  <a:rPr kumimoji="1" lang="ja-JP" altLang="en-US" sz="2000" dirty="0"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エポック数（学習回数）</a:t>
                </a:r>
                <a:r>
                  <a:rPr kumimoji="1" lang="en-US" altLang="ja-JP" sz="2000" dirty="0"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: </a:t>
                </a:r>
                <a:r>
                  <a:rPr kumimoji="1" lang="en-US" altLang="ja-JP" sz="2000" u="sng" dirty="0"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10</a:t>
                </a:r>
                <a:r>
                  <a:rPr kumimoji="1" lang="ja-JP" altLang="en-US" sz="2000" dirty="0"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回</a:t>
                </a:r>
                <a:endParaRPr kumimoji="1" lang="en-US" altLang="ja-JP" sz="2000" dirty="0"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0369456-1371-6767-A1F2-AE2F5701B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44" y="1162511"/>
                <a:ext cx="11502632" cy="4683590"/>
              </a:xfrm>
              <a:prstGeom prst="rect">
                <a:avLst/>
              </a:prstGeom>
              <a:blipFill>
                <a:blip r:embed="rId3"/>
                <a:stretch>
                  <a:fillRect l="-530" t="-781" b="-26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>
            <a:extLst>
              <a:ext uri="{FF2B5EF4-FFF2-40B4-BE49-F238E27FC236}">
                <a16:creationId xmlns:a16="http://schemas.microsoft.com/office/drawing/2014/main" id="{C41F7A14-F6E1-FE46-126C-4E347424F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391" y="3537043"/>
            <a:ext cx="4572009" cy="2743206"/>
          </a:xfrm>
          <a:prstGeom prst="rect">
            <a:avLst/>
          </a:prstGeom>
        </p:spPr>
      </p:pic>
      <p:sp>
        <p:nvSpPr>
          <p:cNvPr id="4" name="右中かっこ 3">
            <a:extLst>
              <a:ext uri="{FF2B5EF4-FFF2-40B4-BE49-F238E27FC236}">
                <a16:creationId xmlns:a16="http://schemas.microsoft.com/office/drawing/2014/main" id="{5145DA51-3766-ACB6-39B4-5AF3A76BA5F8}"/>
              </a:ext>
            </a:extLst>
          </p:cNvPr>
          <p:cNvSpPr/>
          <p:nvPr/>
        </p:nvSpPr>
        <p:spPr>
          <a:xfrm>
            <a:off x="3863752" y="4149080"/>
            <a:ext cx="216024" cy="1639377"/>
          </a:xfrm>
          <a:prstGeom prst="rightBrace">
            <a:avLst/>
          </a:prstGeom>
          <a:ln w="12700">
            <a:solidFill>
              <a:srgbClr val="003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175F40CF-C158-176D-14AA-86A55CCFABAD}"/>
              </a:ext>
            </a:extLst>
          </p:cNvPr>
          <p:cNvSpPr/>
          <p:nvPr/>
        </p:nvSpPr>
        <p:spPr>
          <a:xfrm>
            <a:off x="4511825" y="4788748"/>
            <a:ext cx="648072" cy="360040"/>
          </a:xfrm>
          <a:prstGeom prst="rightArrow">
            <a:avLst/>
          </a:prstGeom>
          <a:solidFill>
            <a:srgbClr val="FF4747"/>
          </a:solidFill>
          <a:ln>
            <a:solidFill>
              <a:srgbClr val="FF47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79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34B0B-B034-7821-BD2D-F387BBF16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22631ABA-5898-2F8F-4A19-C1D26572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08" y="274638"/>
            <a:ext cx="11521280" cy="648000"/>
          </a:xfrm>
          <a:solidFill>
            <a:srgbClr val="001F60"/>
          </a:solidFill>
          <a:ln w="19050">
            <a:solidFill>
              <a:srgbClr val="003BA5"/>
            </a:solidFill>
          </a:ln>
        </p:spPr>
        <p:txBody>
          <a:bodyPr rtlCol="0">
            <a:normAutofit/>
          </a:bodyPr>
          <a:lstStyle/>
          <a:p>
            <a:pPr algn="l" rtl="0"/>
            <a:r>
              <a:rPr lang="ja-JP" altLang="en-US" sz="3200" b="1" dirty="0">
                <a:solidFill>
                  <a:schemeClr val="bg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検証内容</a:t>
            </a:r>
            <a:endParaRPr lang="en-US" altLang="ja-JP" sz="3200" b="1" dirty="0">
              <a:solidFill>
                <a:schemeClr val="bg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CB27172-356B-D69C-DAE0-2C3FF8D2C6A5}"/>
              </a:ext>
            </a:extLst>
          </p:cNvPr>
          <p:cNvSpPr txBox="1"/>
          <p:nvPr/>
        </p:nvSpPr>
        <p:spPr>
          <a:xfrm>
            <a:off x="323744" y="1162511"/>
            <a:ext cx="11502632" cy="470898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仮説</a:t>
            </a:r>
            <a:r>
              <a:rPr kumimoji="1" lang="en-US" altLang="ja-JP" sz="2000" b="1" u="sng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1</a:t>
            </a:r>
            <a:r>
              <a:rPr kumimoji="1" lang="en-US" altLang="ja-JP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: </a:t>
            </a:r>
            <a:r>
              <a:rPr kumimoji="1" lang="ja-JP" altLang="en-US" sz="2000" dirty="0">
                <a:solidFill>
                  <a:srgbClr val="FF4747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タイムステップ</a:t>
            </a: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（参照する過去の期間）を長くすると予測精度が向上する</a:t>
            </a: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過去の情報を多く参考にするほど、未来を見通しやすくなるのでは？</a:t>
            </a: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en-US" altLang="ja-JP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14</a:t>
            </a: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日（</a:t>
            </a:r>
            <a:r>
              <a:rPr kumimoji="1" lang="en-US" altLang="ja-JP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2</a:t>
            </a: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週間）、</a:t>
            </a:r>
            <a:r>
              <a:rPr kumimoji="1" lang="en-US" altLang="ja-JP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30</a:t>
            </a: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日（</a:t>
            </a:r>
            <a:r>
              <a:rPr kumimoji="1" lang="en-US" altLang="ja-JP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1</a:t>
            </a: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か月）、</a:t>
            </a:r>
            <a:r>
              <a:rPr kumimoji="1" lang="en-US" altLang="ja-JP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60</a:t>
            </a: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日（</a:t>
            </a:r>
            <a:r>
              <a:rPr kumimoji="1" lang="en-US" altLang="ja-JP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2</a:t>
            </a: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か月）の順に確実性が高いのでは？</a:t>
            </a: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r>
              <a:rPr kumimoji="1" lang="ja-JP" altLang="en-US" sz="2000" b="1" u="sng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仮説</a:t>
            </a:r>
            <a:r>
              <a:rPr kumimoji="1" lang="en-US" altLang="ja-JP" sz="2000" b="1" u="sng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2</a:t>
            </a:r>
            <a:r>
              <a:rPr kumimoji="1" lang="en-US" altLang="ja-JP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:</a:t>
            </a: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　</a:t>
            </a:r>
            <a:r>
              <a:rPr kumimoji="1" lang="ja-JP" altLang="en-US" sz="2000" dirty="0">
                <a:solidFill>
                  <a:srgbClr val="FF4747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エポック数</a:t>
            </a: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（学習回数）やニューラルネットワークの</a:t>
            </a:r>
            <a:r>
              <a:rPr kumimoji="1" lang="ja-JP" altLang="en-US" sz="2000" dirty="0">
                <a:solidFill>
                  <a:srgbClr val="FF4747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隠れ層の数</a:t>
            </a: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を増やすと精度が向上する</a:t>
            </a: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学習回数を増やせば確実な予測ができるのでは？</a:t>
            </a: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　　</a:t>
            </a:r>
            <a:r>
              <a:rPr kumimoji="1" lang="ja-JP" altLang="en-US" sz="16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→ ただし</a:t>
            </a:r>
            <a:r>
              <a:rPr kumimoji="1" lang="ja-JP" altLang="en-US" sz="1600" dirty="0">
                <a:solidFill>
                  <a:srgbClr val="FF4747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過学習</a:t>
            </a:r>
            <a:r>
              <a:rPr kumimoji="1" lang="ja-JP" altLang="en-US" sz="16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に注意</a:t>
            </a:r>
            <a:endParaRPr kumimoji="1" lang="en-US" altLang="ja-JP" sz="16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隠れ層の数が増えれば、より複雑の法則も見抜けるようになるのでは？</a:t>
            </a: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　　</a:t>
            </a:r>
            <a:r>
              <a:rPr kumimoji="1" lang="ja-JP" altLang="en-US" sz="16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→</a:t>
            </a: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 </a:t>
            </a:r>
            <a:r>
              <a:rPr kumimoji="1" lang="ja-JP" altLang="en-US" sz="16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ただし隠れ層は</a:t>
            </a:r>
            <a:r>
              <a:rPr kumimoji="1" lang="en-US" altLang="ja-JP" sz="16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3</a:t>
            </a:r>
            <a:r>
              <a:rPr kumimoji="1" lang="ja-JP" altLang="en-US" sz="16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個以上増やしてもあまり精度が向上しないことが報告されている</a:t>
            </a:r>
            <a:endParaRPr kumimoji="1" lang="en-US" altLang="ja-JP" sz="16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1" lang="ja-JP" altLang="en-US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18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14829-6DCA-0408-3B25-A983FC436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B989E87E-30C5-5E25-6B34-E339C603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08" y="274638"/>
            <a:ext cx="11521280" cy="648000"/>
          </a:xfrm>
          <a:solidFill>
            <a:srgbClr val="001F60"/>
          </a:solidFill>
          <a:ln w="19050">
            <a:solidFill>
              <a:srgbClr val="003BA5"/>
            </a:solidFill>
          </a:ln>
        </p:spPr>
        <p:txBody>
          <a:bodyPr rtlCol="0">
            <a:normAutofit/>
          </a:bodyPr>
          <a:lstStyle/>
          <a:p>
            <a:pPr algn="l" rtl="0"/>
            <a:r>
              <a:rPr lang="ja-JP" altLang="en-US" sz="3200" b="1" dirty="0">
                <a:solidFill>
                  <a:schemeClr val="bg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検証結果</a:t>
            </a:r>
            <a:r>
              <a:rPr lang="en-US" altLang="ja-JP" sz="3200" b="1" dirty="0">
                <a:solidFill>
                  <a:schemeClr val="bg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9DECA42-359D-24B6-40FD-DBF1BA447331}"/>
                  </a:ext>
                </a:extLst>
              </p:cNvPr>
              <p:cNvSpPr txBox="1"/>
              <p:nvPr/>
            </p:nvSpPr>
            <p:spPr>
              <a:xfrm>
                <a:off x="334608" y="1052736"/>
                <a:ext cx="11502632" cy="637097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b="1" u="sng" dirty="0"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タイムステップ（参照する過去の期間）</a:t>
                </a:r>
                <a:endParaRPr kumimoji="1" lang="en-US" altLang="ja-JP" sz="2000" b="1" u="sng" dirty="0"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ja-JP" sz="2000" dirty="0"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ja-JP" sz="2000" dirty="0"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ja-JP" sz="2000" dirty="0"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ja-JP" sz="2000" dirty="0"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ja-JP" sz="2000" dirty="0"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ja-JP" sz="2000" dirty="0"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ja-JP" sz="2000" dirty="0"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ja-JP" sz="2000" dirty="0"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ja-JP" sz="2000" dirty="0"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ja-JP" sz="2000" dirty="0"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ja-JP" sz="2000" dirty="0"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ja-JP" sz="2000" dirty="0"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ja-JP" sz="2000" dirty="0"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kumimoji="1" lang="en-US" altLang="ja-JP" sz="2000" dirty="0"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14</a:t>
                </a:r>
                <a:r>
                  <a:rPr kumimoji="1" lang="ja-JP" altLang="en-US" sz="2000" dirty="0"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日間では精度低下、</a:t>
                </a:r>
                <a:r>
                  <a:rPr kumimoji="1" lang="en-US" altLang="ja-JP" sz="2000" dirty="0">
                    <a:solidFill>
                      <a:srgbClr val="FF4747"/>
                    </a:solidFill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30</a:t>
                </a:r>
                <a:r>
                  <a:rPr kumimoji="1" lang="ja-JP" altLang="en-US" sz="2000" dirty="0"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日間では精度</a:t>
                </a:r>
                <a:r>
                  <a:rPr kumimoji="1" lang="ja-JP" altLang="en-US" sz="2000" dirty="0">
                    <a:solidFill>
                      <a:srgbClr val="FF4747"/>
                    </a:solidFill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向上</a:t>
                </a:r>
                <a:endParaRPr kumimoji="1" lang="en-US" altLang="ja-JP" sz="2000" dirty="0">
                  <a:solidFill>
                    <a:srgbClr val="FF4747"/>
                  </a:solidFill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0" smtClean="0">
                              <a:latin typeface="Cambria Math" panose="02040503050406030204" pitchFamily="18" charset="0"/>
                              <a:ea typeface="BIZ UDPゴシック" panose="020B0400000000000000" pitchFamily="34" charset="-128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  <a:ea typeface="BIZ UDPゴシック" panose="020B0400000000000000" pitchFamily="34" charset="-128"/>
                            </a:rPr>
                            <m:t>MAE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BIZ UDPゴシック" panose="020B0400000000000000" pitchFamily="34" charset="-128"/>
                            </a:rPr>
                            <m:t>14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BIZ UDPゴシック" panose="020B0400000000000000" pitchFamily="34" charset="-128"/>
                        </a:rPr>
                        <m:t>=2.0507&lt;</m:t>
                      </m:r>
                      <m:sSub>
                        <m:sSubPr>
                          <m:ctrlPr>
                            <a:rPr kumimoji="1" lang="en-US" altLang="ja-JP" sz="2000" b="0" i="0" smtClean="0">
                              <a:latin typeface="Cambria Math" panose="02040503050406030204" pitchFamily="18" charset="0"/>
                              <a:ea typeface="BIZ UDPゴシック" panose="020B0400000000000000" pitchFamily="34" charset="-128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000">
                              <a:latin typeface="Cambria Math" panose="02040503050406030204" pitchFamily="18" charset="0"/>
                              <a:ea typeface="BIZ UDPゴシック" panose="020B0400000000000000" pitchFamily="34" charset="-128"/>
                            </a:rPr>
                            <m:t>MAE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BIZ UDPゴシック" panose="020B0400000000000000" pitchFamily="34" charset="-128"/>
                            </a:rPr>
                            <m:t>60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BIZ UDPゴシック" panose="020B0400000000000000" pitchFamily="34" charset="-128"/>
                        </a:rPr>
                        <m:t>=1.9562&lt;</m:t>
                      </m:r>
                      <m:sSub>
                        <m:sSubPr>
                          <m:ctrlPr>
                            <a:rPr kumimoji="1" lang="en-US" altLang="ja-JP" sz="2000" b="0" i="0" smtClean="0">
                              <a:latin typeface="Cambria Math" panose="02040503050406030204" pitchFamily="18" charset="0"/>
                              <a:ea typeface="BIZ UDPゴシック" panose="020B0400000000000000" pitchFamily="34" charset="-128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000">
                              <a:latin typeface="Cambria Math" panose="02040503050406030204" pitchFamily="18" charset="0"/>
                              <a:ea typeface="BIZ UDPゴシック" panose="020B0400000000000000" pitchFamily="34" charset="-128"/>
                            </a:rPr>
                            <m:t>MAE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BIZ UDPゴシック" panose="020B0400000000000000" pitchFamily="34" charset="-128"/>
                            </a:rPr>
                            <m:t>30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BIZ UDPゴシック" panose="020B0400000000000000" pitchFamily="34" charset="-128"/>
                        </a:rPr>
                        <m:t>=1.7290</m:t>
                      </m:r>
                    </m:oMath>
                  </m:oMathPara>
                </a14:m>
                <a:endParaRPr kumimoji="1" lang="en-US" altLang="ja-JP" sz="2000" b="0" dirty="0"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  <a:p>
                <a:endParaRPr kumimoji="1" lang="en-US" altLang="ja-JP" sz="2000" dirty="0"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kumimoji="1" lang="ja-JP" altLang="en-US" sz="2000" dirty="0"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タイムステップ（参照期間）が長すぎると、</a:t>
                </a:r>
                <a:r>
                  <a:rPr kumimoji="1" lang="ja-JP" altLang="en-US" sz="2000" dirty="0">
                    <a:solidFill>
                      <a:srgbClr val="FF4747"/>
                    </a:solidFill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過去の突発性要因</a:t>
                </a:r>
                <a:r>
                  <a:rPr kumimoji="1" lang="ja-JP" altLang="en-US" sz="2000" dirty="0">
                    <a:latin typeface="BIZ UDPゴシック" panose="020B0400000000000000" pitchFamily="34" charset="-128"/>
                    <a:ea typeface="BIZ UDPゴシック" panose="020B0400000000000000" pitchFamily="34" charset="-128"/>
                  </a:rPr>
                  <a:t>の影響が大きくなる可能性</a:t>
                </a:r>
                <a:endParaRPr kumimoji="1" lang="en-US" altLang="ja-JP" sz="2000" dirty="0"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kumimoji="1" lang="en-US" altLang="ja-JP" sz="2000" dirty="0"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  <a:p>
                <a:endParaRPr kumimoji="1" lang="ja-JP" altLang="en-US" sz="2000" dirty="0">
                  <a:latin typeface="BIZ UDPゴシック" panose="020B0400000000000000" pitchFamily="34" charset="-128"/>
                  <a:ea typeface="BIZ UDPゴシック" panose="020B0400000000000000" pitchFamily="34" charset="-128"/>
                </a:endParaRPr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9DECA42-359D-24B6-40FD-DBF1BA447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08" y="1052736"/>
                <a:ext cx="11502632" cy="6370975"/>
              </a:xfrm>
              <a:prstGeom prst="rect">
                <a:avLst/>
              </a:prstGeom>
              <a:blipFill>
                <a:blip r:embed="rId3"/>
                <a:stretch>
                  <a:fillRect l="-583" t="-574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>
            <a:extLst>
              <a:ext uri="{FF2B5EF4-FFF2-40B4-BE49-F238E27FC236}">
                <a16:creationId xmlns:a16="http://schemas.microsoft.com/office/drawing/2014/main" id="{E9D705E1-6CB2-198B-0008-A950CBE47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870395"/>
            <a:ext cx="4860041" cy="291602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4FA1C04-F5F0-2F03-2D0C-CEA78AEAE7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55" y="1870396"/>
            <a:ext cx="4860041" cy="291602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787652-CBE3-68A7-EFA4-D71D6DA866F5}"/>
              </a:ext>
            </a:extLst>
          </p:cNvPr>
          <p:cNvSpPr txBox="1"/>
          <p:nvPr/>
        </p:nvSpPr>
        <p:spPr>
          <a:xfrm>
            <a:off x="2261324" y="47864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14</a:t>
            </a:r>
            <a:r>
              <a:rPr kumimoji="1" lang="ja-JP" altLang="en-US" dirty="0"/>
              <a:t>日間（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週間）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5E927C-54D6-3E59-9B15-B3638D27D422}"/>
              </a:ext>
            </a:extLst>
          </p:cNvPr>
          <p:cNvSpPr txBox="1"/>
          <p:nvPr/>
        </p:nvSpPr>
        <p:spPr>
          <a:xfrm>
            <a:off x="8058470" y="47864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30</a:t>
            </a:r>
            <a:r>
              <a:rPr kumimoji="1" lang="ja-JP" altLang="en-US" dirty="0"/>
              <a:t>日間（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か月）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3E11C8A-46D2-D5D4-57EA-9953C95C39F7}"/>
              </a:ext>
            </a:extLst>
          </p:cNvPr>
          <p:cNvCxnSpPr/>
          <p:nvPr/>
        </p:nvCxnSpPr>
        <p:spPr>
          <a:xfrm>
            <a:off x="3719736" y="3140968"/>
            <a:ext cx="576064" cy="0"/>
          </a:xfrm>
          <a:prstGeom prst="line">
            <a:avLst/>
          </a:prstGeom>
          <a:ln w="19050">
            <a:solidFill>
              <a:srgbClr val="FF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CB52F86-9A11-4CB0-4342-C20DBB5FD8B2}"/>
              </a:ext>
            </a:extLst>
          </p:cNvPr>
          <p:cNvCxnSpPr/>
          <p:nvPr/>
        </p:nvCxnSpPr>
        <p:spPr>
          <a:xfrm>
            <a:off x="9336360" y="3142752"/>
            <a:ext cx="576064" cy="0"/>
          </a:xfrm>
          <a:prstGeom prst="line">
            <a:avLst/>
          </a:prstGeom>
          <a:ln w="19050">
            <a:solidFill>
              <a:srgbClr val="FF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76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6EDBA-8C06-5A30-458D-793B2C3C5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B5490D78-B568-F0A0-8B0C-FC4BDE5F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08" y="274638"/>
            <a:ext cx="11521280" cy="648000"/>
          </a:xfrm>
          <a:solidFill>
            <a:srgbClr val="001F60"/>
          </a:solidFill>
          <a:ln w="19050">
            <a:solidFill>
              <a:srgbClr val="003BA5"/>
            </a:solidFill>
          </a:ln>
        </p:spPr>
        <p:txBody>
          <a:bodyPr rtlCol="0">
            <a:normAutofit/>
          </a:bodyPr>
          <a:lstStyle/>
          <a:p>
            <a:pPr algn="l" rtl="0"/>
            <a:r>
              <a:rPr lang="ja-JP" altLang="en-US" sz="3200" b="1" dirty="0">
                <a:solidFill>
                  <a:schemeClr val="bg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検証結果</a:t>
            </a:r>
            <a:r>
              <a:rPr lang="en-US" altLang="ja-JP" sz="3200" b="1" dirty="0">
                <a:solidFill>
                  <a:schemeClr val="bg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2-A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2C164D1-F677-39FF-B178-CC6E50F5B64A}"/>
              </a:ext>
            </a:extLst>
          </p:cNvPr>
          <p:cNvSpPr txBox="1"/>
          <p:nvPr/>
        </p:nvSpPr>
        <p:spPr>
          <a:xfrm>
            <a:off x="334608" y="1049103"/>
            <a:ext cx="11502632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エポック数（学習回数）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DAA9275-6AFA-1C7D-A459-4B443A836A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4811" y="1413003"/>
            <a:ext cx="3144349" cy="188660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D355BB7-EB0A-D626-8D55-39238B776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11" y="3435967"/>
            <a:ext cx="3144349" cy="188660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C5C7EEF-811E-6149-BD65-DA339A1D77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187" y="1413003"/>
            <a:ext cx="3144349" cy="188661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E3C72EC-DB1E-D7A4-0ECD-9140A76142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188" y="3435967"/>
            <a:ext cx="3144348" cy="188660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4B28FFE-2641-55B7-D866-9311723EF3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1413003"/>
            <a:ext cx="3189026" cy="191341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7BAB1B8-351D-8B9E-D870-6607D94BF25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3429000"/>
            <a:ext cx="3189026" cy="1913416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4D8A3C-1416-2A81-A9BD-965B8892F4D4}"/>
              </a:ext>
            </a:extLst>
          </p:cNvPr>
          <p:cNvSpPr txBox="1"/>
          <p:nvPr/>
        </p:nvSpPr>
        <p:spPr>
          <a:xfrm>
            <a:off x="2120881" y="54589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14</a:t>
            </a:r>
            <a:r>
              <a:rPr kumimoji="1" lang="ja-JP" altLang="en-US" dirty="0"/>
              <a:t>日間（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週間）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32042B-20A2-CD0F-0399-7A885CB59B6D}"/>
              </a:ext>
            </a:extLst>
          </p:cNvPr>
          <p:cNvSpPr txBox="1"/>
          <p:nvPr/>
        </p:nvSpPr>
        <p:spPr>
          <a:xfrm>
            <a:off x="5505257" y="54589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30</a:t>
            </a:r>
            <a:r>
              <a:rPr kumimoji="1" lang="ja-JP" altLang="en-US" dirty="0"/>
              <a:t>日間（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か月）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3EBA68E-AB04-15FA-3F53-AD569FE6B3CF}"/>
              </a:ext>
            </a:extLst>
          </p:cNvPr>
          <p:cNvSpPr txBox="1"/>
          <p:nvPr/>
        </p:nvSpPr>
        <p:spPr>
          <a:xfrm>
            <a:off x="8951447" y="5458930"/>
            <a:ext cx="199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60</a:t>
            </a:r>
            <a:r>
              <a:rPr kumimoji="1" lang="ja-JP" altLang="en-US" dirty="0"/>
              <a:t>日間（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か月）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E4C1171-6433-BD3A-5BC6-A4AA1DCDE92B}"/>
                  </a:ext>
                </a:extLst>
              </p:cNvPr>
              <p:cNvSpPr txBox="1"/>
              <p:nvPr/>
            </p:nvSpPr>
            <p:spPr>
              <a:xfrm>
                <a:off x="4581155" y="2243302"/>
                <a:ext cx="240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E4C1171-6433-BD3A-5BC6-A4AA1DCDE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155" y="2243302"/>
                <a:ext cx="240027" cy="369332"/>
              </a:xfrm>
              <a:prstGeom prst="rect">
                <a:avLst/>
              </a:prstGeom>
              <a:blipFill>
                <a:blip r:embed="rId9"/>
                <a:stretch>
                  <a:fillRect r="-410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52F0B71-FFBF-CE19-3C4E-E38E943A188D}"/>
                  </a:ext>
                </a:extLst>
              </p:cNvPr>
              <p:cNvSpPr txBox="1"/>
              <p:nvPr/>
            </p:nvSpPr>
            <p:spPr>
              <a:xfrm>
                <a:off x="7941527" y="2185045"/>
                <a:ext cx="240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52F0B71-FFBF-CE19-3C4E-E38E943A1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527" y="2185045"/>
                <a:ext cx="240027" cy="369332"/>
              </a:xfrm>
              <a:prstGeom prst="rect">
                <a:avLst/>
              </a:prstGeom>
              <a:blipFill>
                <a:blip r:embed="rId10"/>
                <a:stretch>
                  <a:fillRect r="-410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9D5E6E9-FB07-1030-FE4F-AE71526BDECC}"/>
                  </a:ext>
                </a:extLst>
              </p:cNvPr>
              <p:cNvSpPr txBox="1"/>
              <p:nvPr/>
            </p:nvSpPr>
            <p:spPr>
              <a:xfrm>
                <a:off x="8013536" y="4194605"/>
                <a:ext cx="240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9D5E6E9-FB07-1030-FE4F-AE71526BD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536" y="4194605"/>
                <a:ext cx="240027" cy="369332"/>
              </a:xfrm>
              <a:prstGeom prst="rect">
                <a:avLst/>
              </a:prstGeom>
              <a:blipFill>
                <a:blip r:embed="rId11"/>
                <a:stretch>
                  <a:fillRect r="-410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2A8D43D-4722-124F-0BAA-670F42521C18}"/>
                  </a:ext>
                </a:extLst>
              </p:cNvPr>
              <p:cNvSpPr txBox="1"/>
              <p:nvPr/>
            </p:nvSpPr>
            <p:spPr>
              <a:xfrm>
                <a:off x="4627822" y="4194605"/>
                <a:ext cx="240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2A8D43D-4722-124F-0BAA-670F42521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822" y="4194605"/>
                <a:ext cx="240027" cy="369332"/>
              </a:xfrm>
              <a:prstGeom prst="rect">
                <a:avLst/>
              </a:prstGeom>
              <a:blipFill>
                <a:blip r:embed="rId12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117C679-6648-0DA0-87B2-57E9EF3F237B}"/>
              </a:ext>
            </a:extLst>
          </p:cNvPr>
          <p:cNvSpPr txBox="1"/>
          <p:nvPr/>
        </p:nvSpPr>
        <p:spPr>
          <a:xfrm>
            <a:off x="619963" y="2124917"/>
            <a:ext cx="69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</a:t>
            </a:r>
            <a:r>
              <a:rPr kumimoji="1" lang="ja-JP" altLang="en-US" dirty="0"/>
              <a:t>回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7863787-CEA2-38A6-F440-356E3C06BB96}"/>
              </a:ext>
            </a:extLst>
          </p:cNvPr>
          <p:cNvSpPr txBox="1"/>
          <p:nvPr/>
        </p:nvSpPr>
        <p:spPr>
          <a:xfrm>
            <a:off x="611515" y="4191619"/>
            <a:ext cx="80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100</a:t>
            </a:r>
            <a:r>
              <a:rPr kumimoji="1" lang="ja-JP" altLang="en-US" dirty="0"/>
              <a:t>回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4FB72BF-3C55-F978-A669-E9C029DACBC2}"/>
              </a:ext>
            </a:extLst>
          </p:cNvPr>
          <p:cNvSpPr txBox="1"/>
          <p:nvPr/>
        </p:nvSpPr>
        <p:spPr>
          <a:xfrm>
            <a:off x="334608" y="5794496"/>
            <a:ext cx="11502632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いずれのタイムステップの場合もエポック数</a:t>
            </a:r>
            <a:r>
              <a:rPr kumimoji="1" lang="en-US" altLang="ja-JP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10</a:t>
            </a: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回と比べて精度</a:t>
            </a:r>
            <a:r>
              <a:rPr kumimoji="1" lang="ja-JP" altLang="en-US" sz="2000" dirty="0">
                <a:solidFill>
                  <a:srgbClr val="FF4747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向上</a:t>
            </a: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、</a:t>
            </a:r>
            <a:r>
              <a:rPr kumimoji="1" lang="ja-JP" altLang="en-US" sz="2000" dirty="0">
                <a:solidFill>
                  <a:srgbClr val="FF4747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回数が多い</a:t>
            </a: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ほど良い</a:t>
            </a: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1" lang="en-US" altLang="ja-JP" sz="2000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en-US" altLang="ja-JP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30</a:t>
            </a:r>
            <a:r>
              <a:rPr kumimoji="1" lang="ja-JP" altLang="en-US" sz="2000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日が最も優れている？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AD7EB21-4DBC-95FE-A409-98DD3934CCAC}"/>
                  </a:ext>
                </a:extLst>
              </p:cNvPr>
              <p:cNvSpPr txBox="1"/>
              <p:nvPr/>
            </p:nvSpPr>
            <p:spPr>
              <a:xfrm>
                <a:off x="2927648" y="3265846"/>
                <a:ext cx="240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AD7EB21-4DBC-95FE-A409-98DD3934C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3265846"/>
                <a:ext cx="240027" cy="369332"/>
              </a:xfrm>
              <a:prstGeom prst="rect">
                <a:avLst/>
              </a:prstGeom>
              <a:blipFill>
                <a:blip r:embed="rId13"/>
                <a:stretch>
                  <a:fillRect r="-2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A1132A75-004F-E22D-8A98-35F36CBA5526}"/>
                  </a:ext>
                </a:extLst>
              </p:cNvPr>
              <p:cNvSpPr txBox="1"/>
              <p:nvPr/>
            </p:nvSpPr>
            <p:spPr>
              <a:xfrm>
                <a:off x="6321347" y="3244334"/>
                <a:ext cx="240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A1132A75-004F-E22D-8A98-35F36CBA5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347" y="3244334"/>
                <a:ext cx="240027" cy="369332"/>
              </a:xfrm>
              <a:prstGeom prst="rect">
                <a:avLst/>
              </a:prstGeom>
              <a:blipFill>
                <a:blip r:embed="rId14"/>
                <a:stretch>
                  <a:fillRect r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AC39D55-F755-F1E3-EF4C-A48E9D1E3EB5}"/>
                  </a:ext>
                </a:extLst>
              </p:cNvPr>
              <p:cNvSpPr txBox="1"/>
              <p:nvPr/>
            </p:nvSpPr>
            <p:spPr>
              <a:xfrm>
                <a:off x="9730739" y="3232855"/>
                <a:ext cx="240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AC39D55-F755-F1E3-EF4C-A48E9D1E3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739" y="3232855"/>
                <a:ext cx="240027" cy="369332"/>
              </a:xfrm>
              <a:prstGeom prst="rect">
                <a:avLst/>
              </a:prstGeom>
              <a:blipFill>
                <a:blip r:embed="rId15"/>
                <a:stretch>
                  <a:fillRect r="-2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35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599548" id="{5F524C47-EC08-45E0-AFDB-66979DBE1120}" vid="{6B2D32DB-12B4-48A2-B3D9-3B50D41E40E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 年間のガント チャート</Template>
  <TotalTime>469</TotalTime>
  <Words>713</Words>
  <Application>Microsoft Office PowerPoint</Application>
  <PresentationFormat>ワイド画面</PresentationFormat>
  <Paragraphs>170</Paragraphs>
  <Slides>12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BIZ UDPゴシック</vt:lpstr>
      <vt:lpstr>Meiryo UI</vt:lpstr>
      <vt:lpstr>Arial</vt:lpstr>
      <vt:lpstr>Cambria Math</vt:lpstr>
      <vt:lpstr>Wingdings</vt:lpstr>
      <vt:lpstr>Office テーマ</vt:lpstr>
      <vt:lpstr>NTT株価の予測モデル検証</vt:lpstr>
      <vt:lpstr>目次</vt:lpstr>
      <vt:lpstr>背景</vt:lpstr>
      <vt:lpstr>データ分析結果</vt:lpstr>
      <vt:lpstr>技術概要</vt:lpstr>
      <vt:lpstr>評価指標</vt:lpstr>
      <vt:lpstr>検証内容</vt:lpstr>
      <vt:lpstr>検証結果1</vt:lpstr>
      <vt:lpstr>検証結果2-A</vt:lpstr>
      <vt:lpstr>PowerPoint プレゼンテーション</vt:lpstr>
      <vt:lpstr>検証結果2-B</vt:lpstr>
      <vt:lpstr>まとめ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Shunta Takahashi</dc:creator>
  <cp:keywords/>
  <dc:description/>
  <cp:lastModifiedBy>Shunta Takahashi</cp:lastModifiedBy>
  <cp:revision>55</cp:revision>
  <dcterms:created xsi:type="dcterms:W3CDTF">2024-10-19T13:09:42Z</dcterms:created>
  <dcterms:modified xsi:type="dcterms:W3CDTF">2024-11-18T09:27:30Z</dcterms:modified>
  <cp:category/>
</cp:coreProperties>
</file>