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4" r:id="rId6"/>
    <p:sldId id="265" r:id="rId7"/>
    <p:sldId id="266" r:id="rId8"/>
    <p:sldId id="270" r:id="rId9"/>
    <p:sldId id="271" r:id="rId10"/>
    <p:sldId id="278" r:id="rId11"/>
    <p:sldId id="279" r:id="rId12"/>
    <p:sldId id="272" r:id="rId13"/>
    <p:sldId id="273" r:id="rId14"/>
    <p:sldId id="276" r:id="rId15"/>
    <p:sldId id="277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7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9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4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0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17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02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59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705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833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75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80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216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3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11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1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6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39FA-24C7-466C-A092-65EBB1EC3E7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0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403" y="1652824"/>
            <a:ext cx="53062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국회의원 발의 안건 및</a:t>
            </a:r>
            <a:endParaRPr lang="en-US" altLang="ko-KR" sz="5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화제성 기사 저장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0" y="4089468"/>
            <a:ext cx="3818246" cy="1122612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2015104150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2015104170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김효준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2015104213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장수창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2015104216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장준영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1410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Tree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097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2003"/>
            <a:ext cx="2444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96" y="1017685"/>
            <a:ext cx="8387706" cy="556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1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2003"/>
            <a:ext cx="2444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12" y="1017685"/>
            <a:ext cx="8293626" cy="567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69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96218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3026790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4063" y="404373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인터페이스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3" y="1140219"/>
            <a:ext cx="7147941" cy="8343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172" y="1140219"/>
            <a:ext cx="4102420" cy="8343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854" y="2125680"/>
            <a:ext cx="7545172" cy="304164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521" y="3002904"/>
            <a:ext cx="6641376" cy="260419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650" y="3646503"/>
            <a:ext cx="6641376" cy="25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119627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9327" y="437393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22201"/>
              </p:ext>
            </p:extLst>
          </p:nvPr>
        </p:nvGraphicFramePr>
        <p:xfrm>
          <a:off x="1026522" y="1005840"/>
          <a:ext cx="10614060" cy="5790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6717">
                  <a:extLst>
                    <a:ext uri="{9D8B030D-6E8A-4147-A177-3AD203B41FA5}">
                      <a16:colId xmlns:a16="http://schemas.microsoft.com/office/drawing/2014/main" val="2719121986"/>
                    </a:ext>
                  </a:extLst>
                </a:gridCol>
                <a:gridCol w="787765">
                  <a:extLst>
                    <a:ext uri="{9D8B030D-6E8A-4147-A177-3AD203B41FA5}">
                      <a16:colId xmlns:a16="http://schemas.microsoft.com/office/drawing/2014/main" val="390625566"/>
                    </a:ext>
                  </a:extLst>
                </a:gridCol>
                <a:gridCol w="787765">
                  <a:extLst>
                    <a:ext uri="{9D8B030D-6E8A-4147-A177-3AD203B41FA5}">
                      <a16:colId xmlns:a16="http://schemas.microsoft.com/office/drawing/2014/main" val="893643503"/>
                    </a:ext>
                  </a:extLst>
                </a:gridCol>
                <a:gridCol w="787765">
                  <a:extLst>
                    <a:ext uri="{9D8B030D-6E8A-4147-A177-3AD203B41FA5}">
                      <a16:colId xmlns:a16="http://schemas.microsoft.com/office/drawing/2014/main" val="1744721138"/>
                    </a:ext>
                  </a:extLst>
                </a:gridCol>
                <a:gridCol w="787765">
                  <a:extLst>
                    <a:ext uri="{9D8B030D-6E8A-4147-A177-3AD203B41FA5}">
                      <a16:colId xmlns:a16="http://schemas.microsoft.com/office/drawing/2014/main" val="333870503"/>
                    </a:ext>
                  </a:extLst>
                </a:gridCol>
                <a:gridCol w="738204">
                  <a:extLst>
                    <a:ext uri="{9D8B030D-6E8A-4147-A177-3AD203B41FA5}">
                      <a16:colId xmlns:a16="http://schemas.microsoft.com/office/drawing/2014/main" val="708434192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107885847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67740485"/>
                    </a:ext>
                  </a:extLst>
                </a:gridCol>
                <a:gridCol w="796834">
                  <a:extLst>
                    <a:ext uri="{9D8B030D-6E8A-4147-A177-3AD203B41FA5}">
                      <a16:colId xmlns:a16="http://schemas.microsoft.com/office/drawing/2014/main" val="397340218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228026853"/>
                    </a:ext>
                  </a:extLst>
                </a:gridCol>
                <a:gridCol w="796834">
                  <a:extLst>
                    <a:ext uri="{9D8B030D-6E8A-4147-A177-3AD203B41FA5}">
                      <a16:colId xmlns:a16="http://schemas.microsoft.com/office/drawing/2014/main" val="3346467718"/>
                    </a:ext>
                  </a:extLst>
                </a:gridCol>
                <a:gridCol w="772285">
                  <a:extLst>
                    <a:ext uri="{9D8B030D-6E8A-4147-A177-3AD203B41FA5}">
                      <a16:colId xmlns:a16="http://schemas.microsoft.com/office/drawing/2014/main" val="4126511508"/>
                    </a:ext>
                  </a:extLst>
                </a:gridCol>
              </a:tblGrid>
              <a:tr h="494675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Contents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11</a:t>
                      </a:r>
                      <a:r>
                        <a:rPr lang="ko-KR" sz="1600" b="1" kern="100" dirty="0">
                          <a:effectLst/>
                        </a:rPr>
                        <a:t>월</a:t>
                      </a:r>
                      <a:endParaRPr lang="ko-KR" sz="16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12</a:t>
                      </a:r>
                      <a:r>
                        <a:rPr lang="ko-KR" sz="1600" b="1" kern="100" dirty="0">
                          <a:effectLst/>
                        </a:rPr>
                        <a:t>월</a:t>
                      </a:r>
                      <a:endParaRPr lang="ko-KR" sz="16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43464"/>
                  </a:ext>
                </a:extLst>
              </a:tr>
              <a:tr h="5113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~12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~16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~19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~23</a:t>
                      </a:r>
                      <a:endParaRPr lang="ko-KR" sz="12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~26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~30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~3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~7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~10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~14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~17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27601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아이디어 선정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48206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데이터베이스 설계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646404"/>
                  </a:ext>
                </a:extLst>
              </a:tr>
              <a:tr h="5676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데이터 셋 수집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0093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데이터 셋 분류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0648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데이터베이스 구축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3062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인터페이스 구현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71821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프로그램 테스트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19910"/>
                  </a:ext>
                </a:extLst>
              </a:tr>
              <a:tr h="63738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프로그램 보완</a:t>
                      </a:r>
                      <a:r>
                        <a:rPr lang="en-US" sz="1200" b="1" kern="100" dirty="0">
                          <a:effectLst/>
                        </a:rPr>
                        <a:t>&amp;</a:t>
                      </a:r>
                      <a:endParaRPr lang="ko-KR" sz="1200" b="1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최종 완성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33916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</a:rPr>
                        <a:t>최종 발표</a:t>
                      </a:r>
                      <a:endParaRPr lang="ko-KR" sz="12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Tree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80697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3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배경</a:t>
            </a:r>
          </a:p>
        </p:txBody>
      </p:sp>
    </p:spTree>
    <p:extLst>
      <p:ext uri="{BB962C8B-B14F-4D97-AF65-F5344CB8AC3E}">
        <p14:creationId xmlns:p14="http://schemas.microsoft.com/office/powerpoint/2010/main" val="168437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0262" y="2594217"/>
            <a:ext cx="5565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정치적 이슈에 대한 낮은 접근성 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검색의 불편함                      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안건 관련 정보 수집의 어려움      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17" y="1135788"/>
            <a:ext cx="8064575" cy="32281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2" y="4363932"/>
            <a:ext cx="7460559" cy="20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63690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86453" y="324202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7923" y="435454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국회의원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23" y="4723879"/>
            <a:ext cx="1026804" cy="10566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28726" y="1195446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기사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52" y="1520059"/>
            <a:ext cx="875803" cy="10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00570" y="5203178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174" y="5550069"/>
            <a:ext cx="885405" cy="8486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045003" y="32747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발의 안건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277" y="3583242"/>
            <a:ext cx="1005876" cy="8096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678" y="3242027"/>
            <a:ext cx="959549" cy="1112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72285" y="28964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4479" y="1461541"/>
            <a:ext cx="1093674" cy="106450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204644" y="113932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3585" y="5614409"/>
            <a:ext cx="951829" cy="67987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300139" y="524507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청원</a:t>
            </a:r>
          </a:p>
        </p:txBody>
      </p:sp>
      <p:cxnSp>
        <p:nvCxnSpPr>
          <p:cNvPr id="36" name="직선 연결선 35"/>
          <p:cNvCxnSpPr>
            <a:stCxn id="26" idx="2"/>
            <a:endCxn id="23" idx="0"/>
          </p:cNvCxnSpPr>
          <p:nvPr/>
        </p:nvCxnSpPr>
        <p:spPr>
          <a:xfrm flipH="1">
            <a:off x="2142153" y="2526050"/>
            <a:ext cx="1" cy="1828497"/>
          </a:xfrm>
          <a:prstGeom prst="line">
            <a:avLst/>
          </a:prstGeom>
          <a:ln w="5715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3"/>
            <a:endCxn id="24" idx="3"/>
          </p:cNvCxnSpPr>
          <p:nvPr/>
        </p:nvCxnSpPr>
        <p:spPr>
          <a:xfrm>
            <a:off x="2704727" y="5252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4" idx="3"/>
            <a:endCxn id="3" idx="1"/>
          </p:cNvCxnSpPr>
          <p:nvPr/>
        </p:nvCxnSpPr>
        <p:spPr>
          <a:xfrm flipV="1">
            <a:off x="2704727" y="3798287"/>
            <a:ext cx="2701951" cy="1453906"/>
          </a:xfrm>
          <a:prstGeom prst="bentConnector3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7" idx="0"/>
            <a:endCxn id="3" idx="2"/>
          </p:cNvCxnSpPr>
          <p:nvPr/>
        </p:nvCxnSpPr>
        <p:spPr>
          <a:xfrm flipV="1">
            <a:off x="5885877" y="4354547"/>
            <a:ext cx="576" cy="848631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4" idx="2"/>
            <a:endCxn id="28" idx="1"/>
          </p:cNvCxnSpPr>
          <p:nvPr/>
        </p:nvCxnSpPr>
        <p:spPr>
          <a:xfrm rot="16200000" flipH="1">
            <a:off x="3720310" y="4251521"/>
            <a:ext cx="193878" cy="3251849"/>
          </a:xfrm>
          <a:prstGeom prst="bentConnector2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4" idx="3"/>
            <a:endCxn id="30" idx="1"/>
          </p:cNvCxnSpPr>
          <p:nvPr/>
        </p:nvCxnSpPr>
        <p:spPr>
          <a:xfrm flipV="1">
            <a:off x="2704727" y="3988046"/>
            <a:ext cx="6367550" cy="1264147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6" idx="3"/>
            <a:endCxn id="5" idx="1"/>
          </p:cNvCxnSpPr>
          <p:nvPr/>
        </p:nvCxnSpPr>
        <p:spPr>
          <a:xfrm flipV="1">
            <a:off x="2580055" y="1993796"/>
            <a:ext cx="6404424" cy="29259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6" idx="3"/>
            <a:endCxn id="29" idx="1"/>
          </p:cNvCxnSpPr>
          <p:nvPr/>
        </p:nvCxnSpPr>
        <p:spPr>
          <a:xfrm>
            <a:off x="2580055" y="2023055"/>
            <a:ext cx="6464948" cy="1436395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6" idx="3"/>
            <a:endCxn id="31" idx="0"/>
          </p:cNvCxnSpPr>
          <p:nvPr/>
        </p:nvCxnSpPr>
        <p:spPr>
          <a:xfrm>
            <a:off x="2580055" y="2023055"/>
            <a:ext cx="3267306" cy="873378"/>
          </a:xfrm>
          <a:prstGeom prst="bentConnector2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531315" y="2526050"/>
            <a:ext cx="0" cy="741953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0" idx="2"/>
            <a:endCxn id="35" idx="0"/>
          </p:cNvCxnSpPr>
          <p:nvPr/>
        </p:nvCxnSpPr>
        <p:spPr>
          <a:xfrm>
            <a:off x="9575215" y="4392850"/>
            <a:ext cx="0" cy="852227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stCxn id="3" idx="3"/>
            <a:endCxn id="30" idx="1"/>
          </p:cNvCxnSpPr>
          <p:nvPr/>
        </p:nvCxnSpPr>
        <p:spPr>
          <a:xfrm>
            <a:off x="6366227" y="3798287"/>
            <a:ext cx="2706050" cy="189759"/>
          </a:xfrm>
          <a:prstGeom prst="bentConnector3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43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2003"/>
            <a:ext cx="2444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1008" y="216084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65" y="2131535"/>
            <a:ext cx="875803" cy="100599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80860"/>
              </p:ext>
            </p:extLst>
          </p:nvPr>
        </p:nvGraphicFramePr>
        <p:xfrm>
          <a:off x="2415700" y="2285222"/>
          <a:ext cx="1729833" cy="2773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18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기사</a:t>
                      </a: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244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PK</a:t>
                      </a: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FK1</a:t>
                      </a: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FK2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/>
                        <a:t>기사 고유번호</a:t>
                      </a:r>
                      <a:endParaRPr lang="en-US" altLang="ko-KR" sz="1200" b="1" u="sng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영역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관련 안건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기사 명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기사 내용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기사 날짜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뉴스 링크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55915" y="222234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55363"/>
              </p:ext>
            </p:extLst>
          </p:nvPr>
        </p:nvGraphicFramePr>
        <p:xfrm>
          <a:off x="5770607" y="2346729"/>
          <a:ext cx="1729833" cy="1253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31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1181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영역</a:t>
                      </a: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949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PK</a:t>
                      </a:r>
                    </a:p>
                    <a:p>
                      <a:pPr latinLnBrk="1"/>
                      <a:endParaRPr lang="en-US" altLang="ko-KR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err="1"/>
                        <a:t>영역명</a:t>
                      </a:r>
                      <a:endParaRPr lang="en-US" altLang="ko-KR" sz="1200" b="1" u="sng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72" y="2222348"/>
            <a:ext cx="928670" cy="9039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878390" y="231087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96001"/>
              </p:ext>
            </p:extLst>
          </p:nvPr>
        </p:nvGraphicFramePr>
        <p:xfrm>
          <a:off x="8881013" y="2346729"/>
          <a:ext cx="1729833" cy="1253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31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1181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회원</a:t>
                      </a: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949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PK</a:t>
                      </a:r>
                    </a:p>
                    <a:p>
                      <a:pPr latinLnBrk="1"/>
                      <a:endParaRPr lang="en-US" altLang="ko-KR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u="sng" dirty="0"/>
                        <a:t>ID</a:t>
                      </a: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PW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114" y="2264600"/>
            <a:ext cx="752899" cy="8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2003"/>
            <a:ext cx="2444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48587" y="2160841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61183"/>
              </p:ext>
            </p:extLst>
          </p:nvPr>
        </p:nvGraphicFramePr>
        <p:xfrm>
          <a:off x="3186522" y="2285222"/>
          <a:ext cx="1729833" cy="2103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18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발의 안건</a:t>
                      </a: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799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PK</a:t>
                      </a: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/>
                        <a:t>안건 고유번호</a:t>
                      </a:r>
                      <a:endParaRPr lang="en-US" altLang="ko-KR" sz="1200" b="1" u="sng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영역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안건 명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안건 내용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제안 날짜</a:t>
                      </a:r>
                      <a:endParaRPr lang="en-US" altLang="ko-KR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82313" y="216084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5..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35304"/>
              </p:ext>
            </p:extLst>
          </p:nvPr>
        </p:nvGraphicFramePr>
        <p:xfrm>
          <a:off x="7919447" y="2285222"/>
          <a:ext cx="1729833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31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1181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청원</a:t>
                      </a: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949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PK</a:t>
                      </a: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/>
                        <a:t>청원 고유번호</a:t>
                      </a:r>
                      <a:endParaRPr lang="en-US" altLang="ko-KR" sz="1200" b="1" u="sng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관련 안건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청원 명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 err="1"/>
                        <a:t>청원자</a:t>
                      </a:r>
                      <a:r>
                        <a:rPr lang="ko-KR" altLang="en-US" sz="1200" b="1" dirty="0"/>
                        <a:t> 수</a:t>
                      </a:r>
                      <a:endParaRPr lang="en-US" altLang="ko-KR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05" y="2153554"/>
            <a:ext cx="909617" cy="73213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10" y="2217105"/>
            <a:ext cx="847037" cy="6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2003"/>
            <a:ext cx="2444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3434" y="216084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78008"/>
              </p:ext>
            </p:extLst>
          </p:nvPr>
        </p:nvGraphicFramePr>
        <p:xfrm>
          <a:off x="3186522" y="2285222"/>
          <a:ext cx="1729833" cy="13723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18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국회의원</a:t>
                      </a: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PK</a:t>
                      </a: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/>
                        <a:t>국회의원 번호</a:t>
                      </a:r>
                      <a:endParaRPr lang="en-US" altLang="ko-KR" sz="1200" b="1" u="sng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소속 당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이름</a:t>
                      </a:r>
                      <a:endParaRPr lang="en-US" altLang="ko-KR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06358" y="216084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56385"/>
              </p:ext>
            </p:extLst>
          </p:nvPr>
        </p:nvGraphicFramePr>
        <p:xfrm>
          <a:off x="7919447" y="2285222"/>
          <a:ext cx="1729833" cy="10066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31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1947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당</a:t>
                      </a: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701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PK</a:t>
                      </a: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/>
                        <a:t>정당 이름</a:t>
                      </a:r>
                      <a:endParaRPr lang="en-US" altLang="ko-KR" sz="1200" b="1" u="sng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원내 대표</a:t>
                      </a:r>
                      <a:endParaRPr lang="en-US" altLang="ko-KR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01" y="2239113"/>
            <a:ext cx="923156" cy="94996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97" y="2217105"/>
            <a:ext cx="866519" cy="8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231</Words>
  <Application>Microsoft Office PowerPoint</Application>
  <PresentationFormat>와이드스크린</PresentationFormat>
  <Paragraphs>158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 Bold</vt:lpstr>
      <vt:lpstr>나눔스퀘어 ExtraBold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수창</dc:creator>
  <cp:lastModifiedBy>Kim Gun</cp:lastModifiedBy>
  <cp:revision>41</cp:revision>
  <dcterms:created xsi:type="dcterms:W3CDTF">2019-11-12T16:31:47Z</dcterms:created>
  <dcterms:modified xsi:type="dcterms:W3CDTF">2019-11-26T16:56:46Z</dcterms:modified>
  <cp:contentStatus/>
</cp:coreProperties>
</file>