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8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3"/>
    <p:restoredTop sz="94599"/>
  </p:normalViewPr>
  <p:slideViewPr>
    <p:cSldViewPr snapToGrid="0" snapToObjects="1">
      <p:cViewPr varScale="1">
        <p:scale>
          <a:sx n="109" d="100"/>
          <a:sy n="109" d="100"/>
        </p:scale>
        <p:origin x="948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7C9C8-7F3C-FD40-AAEE-82F4CA12B0D6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3B9BB-2284-874E-9858-AEF20BCC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77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CFA5-E647-544A-B3A2-AF8173FA0F7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55F4-DF2D-904F-8D5B-4B2EA92D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CFA5-E647-544A-B3A2-AF8173FA0F7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55F4-DF2D-904F-8D5B-4B2EA92D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0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CFA5-E647-544A-B3A2-AF8173FA0F7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55F4-DF2D-904F-8D5B-4B2EA92D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62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imag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79112" y="2765699"/>
            <a:ext cx="6012163" cy="67812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SUB HEADLINE / PRESENTER (28PT ARIAL NARROW, UPPER CASE)</a:t>
            </a:r>
            <a:endParaRPr lang="en-US" dirty="0" smtClean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70485" y="4463086"/>
            <a:ext cx="5649316" cy="409725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DATE (20PT ARIAL NARROW, UPPER CASE)</a:t>
            </a:r>
            <a:br>
              <a:rPr lang="en-AU" dirty="0" smtClean="0"/>
            </a:br>
            <a:endParaRPr lang="en-US" dirty="0" smtClean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08" y="1959605"/>
            <a:ext cx="6012467" cy="1180231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rgbClr val="006CAB"/>
                </a:solidFill>
              </a:defRPr>
            </a:lvl1pPr>
          </a:lstStyle>
          <a:p>
            <a:pPr lvl="0"/>
            <a:r>
              <a:rPr lang="en-US" dirty="0" smtClean="0"/>
              <a:t>TITLE (UPPER CASE)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70183" y="4872811"/>
            <a:ext cx="5649617" cy="409725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LOCATION/ EXTRA LINE (20PT ARIAL NARROW, UPPER CASE)</a:t>
            </a:r>
            <a:br>
              <a:rPr lang="en-AU" dirty="0" smtClean="0"/>
            </a:b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68" y="440724"/>
            <a:ext cx="2270107" cy="660521"/>
          </a:xfrm>
          <a:prstGeom prst="rect">
            <a:avLst/>
          </a:prstGeom>
        </p:spPr>
      </p:pic>
      <p:pic>
        <p:nvPicPr>
          <p:cNvPr id="11" name="Picture 10" descr="PPT templates-1-standard-FINAL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55" r="3241"/>
          <a:stretch/>
        </p:blipFill>
        <p:spPr>
          <a:xfrm>
            <a:off x="8542871" y="0"/>
            <a:ext cx="3081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uble_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867" y="6397304"/>
            <a:ext cx="1267288" cy="36873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19075" y="85725"/>
            <a:ext cx="2771775" cy="1162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06060" y="326309"/>
            <a:ext cx="7452026" cy="7369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00" b="1" baseline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HEADING (42PT, UPPER CASE)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00211" y="1488359"/>
            <a:ext cx="5725451" cy="3908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AU" dirty="0" smtClean="0"/>
              <a:t>Body copy (20pt, Arial) 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267" y="6373900"/>
            <a:ext cx="1267288" cy="36873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006108"/>
            <a:ext cx="12192000" cy="870942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459" y="6329169"/>
            <a:ext cx="1262009" cy="367200"/>
          </a:xfrm>
          <a:prstGeom prst="rect">
            <a:avLst/>
          </a:prstGeom>
        </p:spPr>
      </p:pic>
      <p:sp>
        <p:nvSpPr>
          <p:cNvPr id="15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1488359"/>
            <a:ext cx="5725451" cy="3908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AU" dirty="0" smtClean="0"/>
              <a:t>Body copy (20pt, Arial) </a:t>
            </a:r>
          </a:p>
          <a:p>
            <a:endParaRPr lang="en-AU" dirty="0" smtClean="0"/>
          </a:p>
          <a:p>
            <a:endParaRPr lang="en-AU" dirty="0" smtClean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PT templates-1-standard-covers-3-1.jpg" descr="PPT templates-1-standard-covers-3-1.jp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Title Text"/>
          <p:cNvSpPr txBox="1">
            <a:spLocks noGrp="1"/>
          </p:cNvSpPr>
          <p:nvPr>
            <p:ph type="title"/>
          </p:nvPr>
        </p:nvSpPr>
        <p:spPr>
          <a:xfrm>
            <a:off x="609600" y="104805"/>
            <a:ext cx="10972800" cy="510826"/>
          </a:xfrm>
          <a:prstGeom prst="rect">
            <a:avLst/>
          </a:prstGeom>
        </p:spPr>
        <p:txBody>
          <a:bodyPr lIns="45719" tIns="45719" rIns="45719" bIns="45719" anchor="t">
            <a:noAutofit/>
          </a:bodyPr>
          <a:lstStyle>
            <a:lvl1pPr algn="l" defTabSz="457200">
              <a:defRPr sz="4200" b="1" i="0" baseline="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41" name="Body Level One…"/>
          <p:cNvSpPr txBox="1">
            <a:spLocks noGrp="1"/>
          </p:cNvSpPr>
          <p:nvPr>
            <p:ph type="body" idx="1"/>
          </p:nvPr>
        </p:nvSpPr>
        <p:spPr>
          <a:xfrm>
            <a:off x="609598" y="1231261"/>
            <a:ext cx="11092829" cy="4525963"/>
          </a:xfrm>
          <a:prstGeom prst="rect">
            <a:avLst/>
          </a:prstGeom>
        </p:spPr>
        <p:txBody>
          <a:bodyPr lIns="45699" tIns="45699" rIns="45699" bIns="45699"/>
          <a:lstStyle>
            <a:lvl1pPr indent="-342900" defTabSz="457200">
              <a:spcBef>
                <a:spcPts val="500"/>
              </a:spcBef>
              <a:buClrTx/>
              <a:buFontTx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800100" indent="-342900" defTabSz="457200">
              <a:spcBef>
                <a:spcPts val="500"/>
              </a:spcBef>
              <a:buClrTx/>
              <a:buFontTx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219200" indent="-304800" defTabSz="457200">
              <a:spcBef>
                <a:spcPts val="500"/>
              </a:spcBef>
              <a:buClrTx/>
              <a:buFontTx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714500" indent="-342900" defTabSz="457200">
              <a:spcBef>
                <a:spcPts val="500"/>
              </a:spcBef>
              <a:buClrTx/>
              <a:buFontTx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133600" indent="-304800" defTabSz="457200">
              <a:spcBef>
                <a:spcPts val="500"/>
              </a:spcBef>
              <a:buClrTx/>
              <a:buFontTx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1"/>
            <a:ext cx="2844800" cy="368301"/>
          </a:xfrm>
          <a:prstGeom prst="rect">
            <a:avLst/>
          </a:prstGeom>
        </p:spPr>
        <p:txBody>
          <a:bodyPr/>
          <a:lstStyle>
            <a:lvl1pPr defTabSz="457200"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002391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CFA5-E647-544A-B3A2-AF8173FA0F7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55F4-DF2D-904F-8D5B-4B2EA92D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CFA5-E647-544A-B3A2-AF8173FA0F7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55F4-DF2D-904F-8D5B-4B2EA92D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1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CFA5-E647-544A-B3A2-AF8173FA0F7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55F4-DF2D-904F-8D5B-4B2EA92D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CFA5-E647-544A-B3A2-AF8173FA0F7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55F4-DF2D-904F-8D5B-4B2EA92D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CFA5-E647-544A-B3A2-AF8173FA0F7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55F4-DF2D-904F-8D5B-4B2EA92D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2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CFA5-E647-544A-B3A2-AF8173FA0F7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55F4-DF2D-904F-8D5B-4B2EA92D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CFA5-E647-544A-B3A2-AF8173FA0F7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55F4-DF2D-904F-8D5B-4B2EA92D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7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CFA5-E647-544A-B3A2-AF8173FA0F7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55F4-DF2D-904F-8D5B-4B2EA92D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5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9CFA5-E647-544A-B3A2-AF8173FA0F7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F55F4-DF2D-904F-8D5B-4B2EA92D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6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71" r:id="rId13"/>
    <p:sldLayoutId id="214748367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son.or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Document Model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1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Document Data 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986243217"/>
              </p:ext>
            </p:extLst>
          </p:nvPr>
        </p:nvGraphicFramePr>
        <p:xfrm>
          <a:off x="1016759" y="1633516"/>
          <a:ext cx="2735715" cy="75057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1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sid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sfirstname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slastname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 dirty="0">
                          <a:effectLst/>
                        </a:rPr>
                        <a:t>123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Marie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Currie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>
                          <a:effectLst/>
                        </a:rPr>
                        <a:t>124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Albert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Einstein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510960573"/>
              </p:ext>
            </p:extLst>
          </p:nvPr>
        </p:nvGraphicFramePr>
        <p:xfrm>
          <a:off x="1016759" y="2954337"/>
          <a:ext cx="2361030" cy="75057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59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ucode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uname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FIT9132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Database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FIT9131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Programming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622760"/>
              </p:ext>
            </p:extLst>
          </p:nvPr>
        </p:nvGraphicFramePr>
        <p:xfrm>
          <a:off x="1016759" y="4275158"/>
          <a:ext cx="4306399" cy="10007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37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2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2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sid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ucode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year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semester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mark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>
                          <a:effectLst/>
                        </a:rPr>
                        <a:t>123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FIT9132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>
                          <a:effectLst/>
                        </a:rPr>
                        <a:t>2017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>
                          <a:effectLst/>
                        </a:rPr>
                        <a:t>100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>
                          <a:effectLst/>
                        </a:rPr>
                        <a:t>123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FIIT9131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 dirty="0">
                          <a:effectLst/>
                        </a:rPr>
                        <a:t>2017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>
                          <a:effectLst/>
                        </a:rPr>
                        <a:t>2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>
                          <a:effectLst/>
                        </a:rPr>
                        <a:t>124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FIT9131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 dirty="0">
                          <a:effectLst/>
                        </a:rPr>
                        <a:t>2017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 dirty="0">
                          <a:effectLst/>
                        </a:rPr>
                        <a:t>2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 dirty="0">
                          <a:effectLst/>
                        </a:rPr>
                        <a:t>100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243" y="0"/>
            <a:ext cx="3746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8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Document Data Model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300211" y="969375"/>
            <a:ext cx="5725451" cy="35279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95" y="969375"/>
            <a:ext cx="2961973" cy="5018546"/>
          </a:xfrm>
        </p:spPr>
      </p:pic>
      <p:pic>
        <p:nvPicPr>
          <p:cNvPr id="17" name="Content Placeholder 16"/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999" y="969375"/>
            <a:ext cx="3166490" cy="4556370"/>
          </a:xfrm>
        </p:spPr>
      </p:pic>
      <p:sp>
        <p:nvSpPr>
          <p:cNvPr id="4" name="TextBox 3"/>
          <p:cNvSpPr txBox="1"/>
          <p:nvPr/>
        </p:nvSpPr>
        <p:spPr>
          <a:xfrm>
            <a:off x="5701274" y="952841"/>
            <a:ext cx="171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9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data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204" y="0"/>
            <a:ext cx="4311757" cy="68580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39346" y="957652"/>
            <a:ext cx="7286858" cy="4763525"/>
          </a:xfrm>
          <a:prstGeom prst="rect">
            <a:avLst/>
          </a:prstGeom>
        </p:spPr>
        <p:txBody>
          <a:bodyPr vert="horz" lIns="45699" tIns="45699" rIns="45699" bIns="45699" rtlCol="0">
            <a:normAutofit fontScale="92500" lnSpcReduction="20000"/>
          </a:bodyPr>
          <a:lstStyle>
            <a:lvl1pPr marL="228600" indent="-3429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Tx/>
              <a:buChar char="▪"/>
              <a:defRPr sz="2400" kern="12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0100" indent="-3429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Tx/>
              <a:buChar char="•"/>
              <a:defRPr sz="2400" kern="12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200" indent="-3048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Tx/>
              <a:buChar char="▪"/>
              <a:defRPr sz="2400" kern="12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14500" indent="-3429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Tx/>
              <a:buChar char="•"/>
              <a:defRPr sz="2400" kern="12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33600" indent="-3048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Tx/>
              <a:buChar char="•"/>
              <a:defRPr sz="2400" kern="12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Terminologies</a:t>
            </a:r>
          </a:p>
          <a:p>
            <a:pPr marL="342900"/>
            <a:r>
              <a:rPr lang="en-US" dirty="0" smtClean="0"/>
              <a:t>Object</a:t>
            </a:r>
          </a:p>
          <a:p>
            <a:pPr marL="342900"/>
            <a:r>
              <a:rPr lang="en-US" dirty="0" smtClean="0"/>
              <a:t>Members</a:t>
            </a:r>
          </a:p>
          <a:p>
            <a:pPr marL="342900"/>
            <a:r>
              <a:rPr lang="en-US" dirty="0" smtClean="0"/>
              <a:t>Pair</a:t>
            </a:r>
          </a:p>
          <a:p>
            <a:pPr marL="342900"/>
            <a:r>
              <a:rPr lang="en-US" dirty="0" smtClean="0"/>
              <a:t>Value</a:t>
            </a:r>
          </a:p>
          <a:p>
            <a:pPr marL="342900"/>
            <a:r>
              <a:rPr lang="en-US" dirty="0" smtClean="0"/>
              <a:t>Array</a:t>
            </a:r>
          </a:p>
          <a:p>
            <a:pPr marL="342900"/>
            <a:r>
              <a:rPr lang="en-US" dirty="0" smtClean="0"/>
              <a:t>Elements</a:t>
            </a:r>
          </a:p>
          <a:p>
            <a:pPr marL="342900"/>
            <a:endParaRPr lang="en-US" dirty="0"/>
          </a:p>
          <a:p>
            <a:pPr marL="342900"/>
            <a:r>
              <a:rPr lang="en-US" dirty="0" smtClean="0"/>
              <a:t>The object NAME has members (two pairs).</a:t>
            </a:r>
          </a:p>
          <a:p>
            <a:pPr marL="342900"/>
            <a:r>
              <a:rPr lang="en-US" dirty="0" smtClean="0"/>
              <a:t>The object ENROLMENT is an ARRAY.</a:t>
            </a:r>
          </a:p>
          <a:p>
            <a:pPr marL="914400" lvl="1"/>
            <a:r>
              <a:rPr lang="en-US" dirty="0" smtClean="0"/>
              <a:t>The elements of this ARRAY are STUDENT objects </a:t>
            </a:r>
          </a:p>
          <a:p>
            <a:pPr marL="342900"/>
            <a:r>
              <a:rPr lang="en-US" dirty="0" smtClean="0"/>
              <a:t>The object SID is a pair of a string “SID” and a value “123”. </a:t>
            </a:r>
          </a:p>
          <a:p>
            <a:pPr marL="342900"/>
            <a:r>
              <a:rPr lang="en-US" dirty="0" err="1" smtClean="0">
                <a:hlinkClick r:id="rId3"/>
              </a:rPr>
              <a:t>JSON.org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7982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Object vs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Object:</a:t>
            </a:r>
          </a:p>
          <a:p>
            <a:pPr lvl="1"/>
            <a:r>
              <a:rPr lang="en-US" dirty="0" smtClean="0"/>
              <a:t>Unordered list.</a:t>
            </a:r>
          </a:p>
          <a:p>
            <a:pPr lvl="1"/>
            <a:r>
              <a:rPr lang="en-US" dirty="0" smtClean="0"/>
              <a:t>List 1 {</a:t>
            </a:r>
            <a:r>
              <a:rPr lang="en-US" dirty="0" err="1" smtClean="0"/>
              <a:t>a,b,c,d</a:t>
            </a:r>
            <a:r>
              <a:rPr lang="en-US" dirty="0" smtClean="0"/>
              <a:t>} = List 2 {</a:t>
            </a:r>
            <a:r>
              <a:rPr lang="en-US" dirty="0" err="1" smtClean="0"/>
              <a:t>b,c,a,d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Accessed by its name.</a:t>
            </a:r>
          </a:p>
          <a:p>
            <a:pPr lvl="1"/>
            <a:endParaRPr lang="en-US" dirty="0"/>
          </a:p>
          <a:p>
            <a:r>
              <a:rPr lang="en-US" dirty="0" smtClean="0"/>
              <a:t>Array:</a:t>
            </a:r>
          </a:p>
          <a:p>
            <a:pPr lvl="1"/>
            <a:r>
              <a:rPr lang="en-US" dirty="0" smtClean="0"/>
              <a:t>Ordered list</a:t>
            </a:r>
          </a:p>
          <a:p>
            <a:pPr lvl="1"/>
            <a:r>
              <a:rPr lang="en-US" dirty="0" smtClean="0"/>
              <a:t>List 1 {</a:t>
            </a:r>
            <a:r>
              <a:rPr lang="en-US" dirty="0" err="1" smtClean="0"/>
              <a:t>a,b,c,d</a:t>
            </a:r>
            <a:r>
              <a:rPr lang="en-US" dirty="0" smtClean="0"/>
              <a:t>} &lt;&gt; List 2 {</a:t>
            </a:r>
            <a:r>
              <a:rPr lang="en-US" dirty="0" err="1" smtClean="0"/>
              <a:t>b,c,a,d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Can be accessed by its position.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6755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</a:p>
          <a:p>
            <a:r>
              <a:rPr lang="en-US" dirty="0" smtClean="0"/>
              <a:t>Number</a:t>
            </a:r>
          </a:p>
          <a:p>
            <a:r>
              <a:rPr lang="en-US" dirty="0" smtClean="0"/>
              <a:t>Object</a:t>
            </a:r>
          </a:p>
          <a:p>
            <a:r>
              <a:rPr lang="en-US" dirty="0" smtClean="0"/>
              <a:t>Array</a:t>
            </a:r>
          </a:p>
          <a:p>
            <a:r>
              <a:rPr lang="en-US" dirty="0" smtClean="0"/>
              <a:t>True</a:t>
            </a:r>
          </a:p>
          <a:p>
            <a:r>
              <a:rPr lang="en-US" dirty="0" smtClean="0"/>
              <a:t>False</a:t>
            </a:r>
          </a:p>
          <a:p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96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</TotalTime>
  <Words>155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JSON data model</vt:lpstr>
      <vt:lpstr>JSON Object vs Array</vt:lpstr>
      <vt:lpstr>JSON data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Volume, Variety, Velocity</dc:title>
  <dc:creator>Microsoft Office User</dc:creator>
  <cp:lastModifiedBy>Heaven Hu</cp:lastModifiedBy>
  <cp:revision>60</cp:revision>
  <cp:lastPrinted>2018-04-05T06:01:07Z</cp:lastPrinted>
  <dcterms:created xsi:type="dcterms:W3CDTF">2018-01-24T04:35:24Z</dcterms:created>
  <dcterms:modified xsi:type="dcterms:W3CDTF">2018-06-22T07:24:56Z</dcterms:modified>
</cp:coreProperties>
</file>