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9" r:id="rId2"/>
    <p:sldId id="270" r:id="rId3"/>
    <p:sldId id="276" r:id="rId4"/>
    <p:sldId id="299" r:id="rId5"/>
    <p:sldId id="297" r:id="rId6"/>
    <p:sldId id="275" r:id="rId7"/>
    <p:sldId id="296" r:id="rId8"/>
    <p:sldId id="298" r:id="rId9"/>
    <p:sldId id="278" r:id="rId10"/>
    <p:sldId id="294" r:id="rId11"/>
    <p:sldId id="271" r:id="rId12"/>
    <p:sldId id="280" r:id="rId13"/>
    <p:sldId id="279" r:id="rId14"/>
    <p:sldId id="272" r:id="rId15"/>
    <p:sldId id="281" r:id="rId16"/>
    <p:sldId id="273" r:id="rId17"/>
    <p:sldId id="300" r:id="rId18"/>
    <p:sldId id="301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3"/>
    <p:restoredTop sz="94599"/>
  </p:normalViewPr>
  <p:slideViewPr>
    <p:cSldViewPr snapToGrid="0" snapToObjects="1">
      <p:cViewPr varScale="1">
        <p:scale>
          <a:sx n="109" d="100"/>
          <a:sy n="109" d="100"/>
        </p:scale>
        <p:origin x="94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7C9C8-7F3C-FD40-AAEE-82F4CA12B0D6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3B9BB-2284-874E-9858-AEF20BCC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77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CFA5-E647-544A-B3A2-AF8173FA0F7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55F4-DF2D-904F-8D5B-4B2EA92D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CFA5-E647-544A-B3A2-AF8173FA0F7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55F4-DF2D-904F-8D5B-4B2EA92D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0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CFA5-E647-544A-B3A2-AF8173FA0F7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55F4-DF2D-904F-8D5B-4B2EA92D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62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imag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79112" y="2765699"/>
            <a:ext cx="6012163" cy="67812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SUB HEADLINE / PRESENTER (28PT ARIAL NARROW, UPPER CASE)</a:t>
            </a:r>
            <a:endParaRPr lang="en-US" dirty="0" smtClean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70485" y="4463086"/>
            <a:ext cx="5649316" cy="409725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DATE (20PT ARIAL NARROW, UPPER CASE)</a:t>
            </a:r>
            <a:br>
              <a:rPr lang="en-AU" dirty="0" smtClean="0"/>
            </a:br>
            <a:endParaRPr lang="en-US" dirty="0" smtClean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08" y="1959605"/>
            <a:ext cx="6012467" cy="1180231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rgbClr val="006CAB"/>
                </a:solidFill>
              </a:defRPr>
            </a:lvl1pPr>
          </a:lstStyle>
          <a:p>
            <a:pPr lvl="0"/>
            <a:r>
              <a:rPr lang="en-US" dirty="0" smtClean="0"/>
              <a:t>TITLE (UPPER CASE)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70183" y="4872811"/>
            <a:ext cx="5649617" cy="409725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LOCATION/ EXTRA LINE (20PT ARIAL NARROW, UPPER CASE)</a:t>
            </a:r>
            <a:br>
              <a:rPr lang="en-AU" dirty="0" smtClean="0"/>
            </a:b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68" y="440724"/>
            <a:ext cx="2270107" cy="660521"/>
          </a:xfrm>
          <a:prstGeom prst="rect">
            <a:avLst/>
          </a:prstGeom>
        </p:spPr>
      </p:pic>
      <p:pic>
        <p:nvPicPr>
          <p:cNvPr id="11" name="Picture 10" descr="PPT templates-1-standard-FINAL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55" r="3241"/>
          <a:stretch/>
        </p:blipFill>
        <p:spPr>
          <a:xfrm>
            <a:off x="8542871" y="0"/>
            <a:ext cx="3081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uble_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867" y="6397304"/>
            <a:ext cx="1267288" cy="36873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19075" y="85725"/>
            <a:ext cx="2771775" cy="1162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06060" y="326309"/>
            <a:ext cx="7452026" cy="7369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00" b="1" baseline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HEADING (42PT, UPPER CASE)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00211" y="1488359"/>
            <a:ext cx="5725451" cy="3908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AU" dirty="0" smtClean="0"/>
              <a:t>Body copy (20pt, Arial) 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267" y="6373900"/>
            <a:ext cx="1267288" cy="36873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006108"/>
            <a:ext cx="12192000" cy="870942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459" y="6329169"/>
            <a:ext cx="1262009" cy="367200"/>
          </a:xfrm>
          <a:prstGeom prst="rect">
            <a:avLst/>
          </a:prstGeom>
        </p:spPr>
      </p:pic>
      <p:sp>
        <p:nvSpPr>
          <p:cNvPr id="15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1488359"/>
            <a:ext cx="5725451" cy="3908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AU" dirty="0" smtClean="0"/>
              <a:t>Body copy (20pt, Arial) </a:t>
            </a:r>
          </a:p>
          <a:p>
            <a:endParaRPr lang="en-AU" dirty="0" smtClean="0"/>
          </a:p>
          <a:p>
            <a:endParaRPr lang="en-AU" dirty="0" smtClean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PT templates-1-standard-covers-3-1.jpg" descr="PPT templates-1-standard-covers-3-1.jp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Title Text"/>
          <p:cNvSpPr txBox="1">
            <a:spLocks noGrp="1"/>
          </p:cNvSpPr>
          <p:nvPr>
            <p:ph type="title"/>
          </p:nvPr>
        </p:nvSpPr>
        <p:spPr>
          <a:xfrm>
            <a:off x="609600" y="104805"/>
            <a:ext cx="10972800" cy="510826"/>
          </a:xfrm>
          <a:prstGeom prst="rect">
            <a:avLst/>
          </a:prstGeom>
        </p:spPr>
        <p:txBody>
          <a:bodyPr lIns="45719" tIns="45719" rIns="45719" bIns="45719" anchor="t">
            <a:noAutofit/>
          </a:bodyPr>
          <a:lstStyle>
            <a:lvl1pPr algn="l" defTabSz="457200">
              <a:defRPr sz="4200" b="1" i="0" baseline="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41" name="Body Level One…"/>
          <p:cNvSpPr txBox="1">
            <a:spLocks noGrp="1"/>
          </p:cNvSpPr>
          <p:nvPr>
            <p:ph type="body" idx="1"/>
          </p:nvPr>
        </p:nvSpPr>
        <p:spPr>
          <a:xfrm>
            <a:off x="609598" y="1231261"/>
            <a:ext cx="11092829" cy="4525963"/>
          </a:xfrm>
          <a:prstGeom prst="rect">
            <a:avLst/>
          </a:prstGeom>
        </p:spPr>
        <p:txBody>
          <a:bodyPr lIns="45699" tIns="45699" rIns="45699" bIns="45699"/>
          <a:lstStyle>
            <a:lvl1pPr indent="-342900" defTabSz="457200">
              <a:spcBef>
                <a:spcPts val="500"/>
              </a:spcBef>
              <a:buClrTx/>
              <a:buFontTx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800100" indent="-342900" defTabSz="457200">
              <a:spcBef>
                <a:spcPts val="500"/>
              </a:spcBef>
              <a:buClrTx/>
              <a:buFontTx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219200" indent="-304800" defTabSz="457200">
              <a:spcBef>
                <a:spcPts val="500"/>
              </a:spcBef>
              <a:buClrTx/>
              <a:buFontTx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714500" indent="-342900" defTabSz="457200">
              <a:spcBef>
                <a:spcPts val="500"/>
              </a:spcBef>
              <a:buClrTx/>
              <a:buFontTx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133600" indent="-304800" defTabSz="457200">
              <a:spcBef>
                <a:spcPts val="500"/>
              </a:spcBef>
              <a:buClrTx/>
              <a:buFontTx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1"/>
            <a:ext cx="2844800" cy="368301"/>
          </a:xfrm>
          <a:prstGeom prst="rect">
            <a:avLst/>
          </a:prstGeom>
        </p:spPr>
        <p:txBody>
          <a:bodyPr/>
          <a:lstStyle>
            <a:lvl1pPr defTabSz="457200"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002391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CFA5-E647-544A-B3A2-AF8173FA0F7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55F4-DF2D-904F-8D5B-4B2EA92D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CFA5-E647-544A-B3A2-AF8173FA0F7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55F4-DF2D-904F-8D5B-4B2EA92D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1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CFA5-E647-544A-B3A2-AF8173FA0F7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55F4-DF2D-904F-8D5B-4B2EA92D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CFA5-E647-544A-B3A2-AF8173FA0F7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55F4-DF2D-904F-8D5B-4B2EA92D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CFA5-E647-544A-B3A2-AF8173FA0F7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55F4-DF2D-904F-8D5B-4B2EA92D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2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CFA5-E647-544A-B3A2-AF8173FA0F7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55F4-DF2D-904F-8D5B-4B2EA92D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CFA5-E647-544A-B3A2-AF8173FA0F7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55F4-DF2D-904F-8D5B-4B2EA92D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7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CFA5-E647-544A-B3A2-AF8173FA0F7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55F4-DF2D-904F-8D5B-4B2EA92D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5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9CFA5-E647-544A-B3A2-AF8173FA0F7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F55F4-DF2D-904F-8D5B-4B2EA92DC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6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71" r:id="rId13"/>
    <p:sldLayoutId id="214748367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operator/query/" TargetMode="Externa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method/db.collection.deleteOne/#db.collection.deleteOne" TargetMode="External"/><Relationship Id="rId2" Type="http://schemas.openxmlformats.org/officeDocument/2006/relationships/hyperlink" Target="https://docs.mongodb.com/manual/reference/method/db.collection.deleteMany/#db.collection.deleteMany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docs.mongodb.com/manual/reference/method/db.collection.drop/#db.collection.dro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operations in MongoDB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14524"/>
              </p:ext>
            </p:extLst>
          </p:nvPr>
        </p:nvGraphicFramePr>
        <p:xfrm>
          <a:off x="1624227" y="2424898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MongoDB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 (database, collection),</a:t>
                      </a:r>
                      <a:r>
                        <a:rPr lang="en-US" baseline="0" dirty="0" smtClean="0"/>
                        <a:t> INSERT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DDL</a:t>
                      </a:r>
                      <a:r>
                        <a:rPr lang="en-US" baseline="0" dirty="0" smtClean="0"/>
                        <a:t> and INSERT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FIND()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 statement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868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database</a:t>
            </a:r>
          </a:p>
          <a:p>
            <a:pPr marL="457200" lvl="1" indent="0">
              <a:buNone/>
            </a:pPr>
            <a:r>
              <a:rPr lang="en-US" dirty="0" smtClean="0"/>
              <a:t>	USE </a:t>
            </a:r>
            <a:r>
              <a:rPr lang="en-US" i="1" dirty="0" smtClean="0"/>
              <a:t>database</a:t>
            </a:r>
          </a:p>
          <a:p>
            <a:r>
              <a:rPr lang="en-US" dirty="0" smtClean="0"/>
              <a:t>Create a collection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db.createCollection</a:t>
            </a:r>
            <a:r>
              <a:rPr lang="en-US" dirty="0" smtClean="0"/>
              <a:t>(</a:t>
            </a:r>
            <a:r>
              <a:rPr lang="en-US" i="1" dirty="0" smtClean="0"/>
              <a:t>“FIT”</a:t>
            </a:r>
            <a:r>
              <a:rPr lang="en-US" dirty="0" smtClean="0"/>
              <a:t>).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</a:p>
          <a:p>
            <a:pPr marL="457200" lvl="1" indent="0">
              <a:buNone/>
            </a:pPr>
            <a:r>
              <a:rPr lang="en-US" dirty="0" smtClean="0"/>
              <a:t>Schema definition is optional!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164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Document (ONE)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db.collection.InsertOne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db.FIT.insertOne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{ “_id”:121,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AU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AU" b="1" dirty="0" smtClean="0">
                <a:latin typeface="Courier New" charset="0"/>
                <a:ea typeface="Courier New" charset="0"/>
                <a:cs typeface="Courier New" charset="0"/>
              </a:rPr>
              <a:t>	}</a:t>
            </a:r>
          </a:p>
          <a:p>
            <a:pPr marL="0" indent="0">
              <a:buNone/>
            </a:pPr>
            <a:r>
              <a:rPr lang="en-AU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r>
              <a:rPr lang="en-AU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457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Document (MANY)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db.collection.insertMany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db.FIT.insertMany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(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[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	  { “_id”:123, 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AU" b="1" dirty="0" smtClean="0">
                <a:latin typeface="Courier New" charset="0"/>
                <a:ea typeface="Courier New" charset="0"/>
                <a:cs typeface="Courier New" charset="0"/>
              </a:rPr>
              <a:t>},</a:t>
            </a:r>
          </a:p>
          <a:p>
            <a:pPr marL="0" indent="0">
              <a:buNone/>
            </a:pPr>
            <a:r>
              <a:rPr lang="en-AU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AU" b="1" dirty="0" smtClean="0">
                <a:latin typeface="Courier New" charset="0"/>
                <a:ea typeface="Courier New" charset="0"/>
                <a:cs typeface="Courier New" charset="0"/>
              </a:rPr>
              <a:t>	  {“_id” :124,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AU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 ],</a:t>
            </a:r>
          </a:p>
          <a:p>
            <a:pPr marL="0" indent="0">
              <a:buNone/>
            </a:pP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{ “ordered”: false}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342900"/>
            <a:r>
              <a:rPr lang="en-US" dirty="0" smtClean="0">
                <a:latin typeface="+mn-lt"/>
                <a:ea typeface="Courier New" charset="0"/>
                <a:cs typeface="Courier New" charset="0"/>
              </a:rPr>
              <a:t>Inserted as a collection of array elements. Each of the element is a document.</a:t>
            </a:r>
            <a:endParaRPr lang="en-AU" dirty="0" smtClean="0">
              <a:latin typeface="+mn-lt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924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 collection methods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db.collection.find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dirty="0" smtClean="0"/>
              <a:t>The argument for the function is a JSON document.</a:t>
            </a:r>
          </a:p>
          <a:p>
            <a:r>
              <a:rPr lang="en-US" dirty="0" smtClean="0"/>
              <a:t>The return will be a single or many JSON documents.</a:t>
            </a:r>
            <a:endParaRPr lang="en-US" dirty="0"/>
          </a:p>
          <a:p>
            <a:r>
              <a:rPr lang="en-US" dirty="0" smtClean="0"/>
              <a:t>Examples.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db.FIT.find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({“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name.last”:”Lovelace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”})</a:t>
            </a:r>
          </a:p>
          <a:p>
            <a:pPr marL="0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b.FIT.find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({“result.unit_code”:”FIT9132”})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0986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Read operation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https://docs.mongodb.com/manual/crud/#read-operations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 smtClean="0"/>
              <a:t>Query operators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https://docs.mongodb.com/manual/reference/operator/query/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091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33584" y="1138271"/>
            <a:ext cx="11092829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db.collection.updateOne</a:t>
            </a:r>
            <a:r>
              <a:rPr lang="en-US" dirty="0"/>
              <a:t>(&lt;filter&gt;, &lt;update&gt;, &lt;options&gt;)</a:t>
            </a:r>
          </a:p>
          <a:p>
            <a:pPr marL="0" indent="0">
              <a:buNone/>
            </a:pPr>
            <a:r>
              <a:rPr lang="en-US" dirty="0" err="1"/>
              <a:t>db.collection.updateMany</a:t>
            </a:r>
            <a:r>
              <a:rPr lang="en-US" dirty="0"/>
              <a:t>(&lt;filter&gt;, &lt;update&gt;, &lt;options&gt;)</a:t>
            </a:r>
          </a:p>
          <a:p>
            <a:pPr marL="0" indent="0">
              <a:buNone/>
            </a:pPr>
            <a:r>
              <a:rPr lang="en-US" dirty="0" err="1"/>
              <a:t>db.collection.replaceOne</a:t>
            </a:r>
            <a:r>
              <a:rPr lang="en-US" dirty="0"/>
              <a:t>(&lt;filter&gt;, &lt;replacement&gt;, &lt;options&gt;)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db.FIT.updateOne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({"_id":121},{$set: {"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course":"MDS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"}})</a:t>
            </a:r>
          </a:p>
          <a:p>
            <a:pPr marL="0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db.FIT.updateMany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({"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course":"MBIS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"},{$set: {"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course":"MDS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"}})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050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UPDATE ONE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SQL</a:t>
            </a:r>
          </a:p>
          <a:p>
            <a:endParaRPr lang="en-US" dirty="0"/>
          </a:p>
          <a:p>
            <a:r>
              <a:rPr lang="en-US" dirty="0" smtClean="0"/>
              <a:t>UPDATE student</a:t>
            </a:r>
          </a:p>
          <a:p>
            <a:r>
              <a:rPr lang="en-US" dirty="0" smtClean="0"/>
              <a:t>SET course=‘MDS’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student_id</a:t>
            </a:r>
            <a:r>
              <a:rPr lang="en-US" dirty="0" smtClean="0"/>
              <a:t> = 123;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6096000" y="1488360"/>
            <a:ext cx="5725451" cy="2565738"/>
          </a:xfrm>
        </p:spPr>
        <p:txBody>
          <a:bodyPr/>
          <a:lstStyle/>
          <a:p>
            <a:r>
              <a:rPr lang="en-US" dirty="0" smtClean="0"/>
              <a:t>MONGO</a:t>
            </a:r>
          </a:p>
          <a:p>
            <a:endParaRPr lang="en-US" dirty="0"/>
          </a:p>
          <a:p>
            <a:r>
              <a:rPr lang="en-US" dirty="0" err="1"/>
              <a:t>db.FIT.updateOne</a:t>
            </a:r>
            <a:r>
              <a:rPr lang="en-US" dirty="0" smtClean="0"/>
              <a:t>(</a:t>
            </a:r>
          </a:p>
          <a:p>
            <a:r>
              <a:rPr lang="en-US" dirty="0"/>
              <a:t>	</a:t>
            </a:r>
            <a:r>
              <a:rPr lang="en-US" dirty="0" smtClean="0"/>
              <a:t>{"_</a:t>
            </a:r>
            <a:r>
              <a:rPr lang="en-US" dirty="0"/>
              <a:t>id":121</a:t>
            </a:r>
            <a:r>
              <a:rPr lang="en-US" dirty="0" smtClean="0"/>
              <a:t>},</a:t>
            </a:r>
          </a:p>
          <a:p>
            <a:r>
              <a:rPr lang="en-US" dirty="0"/>
              <a:t>	</a:t>
            </a:r>
            <a:r>
              <a:rPr lang="en-US" dirty="0" smtClean="0"/>
              <a:t>{$</a:t>
            </a:r>
            <a:r>
              <a:rPr lang="en-US" dirty="0"/>
              <a:t>set: {"</a:t>
            </a:r>
            <a:r>
              <a:rPr lang="en-US" dirty="0" err="1"/>
              <a:t>course":"MDS</a:t>
            </a:r>
            <a:r>
              <a:rPr lang="en-US" dirty="0" smtClean="0"/>
              <a:t>"}}</a:t>
            </a:r>
          </a:p>
          <a:p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55" y="3964406"/>
            <a:ext cx="7681435" cy="7665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55" y="5099453"/>
            <a:ext cx="7372265" cy="5947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77953" y="3964406"/>
            <a:ext cx="181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FOUND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77953" y="5005560"/>
            <a:ext cx="181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NOT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FOUND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34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UPDATE MANY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SQL</a:t>
            </a:r>
          </a:p>
          <a:p>
            <a:endParaRPr lang="en-US" dirty="0"/>
          </a:p>
          <a:p>
            <a:r>
              <a:rPr lang="en-US" dirty="0" smtClean="0"/>
              <a:t>UPDATE student</a:t>
            </a:r>
          </a:p>
          <a:p>
            <a:r>
              <a:rPr lang="en-US" dirty="0" smtClean="0"/>
              <a:t>SET course=‘MDS’</a:t>
            </a:r>
          </a:p>
          <a:p>
            <a:r>
              <a:rPr lang="en-US" dirty="0" smtClean="0"/>
              <a:t>WHERE course=‘MBIS’;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MONGO</a:t>
            </a:r>
          </a:p>
          <a:p>
            <a:endParaRPr lang="en-US" dirty="0"/>
          </a:p>
          <a:p>
            <a:r>
              <a:rPr lang="en-US" dirty="0" err="1"/>
              <a:t>db.FIT.updateMany</a:t>
            </a:r>
            <a:r>
              <a:rPr lang="en-US" dirty="0" smtClean="0"/>
              <a:t>(</a:t>
            </a:r>
          </a:p>
          <a:p>
            <a:r>
              <a:rPr lang="en-US" dirty="0"/>
              <a:t>	</a:t>
            </a:r>
            <a:r>
              <a:rPr lang="en-US" dirty="0" smtClean="0"/>
              <a:t>{"</a:t>
            </a:r>
            <a:r>
              <a:rPr lang="en-US" dirty="0" err="1"/>
              <a:t>course":"MBIS</a:t>
            </a:r>
            <a:r>
              <a:rPr lang="en-US" dirty="0" smtClean="0"/>
              <a:t>"},</a:t>
            </a:r>
          </a:p>
          <a:p>
            <a:r>
              <a:rPr lang="en-US" dirty="0"/>
              <a:t>	</a:t>
            </a:r>
            <a:r>
              <a:rPr lang="en-US" dirty="0" smtClean="0"/>
              <a:t>{$</a:t>
            </a:r>
            <a:r>
              <a:rPr lang="en-US" dirty="0"/>
              <a:t>set: {"</a:t>
            </a:r>
            <a:r>
              <a:rPr lang="en-US" dirty="0" err="1"/>
              <a:t>course":"MDS</a:t>
            </a:r>
            <a:r>
              <a:rPr lang="en-US" dirty="0" smtClean="0"/>
              <a:t>"}}</a:t>
            </a:r>
          </a:p>
          <a:p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1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 tooltip="db.collection.deleteMany()"/>
              </a:rPr>
              <a:t>db.collection.deleteMany()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 tooltip="db.collection.deleteOne()"/>
              </a:rPr>
              <a:t>db.collection.deleteOne</a:t>
            </a:r>
            <a:r>
              <a:rPr lang="en-US" dirty="0" smtClean="0">
                <a:hlinkClick r:id="rId3" tooltip="db.collection.deleteOne()"/>
              </a:rPr>
              <a:t>()</a:t>
            </a:r>
            <a:endParaRPr lang="en-US" dirty="0" smtClean="0"/>
          </a:p>
          <a:p>
            <a:pPr marL="0" indent="0">
              <a:buNone/>
            </a:pPr>
            <a:r>
              <a:rPr lang="en-US" u="sng" dirty="0">
                <a:hlinkClick r:id="rId4" tooltip="db.collection.drop()"/>
              </a:rPr>
              <a:t>db.collection.drop()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db.FIT.deleteOne</a:t>
            </a:r>
            <a:r>
              <a:rPr lang="en-US" dirty="0"/>
              <a:t>({"_id":121})</a:t>
            </a:r>
          </a:p>
          <a:p>
            <a:pPr marL="0" indent="0">
              <a:buNone/>
            </a:pPr>
            <a:r>
              <a:rPr lang="en-US" dirty="0" err="1"/>
              <a:t>db.FIT.deleteMany</a:t>
            </a:r>
            <a:r>
              <a:rPr lang="en-US" dirty="0"/>
              <a:t>({"</a:t>
            </a:r>
            <a:r>
              <a:rPr lang="en-US" dirty="0" err="1"/>
              <a:t>course":"MDS</a:t>
            </a:r>
            <a:r>
              <a:rPr lang="en-US" dirty="0" smtClean="0"/>
              <a:t>"})</a:t>
            </a:r>
          </a:p>
          <a:p>
            <a:pPr marL="0" indent="0">
              <a:buNone/>
            </a:pPr>
            <a:r>
              <a:rPr lang="en-US" dirty="0" err="1" smtClean="0"/>
              <a:t>db.FIT.drop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6119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MongoDB - Terminologies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547262"/>
              </p:ext>
            </p:extLst>
          </p:nvPr>
        </p:nvGraphicFramePr>
        <p:xfrm>
          <a:off x="1352378" y="2128337"/>
          <a:ext cx="8128000" cy="1828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Relational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MongoDB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Database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Database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Collection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Document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21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957" y="1063265"/>
            <a:ext cx="3900650" cy="467664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Document vs Relational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0278" y="1444296"/>
            <a:ext cx="5725451" cy="390848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Document DB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2 collections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 Join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Embed USER in POST</a:t>
            </a:r>
          </a:p>
          <a:p>
            <a:r>
              <a:rPr lang="en-US" dirty="0"/>
              <a:t>	 </a:t>
            </a:r>
            <a:r>
              <a:rPr lang="en-US" dirty="0" smtClean="0"/>
              <a:t>   OR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Refer USER in POST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176" y="1444296"/>
            <a:ext cx="5419878" cy="3750556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386513" y="1488359"/>
            <a:ext cx="5434938" cy="3908489"/>
          </a:xfrm>
        </p:spPr>
        <p:txBody>
          <a:bodyPr/>
          <a:lstStyle/>
          <a:p>
            <a:r>
              <a:rPr lang="en-US" dirty="0" smtClean="0"/>
              <a:t>Relational DB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7 tables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Many joins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BSON </a:t>
            </a:r>
            <a:r>
              <a:rPr lang="mr-IN" dirty="0" smtClean="0"/>
              <a:t>–</a:t>
            </a:r>
            <a:r>
              <a:rPr lang="en-US" dirty="0" smtClean="0"/>
              <a:t> Binary JSON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MongoDB document objects.</a:t>
            </a:r>
          </a:p>
          <a:p>
            <a:r>
              <a:rPr lang="en-US" dirty="0" smtClean="0"/>
              <a:t>It  provides more data types, </a:t>
            </a:r>
            <a:r>
              <a:rPr lang="en-US" dirty="0" err="1" smtClean="0"/>
              <a:t>eg</a:t>
            </a:r>
            <a:r>
              <a:rPr lang="en-US" dirty="0" smtClean="0"/>
              <a:t> date, integer, float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647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77871" y="1581235"/>
            <a:ext cx="2231756" cy="2665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Architecture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1859797" y="2495227"/>
            <a:ext cx="681925" cy="10538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59" y="1631831"/>
            <a:ext cx="1422400" cy="812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41341" y="3650304"/>
            <a:ext cx="173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Mongo server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059837" y="2838289"/>
            <a:ext cx="2045776" cy="908825"/>
            <a:chOff x="4726983" y="4019636"/>
            <a:chExt cx="2045776" cy="908825"/>
          </a:xfrm>
        </p:grpSpPr>
        <p:sp>
          <p:nvSpPr>
            <p:cNvPr id="12" name="Oval 11"/>
            <p:cNvSpPr/>
            <p:nvPr/>
          </p:nvSpPr>
          <p:spPr>
            <a:xfrm>
              <a:off x="4726983" y="4019636"/>
              <a:ext cx="2045776" cy="908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45437" y="4246536"/>
              <a:ext cx="162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MongoShell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571281" y="842531"/>
            <a:ext cx="3471620" cy="1917281"/>
            <a:chOff x="6269064" y="1485990"/>
            <a:chExt cx="3471620" cy="1917281"/>
          </a:xfrm>
        </p:grpSpPr>
        <p:grpSp>
          <p:nvGrpSpPr>
            <p:cNvPr id="20" name="Group 19"/>
            <p:cNvGrpSpPr/>
            <p:nvPr/>
          </p:nvGrpSpPr>
          <p:grpSpPr>
            <a:xfrm>
              <a:off x="6269064" y="1485990"/>
              <a:ext cx="3471620" cy="1917281"/>
              <a:chOff x="6269064" y="1485990"/>
              <a:chExt cx="3471620" cy="1917281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18" name="Oval 17"/>
              <p:cNvSpPr/>
              <p:nvPr/>
            </p:nvSpPr>
            <p:spPr>
              <a:xfrm>
                <a:off x="6269064" y="1485990"/>
                <a:ext cx="3471620" cy="1917281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191213" y="2758698"/>
                <a:ext cx="1627322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Applications</a:t>
                </a:r>
                <a:endParaRPr lang="en-US" dirty="0"/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6772759" y="1631831"/>
              <a:ext cx="2045776" cy="908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91213" y="1798300"/>
              <a:ext cx="1627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Mongo drivers</a:t>
              </a:r>
            </a:p>
            <a:p>
              <a:r>
                <a:rPr lang="en-US" dirty="0" err="1" smtClean="0">
                  <a:solidFill>
                    <a:schemeClr val="bg1"/>
                  </a:solidFill>
                </a:rPr>
                <a:t>Eg</a:t>
              </a:r>
              <a:r>
                <a:rPr lang="en-US" dirty="0" smtClean="0">
                  <a:solidFill>
                    <a:schemeClr val="bg1"/>
                  </a:solidFill>
                </a:rPr>
                <a:t>. </a:t>
              </a:r>
              <a:r>
                <a:rPr lang="en-US" dirty="0" err="1" smtClean="0">
                  <a:solidFill>
                    <a:schemeClr val="bg1"/>
                  </a:solidFill>
                </a:rPr>
                <a:t>PyMongo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Straight Arrow Connector 21"/>
          <p:cNvCxnSpPr>
            <a:stCxn id="18" idx="2"/>
          </p:cNvCxnSpPr>
          <p:nvPr/>
        </p:nvCxnSpPr>
        <p:spPr>
          <a:xfrm flipH="1">
            <a:off x="2712203" y="1801172"/>
            <a:ext cx="3859078" cy="111271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2864603" y="3066286"/>
            <a:ext cx="3009255" cy="11476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5757620" y="4099426"/>
            <a:ext cx="3471620" cy="1917281"/>
            <a:chOff x="6269064" y="1485990"/>
            <a:chExt cx="3471620" cy="1917281"/>
          </a:xfrm>
        </p:grpSpPr>
        <p:grpSp>
          <p:nvGrpSpPr>
            <p:cNvPr id="32" name="Group 31"/>
            <p:cNvGrpSpPr/>
            <p:nvPr/>
          </p:nvGrpSpPr>
          <p:grpSpPr>
            <a:xfrm>
              <a:off x="6269064" y="1485990"/>
              <a:ext cx="3471620" cy="1917281"/>
              <a:chOff x="6269064" y="1485990"/>
              <a:chExt cx="3471620" cy="1917281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35" name="Oval 34"/>
              <p:cNvSpPr/>
              <p:nvPr/>
            </p:nvSpPr>
            <p:spPr>
              <a:xfrm>
                <a:off x="6269064" y="1485990"/>
                <a:ext cx="3471620" cy="1917281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191213" y="2758698"/>
                <a:ext cx="1627322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Platforms</a:t>
                </a:r>
                <a:endParaRPr lang="en-US" dirty="0"/>
              </a:p>
            </p:txBody>
          </p:sp>
        </p:grpSp>
        <p:sp>
          <p:nvSpPr>
            <p:cNvPr id="33" name="Oval 32"/>
            <p:cNvSpPr/>
            <p:nvPr/>
          </p:nvSpPr>
          <p:spPr>
            <a:xfrm>
              <a:off x="6772759" y="1631831"/>
              <a:ext cx="2045776" cy="908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05234" y="1749470"/>
              <a:ext cx="2131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Mongo connectors</a:t>
              </a:r>
            </a:p>
            <a:p>
              <a:r>
                <a:rPr lang="en-US" dirty="0" err="1" smtClean="0">
                  <a:solidFill>
                    <a:schemeClr val="bg1"/>
                  </a:solidFill>
                </a:rPr>
                <a:t>Eg</a:t>
              </a:r>
              <a:r>
                <a:rPr lang="en-US" dirty="0" smtClean="0">
                  <a:solidFill>
                    <a:schemeClr val="bg1"/>
                  </a:solidFill>
                </a:rPr>
                <a:t>. </a:t>
              </a:r>
              <a:r>
                <a:rPr lang="en-US" dirty="0" err="1" smtClean="0">
                  <a:solidFill>
                    <a:schemeClr val="bg1"/>
                  </a:solidFill>
                </a:rPr>
                <a:t>Mongo_Spark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7" name="Straight Arrow Connector 36"/>
          <p:cNvCxnSpPr>
            <a:stCxn id="35" idx="2"/>
          </p:cNvCxnSpPr>
          <p:nvPr/>
        </p:nvCxnSpPr>
        <p:spPr>
          <a:xfrm flipH="1" flipV="1">
            <a:off x="3032503" y="3298476"/>
            <a:ext cx="2725117" cy="17595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24027" y="2741463"/>
            <a:ext cx="173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BSON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454041" y="1855317"/>
            <a:ext cx="173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951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MongoDB</a:t>
            </a:r>
            <a:r>
              <a:rPr lang="en-US" dirty="0" smtClean="0"/>
              <a:t> shell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Run the MongoDB server (you don’t need to do this in the VM)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ongod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Run the Mongo shell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ongo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docs.mongodb.com</a:t>
            </a:r>
            <a:r>
              <a:rPr lang="en-US" dirty="0"/>
              <a:t>/manual/reference/mongo-shell/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383" y="1581080"/>
            <a:ext cx="4737100" cy="116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627" y="2505905"/>
            <a:ext cx="7162800" cy="1028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483" y="4024124"/>
            <a:ext cx="49149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060" y="4665064"/>
            <a:ext cx="709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345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6258734" y="1231261"/>
            <a:ext cx="5295256" cy="4525963"/>
          </a:xfrm>
          <a:prstGeom prst="rect">
            <a:avLst/>
          </a:prstGeom>
        </p:spPr>
        <p:txBody>
          <a:bodyPr vert="horz" lIns="45699" tIns="45699" rIns="45699" bIns="45699" rtlCol="0">
            <a:normAutofit/>
          </a:bodyPr>
          <a:lstStyle>
            <a:lvl1pPr marL="228600" indent="-3429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Tx/>
              <a:buChar char="▪"/>
              <a:defRPr sz="2400" kern="12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0100" indent="-3429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Tx/>
              <a:buChar char="•"/>
              <a:defRPr sz="2400" kern="12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200" indent="-3048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Tx/>
              <a:buChar char="▪"/>
              <a:defRPr sz="2400" kern="12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14500" indent="-3429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Tx/>
              <a:buChar char="•"/>
              <a:defRPr sz="2400" kern="12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33600" indent="-3048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Tx/>
              <a:buChar char="•"/>
              <a:defRPr sz="2400" kern="12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List existing collections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Mongo Shell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231261"/>
            <a:ext cx="529525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List existing databases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78" y="1742698"/>
            <a:ext cx="1671234" cy="17274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761" y="2041147"/>
            <a:ext cx="2361695" cy="113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92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Mongoshell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 the contents of a collection.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73" y="65242"/>
            <a:ext cx="5498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6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– University database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204" y="0"/>
            <a:ext cx="4311757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1" y="960895"/>
            <a:ext cx="2910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Enrolment</a:t>
            </a:r>
          </a:p>
          <a:p>
            <a:r>
              <a:rPr lang="en-US" sz="3600" dirty="0" smtClean="0"/>
              <a:t>collection</a:t>
            </a:r>
            <a:endParaRPr lang="en-US" sz="36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3099662" y="960895"/>
            <a:ext cx="4510006" cy="4959549"/>
            <a:chOff x="3099662" y="960895"/>
            <a:chExt cx="4510006" cy="4959549"/>
          </a:xfrm>
        </p:grpSpPr>
        <p:sp>
          <p:nvSpPr>
            <p:cNvPr id="6" name="Rectangle 5"/>
            <p:cNvSpPr/>
            <p:nvPr/>
          </p:nvSpPr>
          <p:spPr>
            <a:xfrm>
              <a:off x="3099662" y="960895"/>
              <a:ext cx="4510006" cy="49595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602397" y="1425844"/>
              <a:ext cx="2493603" cy="4231037"/>
              <a:chOff x="3845204" y="1208868"/>
              <a:chExt cx="2493603" cy="4231037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845204" y="1208868"/>
                <a:ext cx="2493603" cy="423103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175980" y="1550579"/>
                <a:ext cx="1751309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STUDENT</a:t>
                </a:r>
              </a:p>
              <a:p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129192" y="2588309"/>
                <a:ext cx="1751309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COURSE</a:t>
                </a:r>
              </a:p>
              <a:p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175981" y="3545908"/>
                <a:ext cx="1751309" cy="147732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RESULT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386832" y="3915240"/>
                <a:ext cx="1410346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UNIT</a:t>
                </a:r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370228" y="4411174"/>
                <a:ext cx="1410346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GRADE</a:t>
                </a:r>
                <a:endParaRPr lang="en-US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110006" y="1425843"/>
              <a:ext cx="2493603" cy="4231037"/>
              <a:chOff x="3845204" y="1208868"/>
              <a:chExt cx="2493603" cy="423103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845204" y="1208868"/>
                <a:ext cx="2493603" cy="423103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175980" y="1550579"/>
                <a:ext cx="1751309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STUDENT</a:t>
                </a:r>
              </a:p>
              <a:p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129192" y="2588309"/>
                <a:ext cx="1751309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COURSE</a:t>
                </a:r>
              </a:p>
              <a:p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75981" y="3545908"/>
                <a:ext cx="1751309" cy="147732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RESULT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386832" y="3915240"/>
                <a:ext cx="1410346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UNIT</a:t>
                </a:r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370228" y="4411174"/>
                <a:ext cx="1410346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GRADE</a:t>
                </a:r>
                <a:endParaRPr 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4587723" y="1425843"/>
              <a:ext cx="2493603" cy="4231037"/>
              <a:chOff x="3845204" y="1208868"/>
              <a:chExt cx="2493603" cy="4231037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845204" y="1208868"/>
                <a:ext cx="2493603" cy="423103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175980" y="1550579"/>
                <a:ext cx="1751309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STUDENT</a:t>
                </a:r>
              </a:p>
              <a:p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129192" y="2588309"/>
                <a:ext cx="1751309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COURSE</a:t>
                </a:r>
              </a:p>
              <a:p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175981" y="3545908"/>
                <a:ext cx="1751309" cy="147732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RESULT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386832" y="3915240"/>
                <a:ext cx="1410346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UNIT</a:t>
                </a:r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370228" y="4411174"/>
                <a:ext cx="1410346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GRADE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4970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</TotalTime>
  <Words>272</Words>
  <Application>Microsoft Office PowerPoint</Application>
  <PresentationFormat>Widescreen</PresentationFormat>
  <Paragraphs>191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BSON – Binary JSON</vt:lpstr>
      <vt:lpstr>MongoDB Architecture</vt:lpstr>
      <vt:lpstr>Using MongoDB shell</vt:lpstr>
      <vt:lpstr>Using Mongo Shell </vt:lpstr>
      <vt:lpstr>Using Mongoshell</vt:lpstr>
      <vt:lpstr>Case study – University database</vt:lpstr>
      <vt:lpstr>CRUD operations in MongoDB</vt:lpstr>
      <vt:lpstr>CREATE</vt:lpstr>
      <vt:lpstr>Inserting Document (ONE)</vt:lpstr>
      <vt:lpstr>Inserting Document (MANY)</vt:lpstr>
      <vt:lpstr>READ</vt:lpstr>
      <vt:lpstr>Querying </vt:lpstr>
      <vt:lpstr>UPDATE</vt:lpstr>
      <vt:lpstr>PowerPoint Presentation</vt:lpstr>
      <vt:lpstr>PowerPoint Presentation</vt:lpstr>
      <vt:lpstr>DELETE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Volume, Variety, Velocity</dc:title>
  <dc:creator>Microsoft Office User</dc:creator>
  <cp:lastModifiedBy>Heaven Hu</cp:lastModifiedBy>
  <cp:revision>60</cp:revision>
  <cp:lastPrinted>2018-04-05T06:01:07Z</cp:lastPrinted>
  <dcterms:created xsi:type="dcterms:W3CDTF">2018-01-24T04:35:24Z</dcterms:created>
  <dcterms:modified xsi:type="dcterms:W3CDTF">2018-06-22T07:25:51Z</dcterms:modified>
</cp:coreProperties>
</file>