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5" r:id="rId2"/>
    <p:sldId id="257" r:id="rId3"/>
    <p:sldId id="258" r:id="rId4"/>
    <p:sldId id="259" r:id="rId5"/>
    <p:sldId id="260" r:id="rId6"/>
    <p:sldId id="263" r:id="rId7"/>
    <p:sldId id="264" r:id="rId8"/>
    <p:sldId id="277" r:id="rId9"/>
    <p:sldId id="265" r:id="rId10"/>
    <p:sldId id="261" r:id="rId11"/>
    <p:sldId id="268" r:id="rId12"/>
    <p:sldId id="266" r:id="rId13"/>
    <p:sldId id="267" r:id="rId14"/>
    <p:sldId id="270" r:id="rId15"/>
    <p:sldId id="280" r:id="rId16"/>
    <p:sldId id="281" r:id="rId17"/>
    <p:sldId id="283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8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8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98F74-52E3-1D48-B7FC-ADC5710E2A8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DF536-546C-A541-B9FD-AD2A6982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6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9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8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mag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SUB HEADLINE / PRESENTER (28PT ARIAL NARROW, UPPER CASE)</a:t>
            </a:r>
            <a:endParaRPr lang="en-US" dirty="0" smtClean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70485" y="4463086"/>
            <a:ext cx="5649316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DATE (20PT ARIAL NARROW, UPPER CASE)</a:t>
            </a:r>
            <a:br>
              <a:rPr lang="en-AU" dirty="0" smtClean="0"/>
            </a:br>
            <a:endParaRPr lang="en-US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08" y="1959605"/>
            <a:ext cx="6012467" cy="1180231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rgbClr val="006CAB"/>
                </a:solidFill>
              </a:defRPr>
            </a:lvl1pPr>
          </a:lstStyle>
          <a:p>
            <a:pPr lvl="0"/>
            <a:r>
              <a:rPr lang="en-US" dirty="0" smtClean="0"/>
              <a:t>TITLE (UPPER CASE)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70183" y="4872811"/>
            <a:ext cx="5649617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LOCATION/ EXTRA LINE (20PT ARIAL NARROW, UPPER CASE)</a:t>
            </a:r>
            <a:br>
              <a:rPr lang="en-AU" dirty="0" smtClean="0"/>
            </a:b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" y="440724"/>
            <a:ext cx="2270107" cy="660521"/>
          </a:xfrm>
          <a:prstGeom prst="rect">
            <a:avLst/>
          </a:prstGeom>
        </p:spPr>
      </p:pic>
      <p:pic>
        <p:nvPicPr>
          <p:cNvPr id="11" name="Picture 10" descr="PPT templates-1-standard-FINAL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5" r="3241"/>
          <a:stretch/>
        </p:blipFill>
        <p:spPr>
          <a:xfrm>
            <a:off x="8542871" y="0"/>
            <a:ext cx="3081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65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PT templates-1-standard-covers-3-1.jpg" descr="PPT templates-1-standard-covers-3-1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algn="l" defTabSz="457200">
              <a:defRPr sz="4200" b="1" i="0" baseline="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98" y="1231261"/>
            <a:ext cx="11092829" cy="4525963"/>
          </a:xfrm>
          <a:prstGeom prst="rect">
            <a:avLst/>
          </a:prstGeom>
        </p:spPr>
        <p:txBody>
          <a:bodyPr lIns="45699" tIns="45699" rIns="45699" bIns="45699"/>
          <a:lstStyle>
            <a:lvl1pPr indent="-3429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19200" indent="-3048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7145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33600" indent="-3048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</p:spPr>
        <p:txBody>
          <a:bodyPr/>
          <a:lstStyle>
            <a:lvl1pPr defTabSz="45720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7646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uble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67" y="6397304"/>
            <a:ext cx="1267288" cy="36873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9075" y="85725"/>
            <a:ext cx="2771775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06060" y="326309"/>
            <a:ext cx="7452026" cy="73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HEADING (42PT, UPPER CASE)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0211" y="1488359"/>
            <a:ext cx="5725451" cy="3908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Body copy (20pt, Arial) 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7" y="6373900"/>
            <a:ext cx="1267288" cy="36873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06108"/>
            <a:ext cx="12192000" cy="87094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459" y="6329169"/>
            <a:ext cx="1262009" cy="367200"/>
          </a:xfrm>
          <a:prstGeom prst="rect">
            <a:avLst/>
          </a:prstGeom>
        </p:spPr>
      </p:pic>
      <p:sp>
        <p:nvSpPr>
          <p:cNvPr id="1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1488359"/>
            <a:ext cx="5725451" cy="3908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Body copy (20pt, Arial) 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86832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1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5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A974-92AE-0D48-9A1C-C1AE2B561AD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EC5A7-F52B-BE4A-983D-A5EF271B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3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query-array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aggregation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query/" TargetMode="External"/><Relationship Id="rId2" Type="http://schemas.openxmlformats.org/officeDocument/2006/relationships/hyperlink" Target="https://docs.mongodb.com/manual/crud/#read-operation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79112" y="2989134"/>
            <a:ext cx="6012163" cy="678126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Volume, </a:t>
            </a:r>
            <a:r>
              <a:rPr lang="en-AU" sz="3200" b="1" dirty="0" smtClean="0"/>
              <a:t>Variety</a:t>
            </a:r>
            <a:r>
              <a:rPr lang="en-AU" dirty="0" smtClean="0"/>
              <a:t>, Velocity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MongoDB </a:t>
            </a:r>
            <a:r>
              <a:rPr lang="mr-IN" dirty="0" smtClean="0"/>
              <a:t>–</a:t>
            </a:r>
            <a:r>
              <a:rPr lang="en-AU" dirty="0" smtClean="0"/>
              <a:t> Part II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03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Querying an Array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10" y="296850"/>
            <a:ext cx="7372740" cy="265209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0231" y="2948940"/>
            <a:ext cx="11506979" cy="243459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smtClean="0"/>
              <a:t>How many evaluation gave a score of 9 to the content?</a:t>
            </a:r>
            <a:endParaRPr lang="en-US" dirty="0"/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db.evaluation.find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{"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results.item":"content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results.score":9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).count()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r>
              <a:rPr lang="en-US" dirty="0" smtClean="0"/>
              <a:t>The answer for the query is 4.</a:t>
            </a:r>
          </a:p>
          <a:p>
            <a:r>
              <a:rPr lang="en-US" dirty="0" smtClean="0"/>
              <a:t>According to the collection, the correct answer is 2. Why?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4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elemMatch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Forcing query conditions to be evaluated against a single element.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db.evaluation.find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results:{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	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elemMatch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:{"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item":"content","score":9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).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count()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42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missing or NULL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 of </a:t>
            </a:r>
            <a:r>
              <a:rPr lang="en-US" b="1" dirty="0" smtClean="0"/>
              <a:t>null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Find all evaluations with null value in any of the scores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db.evaluation.find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({"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results.score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: null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})</a:t>
            </a:r>
          </a:p>
          <a:p>
            <a:pPr marL="0" indent="0">
              <a:buNone/>
            </a:pP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$exists</a:t>
            </a:r>
          </a:p>
          <a:p>
            <a:pPr marL="0" indent="0">
              <a:buNone/>
            </a:pPr>
            <a:r>
              <a:rPr lang="en-US" dirty="0" smtClean="0"/>
              <a:t>Find all evaluations without any score given for presentation.</a:t>
            </a:r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db.evaluation.find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({"results.</a:t>
            </a:r>
            <a:r>
              <a:rPr lang="en-US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: {$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exists:false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}}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4384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-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Operators: </a:t>
            </a:r>
            <a:r>
              <a:rPr lang="en-US" dirty="0" smtClean="0">
                <a:hlinkClick r:id="rId2"/>
              </a:rPr>
              <a:t>https://docs.mongodb.com</a:t>
            </a:r>
            <a:r>
              <a:rPr lang="en-US" smtClean="0">
                <a:hlinkClick r:id="rId2"/>
              </a:rPr>
              <a:t>/manual/reference/operator/query-array/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4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regular expression to express the string pattern.</a:t>
            </a:r>
          </a:p>
          <a:p>
            <a:r>
              <a:rPr lang="en-US" dirty="0" smtClean="0"/>
              <a:t>MongoDB uses PCRE (PERL Compatible Regular Expression)</a:t>
            </a:r>
          </a:p>
          <a:p>
            <a:r>
              <a:rPr lang="en-US" dirty="0" smtClean="0"/>
              <a:t>$regex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all students with surname starts with a letter “B”.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db.FIT.find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({"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name.last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": {$regex: '^B'}})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all inventory of item “nail”</a:t>
            </a:r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db.item.find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({"item":{$regex:/nail/}})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0840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fields in the QUERY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 the fields to be returned by a query.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Find all items with quantity less than 25, display only the item name.</a:t>
            </a:r>
          </a:p>
          <a:p>
            <a:pPr marL="0" indent="0">
              <a:buNone/>
            </a:pPr>
            <a:r>
              <a:rPr lang="en-US" dirty="0" smtClean="0"/>
              <a:t>Excluding fields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db.item.find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({"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":{$lt:25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}},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{_id:0, qty:0,size:0</a:t>
            </a:r>
            <a:r>
              <a:rPr lang="en-US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Including fields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db.item.find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({"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qty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":{$lt:25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}},</a:t>
            </a:r>
            <a:r>
              <a:rPr lang="mr-IN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AU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_id:0, </a:t>
            </a:r>
            <a:r>
              <a:rPr lang="mr-IN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name:1</a:t>
            </a:r>
            <a:r>
              <a:rPr lang="mr-IN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11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the number of documents RETURNED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limit(n), n= number of documents.</a:t>
            </a:r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b.item.find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().limit(2)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32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1231261"/>
            <a:ext cx="11092829" cy="2289179"/>
          </a:xfrm>
        </p:spPr>
        <p:txBody>
          <a:bodyPr/>
          <a:lstStyle/>
          <a:p>
            <a:r>
              <a:rPr lang="en-US" dirty="0" smtClean="0"/>
              <a:t>Processing a group of documents.</a:t>
            </a:r>
          </a:p>
          <a:p>
            <a:pPr lvl="1"/>
            <a:r>
              <a:rPr lang="en-US" dirty="0" smtClean="0"/>
              <a:t>Aggregated values, </a:t>
            </a:r>
            <a:r>
              <a:rPr lang="en-US" dirty="0" err="1" smtClean="0"/>
              <a:t>eg</a:t>
            </a:r>
            <a:r>
              <a:rPr lang="en-US" dirty="0" smtClean="0"/>
              <a:t> sum, average</a:t>
            </a:r>
          </a:p>
          <a:p>
            <a:pPr lvl="1"/>
            <a:r>
              <a:rPr lang="en-US" dirty="0" smtClean="0"/>
              <a:t>Re-shaping documents during analytics</a:t>
            </a:r>
          </a:p>
          <a:p>
            <a:r>
              <a:rPr lang="en-US" dirty="0">
                <a:hlinkClick r:id="rId2"/>
              </a:rPr>
              <a:t>https://docs.mongodb.com/manual/aggregation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Aggregation pipeline, an example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64030" y="4136070"/>
            <a:ext cx="8134350" cy="369332"/>
            <a:chOff x="609600" y="4091940"/>
            <a:chExt cx="813435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4091940"/>
              <a:ext cx="131064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$match</a:t>
              </a:r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84170" y="4091940"/>
              <a:ext cx="131064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$project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8740" y="4091940"/>
              <a:ext cx="131064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$group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310" y="4091940"/>
              <a:ext cx="131064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$sort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000250" y="4276606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12920" y="4282202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587490" y="4276606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64030" y="5132225"/>
            <a:ext cx="8134350" cy="369332"/>
            <a:chOff x="609600" y="4091940"/>
            <a:chExt cx="8134350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09600" y="4091940"/>
              <a:ext cx="13106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filter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4150" y="4091940"/>
              <a:ext cx="13106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reshape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8740" y="4091940"/>
              <a:ext cx="13106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summarise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33310" y="4091940"/>
              <a:ext cx="131064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000250" y="4276606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312920" y="4282202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87490" y="4276606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10101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4121"/>
            <a:ext cx="1109282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db.qoh.aggregate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group: {_id: "$type", total: {$sum:"$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"}}}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	]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db.qoh.aggregate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	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match: {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supplier:"ON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"}}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64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585" y="1196971"/>
            <a:ext cx="1109282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db.qoh.aggregate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match:{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supplier:"ON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"}},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group: {_id: "$type", total: {$sum:"$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qty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"}}},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sort: {total: 1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}}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] 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41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Querying</a:t>
            </a:r>
          </a:p>
          <a:p>
            <a:pPr lvl="1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Operators (comparison, logical)</a:t>
            </a:r>
          </a:p>
          <a:p>
            <a:pPr lvl="1"/>
            <a:r>
              <a:rPr lang="en-US" dirty="0" smtClean="0"/>
              <a:t>Array operators</a:t>
            </a:r>
          </a:p>
          <a:p>
            <a:pPr lvl="1"/>
            <a:r>
              <a:rPr lang="en-US" dirty="0" smtClean="0"/>
              <a:t>Regular expression to search text content.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Connecting to </a:t>
            </a:r>
            <a:r>
              <a:rPr lang="en-US" dirty="0" err="1" smtClean="0"/>
              <a:t>Phyton</a:t>
            </a:r>
            <a:endParaRPr lang="en-US" dirty="0" smtClean="0"/>
          </a:p>
          <a:p>
            <a:r>
              <a:rPr lang="en-US" dirty="0"/>
              <a:t>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30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Aggregating Array elements?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to change array elements into an object of a document using $unwind.</a:t>
            </a:r>
            <a:endParaRPr lang="en-US" dirty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db.FIT.aggregate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([{$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unwind:"$result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"}]).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pretty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db.FIT.aggregate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[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unwind:"$result"},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group:{_id:"$_id", average:{$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avg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:"$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result.mark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"}}},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	{$sort: {average:1}}	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928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Aggregating Array </a:t>
            </a:r>
            <a:r>
              <a:rPr lang="mr-IN" dirty="0" smtClean="0"/>
              <a:t>–</a:t>
            </a:r>
            <a:r>
              <a:rPr lang="en-US" dirty="0" smtClean="0"/>
              <a:t> 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db.evaluation.aggregate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 	</a:t>
            </a:r>
          </a:p>
          <a:p>
            <a:pPr marL="0" indent="0">
              <a:buNone/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[</a:t>
            </a:r>
          </a:p>
          <a:p>
            <a:pPr marL="0" indent="0">
              <a:buNone/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	{$unwind:"$results"},</a:t>
            </a:r>
          </a:p>
          <a:p>
            <a:pPr marL="0" indent="0">
              <a:buNone/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	{$group:{_id:"$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results.item",average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:{$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avg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results.score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"}}},</a:t>
            </a:r>
          </a:p>
          <a:p>
            <a:pPr marL="0" indent="0">
              <a:buNone/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	{$sort:{average : 1}}</a:t>
            </a:r>
          </a:p>
          <a:p>
            <a:pPr marL="0" indent="0">
              <a:buNone/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]</a:t>
            </a:r>
          </a:p>
          <a:p>
            <a:pPr marL="0" indent="0">
              <a:buNone/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26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Read operation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https://docs.mongodb.com/manual/crud/#read-operations</a:t>
            </a:r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/>
              <a:t>Query operators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https://docs.mongodb.com/manual/reference/operator/query/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61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Level </a:t>
            </a:r>
            <a:r>
              <a:rPr lang="en-US" dirty="0"/>
              <a:t>D</a:t>
            </a:r>
            <a:r>
              <a:rPr lang="en-US" dirty="0" smtClean="0"/>
              <a:t>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db.collection.find</a:t>
            </a:r>
            <a:r>
              <a:rPr lang="en-US" dirty="0" smtClean="0">
                <a:solidFill>
                  <a:srgbClr val="FF0000"/>
                </a:solidFill>
              </a:rPr>
              <a:t>({</a:t>
            </a:r>
            <a:r>
              <a:rPr lang="en-US" dirty="0" err="1" smtClean="0">
                <a:solidFill>
                  <a:srgbClr val="FF0000"/>
                </a:solidFill>
              </a:rPr>
              <a:t>key:value</a:t>
            </a:r>
            <a:r>
              <a:rPr lang="en-US" dirty="0" smtClean="0">
                <a:solidFill>
                  <a:srgbClr val="FF0000"/>
                </a:solidFill>
              </a:rPr>
              <a:t>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db.data.find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({"field 1":1})</a:t>
            </a:r>
          </a:p>
          <a:p>
            <a:pPr marL="0" indent="0">
              <a:buNone/>
            </a:pP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db.data.find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({"field 2":"cat"})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72114"/>
              </p:ext>
            </p:extLst>
          </p:nvPr>
        </p:nvGraphicFramePr>
        <p:xfrm>
          <a:off x="7726680" y="1794982"/>
          <a:ext cx="2983230" cy="1851190"/>
        </p:xfrm>
        <a:graphic>
          <a:graphicData uri="http://schemas.openxmlformats.org/drawingml/2006/table">
            <a:tbl>
              <a:tblPr/>
              <a:tblGrid>
                <a:gridCol w="9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field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field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field 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38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mouse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38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930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db.collection.find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({“level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_key.level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_key</a:t>
            </a:r>
            <a:r>
              <a:rPr lang="mr-IN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AU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AU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level</a:t>
            </a:r>
            <a:r>
              <a:rPr lang="en-AU"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AU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_key</a:t>
            </a:r>
            <a:r>
              <a:rPr lang="en-AU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:value})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all students enrolled in the MIT course (inside the FIT collection).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db.FIT.find</a:t>
            </a:r>
            <a:r>
              <a:rPr lang="en-US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({"</a:t>
            </a:r>
            <a:r>
              <a:rPr lang="en-US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course":"MIT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"})</a:t>
            </a:r>
            <a:endParaRPr lang="en-US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all students with </a:t>
            </a:r>
            <a:r>
              <a:rPr lang="en-US" dirty="0" err="1" smtClean="0"/>
              <a:t>lastname</a:t>
            </a:r>
            <a:r>
              <a:rPr lang="en-US" dirty="0" smtClean="0"/>
              <a:t> of Lovelace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db.FIT.find</a:t>
            </a:r>
            <a:r>
              <a:rPr lang="en-US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({"</a:t>
            </a:r>
            <a:r>
              <a:rPr lang="en-US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name.last":"Lovelace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"})</a:t>
            </a:r>
            <a:endParaRPr lang="en-US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9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-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Find all items with quantity more than 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buNone/>
            </a:pP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sz="2200" b="1" dirty="0" err="1">
                <a:latin typeface="Courier New" charset="0"/>
                <a:ea typeface="Courier New" charset="0"/>
                <a:cs typeface="Courier New" charset="0"/>
              </a:rPr>
              <a:t>db.item.find</a:t>
            </a:r>
            <a:r>
              <a:rPr lang="mr-IN" sz="2200" b="1" dirty="0">
                <a:latin typeface="Courier New" charset="0"/>
                <a:ea typeface="Courier New" charset="0"/>
                <a:cs typeface="Courier New" charset="0"/>
              </a:rPr>
              <a:t>({"</a:t>
            </a:r>
            <a:r>
              <a:rPr lang="mr-IN" sz="2200" b="1" dirty="0" err="1">
                <a:latin typeface="Courier New" charset="0"/>
                <a:ea typeface="Courier New" charset="0"/>
                <a:cs typeface="Courier New" charset="0"/>
              </a:rPr>
              <a:t>qty</a:t>
            </a:r>
            <a:r>
              <a:rPr lang="mr-IN" sz="2200" b="1" dirty="0">
                <a:latin typeface="Courier New" charset="0"/>
                <a:ea typeface="Courier New" charset="0"/>
                <a:cs typeface="Courier New" charset="0"/>
              </a:rPr>
              <a:t>":{$gt:20}})</a:t>
            </a:r>
          </a:p>
          <a:p>
            <a:pPr marL="0" indent="0">
              <a:buNone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Find all items with size less than 4 and quantity more than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mr-IN" sz="2200" b="1" dirty="0" err="1">
                <a:latin typeface="Courier New" charset="0"/>
                <a:ea typeface="Courier New" charset="0"/>
                <a:cs typeface="Courier New" charset="0"/>
              </a:rPr>
              <a:t>db.item.find</a:t>
            </a:r>
            <a:r>
              <a:rPr lang="mr-IN" sz="2200" b="1" dirty="0">
                <a:latin typeface="Courier New" charset="0"/>
                <a:ea typeface="Courier New" charset="0"/>
                <a:cs typeface="Courier New" charset="0"/>
              </a:rPr>
              <a:t>({"</a:t>
            </a:r>
            <a:r>
              <a:rPr lang="mr-IN" sz="2200" b="1" dirty="0" err="1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mr-IN" sz="2200" b="1" dirty="0">
                <a:latin typeface="Courier New" charset="0"/>
                <a:ea typeface="Courier New" charset="0"/>
                <a:cs typeface="Courier New" charset="0"/>
              </a:rPr>
              <a:t>":{$lt:4},"</a:t>
            </a:r>
            <a:r>
              <a:rPr lang="mr-IN" sz="2200" b="1" dirty="0" err="1">
                <a:latin typeface="Courier New" charset="0"/>
                <a:ea typeface="Courier New" charset="0"/>
                <a:cs typeface="Courier New" charset="0"/>
              </a:rPr>
              <a:t>qty</a:t>
            </a:r>
            <a:r>
              <a:rPr lang="mr-IN" sz="2200" b="1" dirty="0">
                <a:latin typeface="Courier New" charset="0"/>
                <a:ea typeface="Courier New" charset="0"/>
                <a:cs typeface="Courier New" charset="0"/>
              </a:rPr>
              <a:t>":{$gt:10</a:t>
            </a:r>
            <a:r>
              <a:rPr lang="mr-IN" sz="2200" b="1" dirty="0" smtClean="0">
                <a:latin typeface="Courier New" charset="0"/>
                <a:ea typeface="Courier New" charset="0"/>
                <a:cs typeface="Courier New" charset="0"/>
              </a:rPr>
              <a:t>}})</a:t>
            </a:r>
            <a:endParaRPr lang="mr-IN" sz="22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Find all items with quantity more than 5 and size either 2 or 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db.item.find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({"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qty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":{$</a:t>
            </a:r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gt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},"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":{$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:[2,4]}})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54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mr-IN" dirty="0" smtClean="0"/>
              <a:t>–</a:t>
            </a:r>
            <a:r>
              <a:rPr lang="en-US" dirty="0" smtClean="0"/>
              <a:t> AND implicit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 separator of filter acts as an AND operator</a:t>
            </a:r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Find all items with size less than 4 and quantity more than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mr-IN" sz="2200" b="1" dirty="0" err="1">
                <a:latin typeface="Courier New" charset="0"/>
                <a:ea typeface="Courier New" charset="0"/>
                <a:cs typeface="Courier New" charset="0"/>
              </a:rPr>
              <a:t>db.item.find</a:t>
            </a:r>
            <a:r>
              <a:rPr lang="mr-IN" sz="2200" b="1" dirty="0">
                <a:latin typeface="Courier New" charset="0"/>
                <a:ea typeface="Courier New" charset="0"/>
                <a:cs typeface="Courier New" charset="0"/>
              </a:rPr>
              <a:t>({"</a:t>
            </a:r>
            <a:r>
              <a:rPr lang="mr-IN" sz="2200" b="1" dirty="0" err="1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mr-IN" sz="2200" b="1" dirty="0">
                <a:latin typeface="Courier New" charset="0"/>
                <a:ea typeface="Courier New" charset="0"/>
                <a:cs typeface="Courier New" charset="0"/>
              </a:rPr>
              <a:t>":{$lt:4},"</a:t>
            </a:r>
            <a:r>
              <a:rPr lang="mr-IN" sz="2200" b="1" dirty="0" err="1">
                <a:latin typeface="Courier New" charset="0"/>
                <a:ea typeface="Courier New" charset="0"/>
                <a:cs typeface="Courier New" charset="0"/>
              </a:rPr>
              <a:t>qty</a:t>
            </a:r>
            <a:r>
              <a:rPr lang="mr-IN" sz="2200" b="1" dirty="0">
                <a:latin typeface="Courier New" charset="0"/>
                <a:ea typeface="Courier New" charset="0"/>
                <a:cs typeface="Courier New" charset="0"/>
              </a:rPr>
              <a:t>":{$gt:10}})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57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- explicit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$and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Find all </a:t>
            </a:r>
            <a:r>
              <a:rPr lang="en-US" dirty="0" smtClean="0"/>
              <a:t>items that have size and the size is less than 5.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db.item.find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		{"size":{$ne:2}}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	 ).count()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db.item.find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	{$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		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			{"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":{$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exists:true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			{"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":{$ne:2}}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		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		).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count()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721090" y="5147013"/>
            <a:ext cx="2731769" cy="400110"/>
            <a:chOff x="8435340" y="2804279"/>
            <a:chExt cx="2731769" cy="400110"/>
          </a:xfrm>
        </p:grpSpPr>
        <p:sp>
          <p:nvSpPr>
            <p:cNvPr id="5" name="Pentagon 4"/>
            <p:cNvSpPr/>
            <p:nvPr/>
          </p:nvSpPr>
          <p:spPr>
            <a:xfrm>
              <a:off x="8435340" y="2857500"/>
              <a:ext cx="662940" cy="26289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31672" y="2804279"/>
              <a:ext cx="1635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2</a:t>
              </a:r>
              <a:r>
                <a:rPr lang="en-US" sz="2000" b="1" dirty="0" smtClean="0"/>
                <a:t> documents</a:t>
              </a:r>
              <a:endParaRPr lang="en-US" sz="20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469630" y="3004471"/>
            <a:ext cx="2731769" cy="400110"/>
            <a:chOff x="8435340" y="2804279"/>
            <a:chExt cx="2731769" cy="400110"/>
          </a:xfrm>
        </p:grpSpPr>
        <p:sp>
          <p:nvSpPr>
            <p:cNvPr id="9" name="Pentagon 8"/>
            <p:cNvSpPr/>
            <p:nvPr/>
          </p:nvSpPr>
          <p:spPr>
            <a:xfrm>
              <a:off x="8435340" y="2857500"/>
              <a:ext cx="662940" cy="26289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31672" y="2804279"/>
              <a:ext cx="1635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5 documents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0549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 -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/>
            <a:r>
              <a:rPr lang="en-US" dirty="0" smtClean="0"/>
              <a:t>$or</a:t>
            </a:r>
          </a:p>
          <a:p>
            <a:pPr marL="342900"/>
            <a:r>
              <a:rPr lang="en-US" dirty="0" smtClean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Find all with the size of 2 or the size of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db.item.find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({$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:[{"size":2},{"size":4}]})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will be produced by the following query?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db.item.find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endParaRPr lang="en-AU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					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{$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:[</a:t>
            </a:r>
            <a:endParaRPr lang="en-AU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								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{"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":{$gt:2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}},</a:t>
            </a:r>
            <a:endParaRPr lang="en-AU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								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{"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":{$lt:5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}}</a:t>
            </a:r>
            <a:endParaRPr lang="en-AU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							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AU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					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AU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31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8678</TotalTime>
  <Words>566</Words>
  <Application>Microsoft Office PowerPoint</Application>
  <PresentationFormat>Widescreen</PresentationFormat>
  <Paragraphs>232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Courier New</vt:lpstr>
      <vt:lpstr>Mangal</vt:lpstr>
      <vt:lpstr>Office Theme</vt:lpstr>
      <vt:lpstr>PowerPoint Presentation</vt:lpstr>
      <vt:lpstr>MongoDB Concepts</vt:lpstr>
      <vt:lpstr>Querying </vt:lpstr>
      <vt:lpstr>Single Level Document</vt:lpstr>
      <vt:lpstr>Nested Documents</vt:lpstr>
      <vt:lpstr>Operators - Comparison</vt:lpstr>
      <vt:lpstr>Logical – AND implicit</vt:lpstr>
      <vt:lpstr>AND - explicit</vt:lpstr>
      <vt:lpstr>Logical Operator - OR</vt:lpstr>
      <vt:lpstr>PowerPoint Presentation</vt:lpstr>
      <vt:lpstr>$elemMatch</vt:lpstr>
      <vt:lpstr>Querying missing or NULL fields</vt:lpstr>
      <vt:lpstr>Operator - Array</vt:lpstr>
      <vt:lpstr>Searching text</vt:lpstr>
      <vt:lpstr>LIMITING fields in the QUERY OUTPUT</vt:lpstr>
      <vt:lpstr>LIMITING the number of documents RETURNED</vt:lpstr>
      <vt:lpstr>Aggregation</vt:lpstr>
      <vt:lpstr>Examples</vt:lpstr>
      <vt:lpstr>Examples</vt:lpstr>
      <vt:lpstr>Aggregating Array elements?</vt:lpstr>
      <vt:lpstr>Aggregating Array – 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Microsoft Office User</dc:creator>
  <cp:lastModifiedBy>Heaven Hu</cp:lastModifiedBy>
  <cp:revision>71</cp:revision>
  <cp:lastPrinted>2018-04-17T05:04:58Z</cp:lastPrinted>
  <dcterms:created xsi:type="dcterms:W3CDTF">2018-02-19T05:06:41Z</dcterms:created>
  <dcterms:modified xsi:type="dcterms:W3CDTF">2018-06-22T07:45:24Z</dcterms:modified>
</cp:coreProperties>
</file>