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88" r:id="rId2"/>
    <p:sldId id="258" r:id="rId3"/>
    <p:sldId id="260" r:id="rId4"/>
    <p:sldId id="276" r:id="rId5"/>
    <p:sldId id="289" r:id="rId6"/>
    <p:sldId id="290" r:id="rId7"/>
    <p:sldId id="261" r:id="rId8"/>
    <p:sldId id="262" r:id="rId9"/>
    <p:sldId id="280" r:id="rId10"/>
    <p:sldId id="263" r:id="rId11"/>
    <p:sldId id="281" r:id="rId12"/>
    <p:sldId id="279" r:id="rId13"/>
    <p:sldId id="282" r:id="rId14"/>
    <p:sldId id="268" r:id="rId15"/>
    <p:sldId id="259" r:id="rId16"/>
    <p:sldId id="2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22"/>
    <p:restoredTop sz="94599"/>
  </p:normalViewPr>
  <p:slideViewPr>
    <p:cSldViewPr snapToGrid="0" snapToObjects="1">
      <p:cViewPr varScale="1">
        <p:scale>
          <a:sx n="109" d="100"/>
          <a:sy n="109" d="100"/>
        </p:scale>
        <p:origin x="9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3F408-5D9F-E84E-9AB8-B0837D402A95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933A-EAEB-0644-B31A-375789491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95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</a:t>
            </a:r>
            <a:r>
              <a:rPr lang="en-US" baseline="0" dirty="0" smtClean="0"/>
              <a:t> this as something similar to a bridging entity.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933A-EAEB-0644-B31A-3757894916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69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Pair</a:t>
            </a:r>
            <a:r>
              <a:rPr lang="en-US" baseline="0" dirty="0" smtClean="0"/>
              <a:t> is needed because there are other information needs to be associated with the unit.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933A-EAEB-0644-B31A-3757894916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2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876A-7320-F343-8AF3-58F8B0C9945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698E-A900-D34D-BCF3-4292F4AF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4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876A-7320-F343-8AF3-58F8B0C9945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698E-A900-D34D-BCF3-4292F4AF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7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876A-7320-F343-8AF3-58F8B0C9945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698E-A900-D34D-BCF3-4292F4AF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95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PT templates-1-standard-covers-3-1.jpg" descr="PPT templates-1-standard-covers-3-1.jp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Title Text"/>
          <p:cNvSpPr txBox="1">
            <a:spLocks noGrp="1"/>
          </p:cNvSpPr>
          <p:nvPr>
            <p:ph type="title"/>
          </p:nvPr>
        </p:nvSpPr>
        <p:spPr>
          <a:xfrm>
            <a:off x="609600" y="104805"/>
            <a:ext cx="10972800" cy="510826"/>
          </a:xfrm>
          <a:prstGeom prst="rect">
            <a:avLst/>
          </a:prstGeom>
        </p:spPr>
        <p:txBody>
          <a:bodyPr lIns="45719" tIns="45719" rIns="45719" bIns="45719" anchor="t">
            <a:noAutofit/>
          </a:bodyPr>
          <a:lstStyle>
            <a:lvl1pPr algn="l" defTabSz="457200">
              <a:defRPr sz="4200" b="1" i="0" baseline="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41" name="Body Level One…"/>
          <p:cNvSpPr txBox="1">
            <a:spLocks noGrp="1"/>
          </p:cNvSpPr>
          <p:nvPr>
            <p:ph type="body" idx="1"/>
          </p:nvPr>
        </p:nvSpPr>
        <p:spPr>
          <a:xfrm>
            <a:off x="609598" y="1231261"/>
            <a:ext cx="11092829" cy="4525963"/>
          </a:xfrm>
          <a:prstGeom prst="rect">
            <a:avLst/>
          </a:prstGeom>
        </p:spPr>
        <p:txBody>
          <a:bodyPr lIns="45699" tIns="45699" rIns="45699" bIns="45699"/>
          <a:lstStyle>
            <a:lvl1pPr indent="-342900" defTabSz="457200">
              <a:spcBef>
                <a:spcPts val="500"/>
              </a:spcBef>
              <a:buClrTx/>
              <a:buFontTx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800100" indent="-342900" defTabSz="457200">
              <a:spcBef>
                <a:spcPts val="500"/>
              </a:spcBef>
              <a:buClrTx/>
              <a:buFontTx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219200" indent="-304800" defTabSz="457200">
              <a:spcBef>
                <a:spcPts val="500"/>
              </a:spcBef>
              <a:buClrTx/>
              <a:buFontTx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714500" indent="-342900" defTabSz="457200">
              <a:spcBef>
                <a:spcPts val="500"/>
              </a:spcBef>
              <a:buClrTx/>
              <a:buFontTx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133600" indent="-304800" defTabSz="457200">
              <a:spcBef>
                <a:spcPts val="500"/>
              </a:spcBef>
              <a:buClrTx/>
              <a:buFontTx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1"/>
            <a:ext cx="2844800" cy="368301"/>
          </a:xfrm>
          <a:prstGeom prst="rect">
            <a:avLst/>
          </a:prstGeom>
        </p:spPr>
        <p:txBody>
          <a:bodyPr/>
          <a:lstStyle>
            <a:lvl1pPr defTabSz="457200"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710764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876A-7320-F343-8AF3-58F8B0C9945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698E-A900-D34D-BCF3-4292F4AF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6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876A-7320-F343-8AF3-58F8B0C9945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698E-A900-D34D-BCF3-4292F4AF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9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876A-7320-F343-8AF3-58F8B0C9945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698E-A900-D34D-BCF3-4292F4AF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3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876A-7320-F343-8AF3-58F8B0C9945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698E-A900-D34D-BCF3-4292F4AF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9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876A-7320-F343-8AF3-58F8B0C9945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698E-A900-D34D-BCF3-4292F4AF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6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876A-7320-F343-8AF3-58F8B0C9945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698E-A900-D34D-BCF3-4292F4AF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2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876A-7320-F343-8AF3-58F8B0C9945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698E-A900-D34D-BCF3-4292F4AF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5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876A-7320-F343-8AF3-58F8B0C9945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698E-A900-D34D-BCF3-4292F4AF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1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5876A-7320-F343-8AF3-58F8B0C9945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C698E-A900-D34D-BCF3-4292F4AF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2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blog/post/6-rules-of-thumb-for-mongodb-schema-design-part-2" TargetMode="External"/><Relationship Id="rId2" Type="http://schemas.openxmlformats.org/officeDocument/2006/relationships/hyperlink" Target="https://www.mongodb.com/blog/post/6-rules-of-thumb-for-mongodb-schema-design-part-1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mongodb.com/blog/post/6-rules-of-thumb-for-mongodb-schema-design-part-3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3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Referencing </a:t>
            </a:r>
            <a:r>
              <a:rPr lang="en-US" dirty="0"/>
              <a:t>C</a:t>
            </a:r>
            <a:r>
              <a:rPr lang="en-US" dirty="0" smtClean="0"/>
              <a:t>hild Document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1231261"/>
            <a:ext cx="625983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db.unit.insertMany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([</a:t>
            </a:r>
          </a:p>
          <a:p>
            <a:pPr marL="0" indent="0">
              <a:buNone/>
            </a:pP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	{"_id": "FIT9132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",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 "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unit_name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": "Database",	 </a:t>
            </a:r>
            <a:endParaRPr lang="en-US" sz="16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 "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synopsis" : "This is an introduction unit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"},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endParaRPr lang="en-US" sz="16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{"_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id": "FIT9131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",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 "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unit_name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": "Programming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",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 "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synopsis" : "This is a Java programming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"}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])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3897630"/>
            <a:ext cx="5715000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{ 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AU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AU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AU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year":2017,  </a:t>
            </a:r>
            <a:endParaRPr lang="en-AU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AU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AU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semester":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AU" b="1" dirty="0" smtClean="0"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AU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AU" b="1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mr-IN" b="1" dirty="0" err="1" smtClean="0">
                <a:latin typeface="Courier New" charset="0"/>
                <a:ea typeface="Courier New" charset="0"/>
                <a:cs typeface="Courier New" charset="0"/>
              </a:rPr>
              <a:t>offer</a:t>
            </a:r>
            <a:r>
              <a:rPr lang="en-AU" b="1" dirty="0" err="1" smtClean="0">
                <a:latin typeface="Courier New" charset="0"/>
                <a:ea typeface="Courier New" charset="0"/>
                <a:cs typeface="Courier New" charset="0"/>
              </a:rPr>
              <a:t>ing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":["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FIT9132","FIT9131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"]</a:t>
            </a:r>
            <a:endParaRPr lang="en-AU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142312" y="1933522"/>
            <a:ext cx="1846937" cy="1756882"/>
            <a:chOff x="9142312" y="1933522"/>
            <a:chExt cx="1846937" cy="1756882"/>
          </a:xfrm>
        </p:grpSpPr>
        <p:sp>
          <p:nvSpPr>
            <p:cNvPr id="6" name="Teardrop 5"/>
            <p:cNvSpPr/>
            <p:nvPr/>
          </p:nvSpPr>
          <p:spPr>
            <a:xfrm rot="10442590">
              <a:off x="9142312" y="1933522"/>
              <a:ext cx="1760526" cy="1756882"/>
            </a:xfrm>
            <a:prstGeom prst="teardrop">
              <a:avLst>
                <a:gd name="adj" fmla="val 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97609" y="2488797"/>
              <a:ext cx="16916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 an array of _</a:t>
              </a:r>
              <a:r>
                <a:rPr lang="en-US" smtClean="0"/>
                <a:t>id values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033276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referenced child document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db.offer.aggregate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{$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lookup: 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	{ from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 "unit",	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localField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 "offers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",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foreignField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 "_id",	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		as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 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offer_unit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"}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	},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{$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project:{offers:0}}	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0" indent="0"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201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830" y="3350831"/>
            <a:ext cx="6311900" cy="241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Referencing Parent Document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598" y="1231261"/>
            <a:ext cx="6023375" cy="4525963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 rot="14127684">
            <a:off x="3780328" y="4171135"/>
            <a:ext cx="1760526" cy="1995935"/>
            <a:chOff x="9142312" y="1933522"/>
            <a:chExt cx="1760526" cy="1995935"/>
          </a:xfrm>
        </p:grpSpPr>
        <p:sp>
          <p:nvSpPr>
            <p:cNvPr id="8" name="Teardrop 7"/>
            <p:cNvSpPr/>
            <p:nvPr/>
          </p:nvSpPr>
          <p:spPr>
            <a:xfrm rot="10604467">
              <a:off x="9142312" y="1933522"/>
              <a:ext cx="1760526" cy="1756882"/>
            </a:xfrm>
            <a:prstGeom prst="teardrop">
              <a:avLst>
                <a:gd name="adj" fmla="val 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 rot="7472316">
              <a:off x="8989770" y="2760471"/>
              <a:ext cx="16916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 a pair (key, value)</a:t>
              </a:r>
              <a:endParaRPr lang="en-US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73" y="1110209"/>
            <a:ext cx="6070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4201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db.logMsg.aggregate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	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[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{$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lookup: 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	{from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 "host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",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	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localField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 "host",	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	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foreignField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 "_id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",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	 as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 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host_msg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},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{$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out:"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host_msg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"}		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0" indent="0"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5484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ONE-to-MANY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One to SOME </a:t>
            </a:r>
          </a:p>
          <a:p>
            <a:pPr marL="857250" lvl="1" indent="-285750">
              <a:buFont typeface="Arial" charset="0"/>
              <a:buChar char="•"/>
            </a:pPr>
            <a:r>
              <a:rPr lang="en-US" dirty="0" smtClean="0"/>
              <a:t>Embed the ”some” documents in the “one” document.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One to LARGE number of documents (</a:t>
            </a:r>
            <a:r>
              <a:rPr lang="en-US" dirty="0" err="1" smtClean="0"/>
              <a:t>eg</a:t>
            </a:r>
            <a:r>
              <a:rPr lang="en-US" dirty="0" smtClean="0"/>
              <a:t> thousands)</a:t>
            </a:r>
          </a:p>
          <a:p>
            <a:pPr marL="857250" lvl="1" indent="-285750">
              <a:buFont typeface="Arial" charset="0"/>
              <a:buChar char="•"/>
            </a:pPr>
            <a:r>
              <a:rPr lang="en-US" dirty="0" smtClean="0"/>
              <a:t>Use array to keep reference key of the many side. (child referencing)</a:t>
            </a:r>
          </a:p>
          <a:p>
            <a:pPr marL="857250" lvl="1" indent="-285750">
              <a:buFont typeface="Arial" charset="0"/>
              <a:buChar char="•"/>
            </a:pPr>
            <a:r>
              <a:rPr lang="en-US" dirty="0" smtClean="0"/>
              <a:t>Make sure array is not too big.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One to VERY LARGE number of documents (</a:t>
            </a:r>
            <a:r>
              <a:rPr lang="en-US" dirty="0" err="1" smtClean="0"/>
              <a:t>eg</a:t>
            </a:r>
            <a:r>
              <a:rPr lang="en-US" dirty="0" smtClean="0"/>
              <a:t> millions)</a:t>
            </a:r>
          </a:p>
          <a:p>
            <a:pPr marL="857250" lvl="1" indent="-285750">
              <a:buFont typeface="Arial" charset="0"/>
              <a:buChar char="•"/>
            </a:pPr>
            <a:r>
              <a:rPr lang="en-US" dirty="0" smtClean="0"/>
              <a:t>Keep the reference key as a pair of (</a:t>
            </a:r>
            <a:r>
              <a:rPr lang="en-US" dirty="0" err="1" smtClean="0"/>
              <a:t>key,value</a:t>
            </a:r>
            <a:r>
              <a:rPr lang="en-US" dirty="0" smtClean="0"/>
              <a:t>)</a:t>
            </a:r>
          </a:p>
          <a:p>
            <a:pPr marL="857250" lvl="1" indent="-285750">
              <a:buFont typeface="Arial" charset="0"/>
              <a:buChar char="•"/>
            </a:pPr>
            <a:r>
              <a:rPr lang="en-US" dirty="0" smtClean="0"/>
              <a:t>Keep the reference key of the one side in the many side (parent referencing)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9987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Schema Modeling 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www.mongodb.com/blog/post/6-rules-of-thumb-for-mongodb-schema-design-part-1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www.mongodb.com/blog/post/6-rules-of-thumb-for-mongodb-schema-design-part-2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https://www.mongodb.com/blog/post/6-rules-of-thumb-for-mongodb-schema-design-part-3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619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is no formal approach to the design.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normalisation</a:t>
            </a:r>
            <a:r>
              <a:rPr lang="en-US" dirty="0" smtClean="0"/>
              <a:t> (</a:t>
            </a:r>
            <a:r>
              <a:rPr lang="en-US" dirty="0" smtClean="0">
                <a:sym typeface="Wingdings"/>
              </a:rPr>
              <a:t> or )</a:t>
            </a:r>
          </a:p>
          <a:p>
            <a:pPr lvl="1"/>
            <a:r>
              <a:rPr lang="en-US" dirty="0" smtClean="0">
                <a:sym typeface="Wingdings"/>
              </a:rPr>
              <a:t>Finding entities and relationships is still useful.</a:t>
            </a:r>
            <a:endParaRPr lang="en-US" dirty="0" smtClean="0"/>
          </a:p>
          <a:p>
            <a:r>
              <a:rPr lang="en-US" dirty="0" smtClean="0"/>
              <a:t>User requirements is more than just knowing the entity and relationships. </a:t>
            </a:r>
          </a:p>
          <a:p>
            <a:pPr lvl="1"/>
            <a:r>
              <a:rPr lang="en-US" dirty="0" smtClean="0"/>
              <a:t>There is a need to understand </a:t>
            </a:r>
            <a:r>
              <a:rPr lang="en-US" dirty="0" smtClean="0">
                <a:solidFill>
                  <a:srgbClr val="FF0000"/>
                </a:solidFill>
              </a:rPr>
              <a:t>access patterns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Which data needs to be retrieved very fast? How often? How critical?</a:t>
            </a:r>
          </a:p>
          <a:p>
            <a:pPr lvl="2"/>
            <a:r>
              <a:rPr lang="en-US" dirty="0" smtClean="0"/>
              <a:t>The read/write ratios.</a:t>
            </a:r>
          </a:p>
          <a:p>
            <a:pPr lvl="3"/>
            <a:r>
              <a:rPr lang="en-US" dirty="0" smtClean="0"/>
              <a:t>Which data does not change often? </a:t>
            </a:r>
            <a:r>
              <a:rPr lang="en-US" dirty="0" err="1" smtClean="0"/>
              <a:t>i.e</a:t>
            </a:r>
            <a:r>
              <a:rPr lang="en-US" dirty="0" smtClean="0"/>
              <a:t> not many updates on this.</a:t>
            </a:r>
          </a:p>
          <a:p>
            <a:r>
              <a:rPr lang="en-US" dirty="0" smtClean="0"/>
              <a:t>Server or client operations?</a:t>
            </a:r>
          </a:p>
          <a:p>
            <a:pPr lvl="1"/>
            <a:r>
              <a:rPr lang="en-US" dirty="0" smtClean="0"/>
              <a:t>Server provides indexes, </a:t>
            </a:r>
            <a:r>
              <a:rPr lang="en-US" dirty="0" err="1" smtClean="0"/>
              <a:t>optimisation</a:t>
            </a:r>
            <a:r>
              <a:rPr lang="en-US" dirty="0" smtClean="0"/>
              <a:t> and parallelism.</a:t>
            </a:r>
          </a:p>
          <a:p>
            <a:pPr lvl="1"/>
            <a:r>
              <a:rPr lang="en-US" dirty="0" smtClean="0"/>
              <a:t>Application may provide more efficient processing compared to the aggregation, </a:t>
            </a:r>
            <a:r>
              <a:rPr lang="en-US" dirty="0" err="1" smtClean="0"/>
              <a:t>eg</a:t>
            </a:r>
            <a:r>
              <a:rPr lang="en-US" dirty="0" smtClean="0"/>
              <a:t> using inner join at the application rather than outer join (aggregation in the server)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870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Dealing with:</a:t>
            </a:r>
            <a:endParaRPr lang="en-US" dirty="0"/>
          </a:p>
          <a:p>
            <a:pPr lvl="1"/>
            <a:r>
              <a:rPr lang="en-US" dirty="0" smtClean="0"/>
              <a:t>variety of document formats.</a:t>
            </a:r>
          </a:p>
          <a:p>
            <a:pPr lvl="2"/>
            <a:r>
              <a:rPr lang="en-US" dirty="0" smtClean="0"/>
              <a:t>changing document structure using </a:t>
            </a:r>
            <a:r>
              <a:rPr lang="en-US" dirty="0" err="1" smtClean="0"/>
              <a:t>replaceOne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the non-existence of JOIN operation.</a:t>
            </a:r>
          </a:p>
          <a:p>
            <a:pPr lvl="1"/>
            <a:r>
              <a:rPr lang="en-US" dirty="0" smtClean="0"/>
              <a:t>Large volume</a:t>
            </a:r>
          </a:p>
          <a:p>
            <a:pPr lvl="2"/>
            <a:r>
              <a:rPr lang="en-US" dirty="0" smtClean="0"/>
              <a:t>Index</a:t>
            </a:r>
          </a:p>
          <a:p>
            <a:pPr lvl="2"/>
            <a:r>
              <a:rPr lang="en-US" dirty="0" smtClean="0"/>
              <a:t>Data 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17529304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Variety of documents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231261"/>
            <a:ext cx="4467727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collection may contain documents with different structure.</a:t>
            </a:r>
          </a:p>
          <a:p>
            <a:r>
              <a:rPr lang="en-US" dirty="0" smtClean="0"/>
              <a:t>Example: no results in the document below.</a:t>
            </a:r>
          </a:p>
          <a:p>
            <a:endParaRPr lang="en-US" dirty="0"/>
          </a:p>
          <a:p>
            <a:pPr marL="0" indent="0">
              <a:buNone/>
            </a:pPr>
            <a:r>
              <a:rPr lang="mr-IN" sz="1600" b="1" dirty="0" err="1">
                <a:latin typeface="Courier New" charset="0"/>
                <a:ea typeface="Courier New" charset="0"/>
                <a:cs typeface="Courier New" charset="0"/>
              </a:rPr>
              <a:t>db.FIT.insertOne</a:t>
            </a:r>
            <a:r>
              <a:rPr lang="mr-IN" sz="1600" b="1">
                <a:latin typeface="Courier New" charset="0"/>
                <a:ea typeface="Courier New" charset="0"/>
                <a:cs typeface="Courier New" charset="0"/>
              </a:rPr>
              <a:t>( </a:t>
            </a:r>
            <a:endParaRPr lang="en-AU" sz="1600" b="1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AU" sz="1600" b="1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mr-IN" sz="1600" b="1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en-AU" sz="1600" b="1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smtClean="0">
                <a:latin typeface="Courier New" charset="0"/>
                <a:ea typeface="Courier New" charset="0"/>
                <a:cs typeface="Courier New" charset="0"/>
              </a:rPr>
              <a:t>"_</a:t>
            </a:r>
            <a:r>
              <a:rPr lang="mr-IN" sz="1600" b="1" err="1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mr-IN" sz="1600" b="1">
                <a:latin typeface="Courier New" charset="0"/>
                <a:ea typeface="Courier New" charset="0"/>
                <a:cs typeface="Courier New" charset="0"/>
              </a:rPr>
              <a:t>": 130</a:t>
            </a:r>
            <a:r>
              <a:rPr lang="mr-IN" sz="1600" b="1" smtClean="0">
                <a:latin typeface="Courier New" charset="0"/>
                <a:ea typeface="Courier New" charset="0"/>
                <a:cs typeface="Courier New" charset="0"/>
              </a:rPr>
              <a:t>,</a:t>
            </a:r>
            <a:endParaRPr lang="en-AU" sz="1600" b="1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sz="1600" b="1" smtClean="0"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AU" sz="1600" b="1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mr-IN" sz="1600" b="1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mr-IN" sz="1600" b="1">
                <a:latin typeface="Courier New" charset="0"/>
                <a:ea typeface="Courier New" charset="0"/>
                <a:cs typeface="Courier New" charset="0"/>
              </a:rPr>
              <a:t>": { </a:t>
            </a:r>
            <a:endParaRPr lang="en-AU" sz="1600" b="1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AU" sz="1600" b="1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mr-IN" sz="1600" b="1" smtClean="0"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mr-IN" sz="1600" b="1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mr-IN" sz="1600" b="1" err="1">
                <a:latin typeface="Courier New" charset="0"/>
                <a:ea typeface="Courier New" charset="0"/>
                <a:cs typeface="Courier New" charset="0"/>
              </a:rPr>
              <a:t>first</a:t>
            </a:r>
            <a:r>
              <a:rPr lang="mr-IN" sz="1600" b="1">
                <a:latin typeface="Courier New" charset="0"/>
                <a:ea typeface="Courier New" charset="0"/>
                <a:cs typeface="Courier New" charset="0"/>
              </a:rPr>
              <a:t>": "</a:t>
            </a:r>
            <a:r>
              <a:rPr lang="mr-IN" sz="1600" b="1" err="1">
                <a:latin typeface="Courier New" charset="0"/>
                <a:ea typeface="Courier New" charset="0"/>
                <a:cs typeface="Courier New" charset="0"/>
              </a:rPr>
              <a:t>Ada</a:t>
            </a:r>
            <a:r>
              <a:rPr lang="mr-IN" sz="1600" b="1">
                <a:latin typeface="Courier New" charset="0"/>
                <a:ea typeface="Courier New" charset="0"/>
                <a:cs typeface="Courier New" charset="0"/>
              </a:rPr>
              <a:t>", </a:t>
            </a:r>
            <a:endParaRPr lang="en-AU" sz="1600" b="1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AU" sz="1600" b="1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mr-IN" sz="1600" b="1" smtClean="0"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mr-IN" sz="1600" b="1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mr-IN" sz="1600" b="1" err="1">
                <a:latin typeface="Courier New" charset="0"/>
                <a:ea typeface="Courier New" charset="0"/>
                <a:cs typeface="Courier New" charset="0"/>
              </a:rPr>
              <a:t>last</a:t>
            </a:r>
            <a:r>
              <a:rPr lang="mr-IN" sz="1600" b="1">
                <a:latin typeface="Courier New" charset="0"/>
                <a:ea typeface="Courier New" charset="0"/>
                <a:cs typeface="Courier New" charset="0"/>
              </a:rPr>
              <a:t>": "</a:t>
            </a:r>
            <a:r>
              <a:rPr lang="mr-IN" sz="1600" b="1" err="1" smtClean="0">
                <a:latin typeface="Courier New" charset="0"/>
                <a:ea typeface="Courier New" charset="0"/>
                <a:cs typeface="Courier New" charset="0"/>
              </a:rPr>
              <a:t>Lovelace</a:t>
            </a:r>
            <a:r>
              <a:rPr lang="mr-IN" sz="1600" b="1" smtClean="0">
                <a:latin typeface="Courier New" charset="0"/>
                <a:ea typeface="Courier New" charset="0"/>
                <a:cs typeface="Courier New" charset="0"/>
              </a:rPr>
              <a:t>”</a:t>
            </a:r>
            <a:endParaRPr lang="en-AU" sz="1600" b="1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sz="1600" b="1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AU" sz="1600" b="1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mr-IN" sz="1600" b="1" smtClean="0">
                <a:latin typeface="Courier New" charset="0"/>
                <a:ea typeface="Courier New" charset="0"/>
                <a:cs typeface="Courier New" charset="0"/>
              </a:rPr>
              <a:t>},</a:t>
            </a:r>
            <a:endParaRPr lang="en-AU" sz="1600" b="1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sz="1600" b="1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AU" sz="1600" b="1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mr-IN" sz="1600" b="1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mr-IN" sz="1600" b="1" err="1">
                <a:latin typeface="Courier New" charset="0"/>
                <a:ea typeface="Courier New" charset="0"/>
                <a:cs typeface="Courier New" charset="0"/>
              </a:rPr>
              <a:t>course</a:t>
            </a:r>
            <a:r>
              <a:rPr lang="mr-IN" sz="1600" b="1">
                <a:latin typeface="Courier New" charset="0"/>
                <a:ea typeface="Courier New" charset="0"/>
                <a:cs typeface="Courier New" charset="0"/>
              </a:rPr>
              <a:t>": "</a:t>
            </a:r>
            <a:r>
              <a:rPr lang="mr-IN" sz="1600" b="1" smtClean="0">
                <a:latin typeface="Courier New" charset="0"/>
                <a:ea typeface="Courier New" charset="0"/>
                <a:cs typeface="Courier New" charset="0"/>
              </a:rPr>
              <a:t>MIT”</a:t>
            </a:r>
            <a:endParaRPr lang="en-AU" sz="1600" b="1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AU" sz="1600" b="1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mr-IN" sz="1600" b="1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AU" sz="1600" b="1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sz="1600" b="1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1600" b="1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1980532"/>
            <a:ext cx="4191000" cy="2006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17931" y="4619297"/>
            <a:ext cx="577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use update() to change document structure.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4697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Changing the document structure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231261"/>
            <a:ext cx="5153528" cy="4525963"/>
          </a:xfrm>
        </p:spPr>
        <p:txBody>
          <a:bodyPr>
            <a:normAutofit fontScale="70000" lnSpcReduction="20000"/>
          </a:bodyPr>
          <a:lstStyle/>
          <a:p>
            <a:r>
              <a:rPr lang="en-US" err="1" smtClean="0"/>
              <a:t>replaceOne</a:t>
            </a:r>
            <a:r>
              <a:rPr lang="en-US" smtClean="0"/>
              <a:t>().</a:t>
            </a:r>
          </a:p>
          <a:p>
            <a:r>
              <a:rPr lang="en-US" smtClean="0"/>
              <a:t>Example.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mr-IN" sz="1800" b="1" err="1" smtClean="0">
                <a:latin typeface="Courier New" charset="0"/>
                <a:ea typeface="Courier New" charset="0"/>
                <a:cs typeface="Courier New" charset="0"/>
              </a:rPr>
              <a:t>db.FIT</a:t>
            </a:r>
            <a:r>
              <a:rPr lang="mr-IN" sz="1800" b="1" smtClean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AU" sz="1800" b="1" smtClean="0">
                <a:latin typeface="Courier New" charset="0"/>
                <a:ea typeface="Courier New" charset="0"/>
                <a:cs typeface="Courier New" charset="0"/>
              </a:rPr>
              <a:t>replace</a:t>
            </a:r>
            <a:r>
              <a:rPr lang="mr-IN" sz="1800" b="1" err="1" smtClean="0">
                <a:latin typeface="Courier New" charset="0"/>
                <a:ea typeface="Courier New" charset="0"/>
                <a:cs typeface="Courier New" charset="0"/>
              </a:rPr>
              <a:t>One</a:t>
            </a:r>
            <a:r>
              <a:rPr lang="mr-IN" sz="1800" b="1">
                <a:latin typeface="Courier New" charset="0"/>
                <a:ea typeface="Courier New" charset="0"/>
                <a:cs typeface="Courier New" charset="0"/>
              </a:rPr>
              <a:t>( </a:t>
            </a:r>
            <a:endParaRPr lang="en-AU" sz="1800" b="1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AU" sz="1800" b="1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mr-IN" sz="1800" b="1" smtClean="0">
                <a:latin typeface="Courier New" charset="0"/>
                <a:ea typeface="Courier New" charset="0"/>
                <a:cs typeface="Courier New" charset="0"/>
              </a:rPr>
              <a:t>{"_</a:t>
            </a:r>
            <a:r>
              <a:rPr lang="mr-IN" sz="1800" b="1" err="1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mr-IN" sz="1800" b="1">
                <a:latin typeface="Courier New" charset="0"/>
                <a:ea typeface="Courier New" charset="0"/>
                <a:cs typeface="Courier New" charset="0"/>
              </a:rPr>
              <a:t>": </a:t>
            </a:r>
            <a:r>
              <a:rPr lang="mr-IN" sz="1800" b="1" smtClean="0">
                <a:latin typeface="Courier New" charset="0"/>
                <a:ea typeface="Courier New" charset="0"/>
                <a:cs typeface="Courier New" charset="0"/>
              </a:rPr>
              <a:t>130</a:t>
            </a:r>
            <a:r>
              <a:rPr lang="en-AU" sz="1800" b="1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mr-IN" sz="1800" b="1" smtClean="0">
                <a:latin typeface="Courier New" charset="0"/>
                <a:ea typeface="Courier New" charset="0"/>
                <a:cs typeface="Courier New" charset="0"/>
              </a:rPr>
              <a:t>,</a:t>
            </a:r>
            <a:endParaRPr lang="en-AU" sz="1800" b="1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AU" sz="1800" b="1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AU" sz="1800" b="1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mr-IN" sz="1800" b="1">
                <a:latin typeface="Courier New" charset="0"/>
                <a:ea typeface="Courier New" charset="0"/>
                <a:cs typeface="Courier New" charset="0"/>
              </a:rPr>
              <a:t>"_</a:t>
            </a:r>
            <a:r>
              <a:rPr lang="mr-IN" sz="1800" b="1" err="1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mr-IN" sz="1800" b="1">
                <a:latin typeface="Courier New" charset="0"/>
                <a:ea typeface="Courier New" charset="0"/>
                <a:cs typeface="Courier New" charset="0"/>
              </a:rPr>
              <a:t>": </a:t>
            </a:r>
            <a:r>
              <a:rPr lang="mr-IN" sz="1800" b="1" smtClean="0">
                <a:latin typeface="Courier New" charset="0"/>
                <a:ea typeface="Courier New" charset="0"/>
                <a:cs typeface="Courier New" charset="0"/>
              </a:rPr>
              <a:t>130</a:t>
            </a:r>
            <a:r>
              <a:rPr lang="en-AU" sz="1800" b="1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endParaRPr lang="en-AU" sz="1800" b="1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sz="1800" b="1"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AU" sz="1800" b="1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AU" sz="1800" b="1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b="1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mr-IN" sz="1800" b="1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mr-IN" sz="1800" b="1">
                <a:latin typeface="Courier New" charset="0"/>
                <a:ea typeface="Courier New" charset="0"/>
                <a:cs typeface="Courier New" charset="0"/>
              </a:rPr>
              <a:t>": </a:t>
            </a:r>
            <a:endParaRPr lang="en-AU" sz="1800" b="1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AU" sz="1800" b="1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AU" sz="1800" b="1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mr-IN" sz="1800" b="1" smtClean="0">
                <a:latin typeface="Courier New" charset="0"/>
                <a:ea typeface="Courier New" charset="0"/>
                <a:cs typeface="Courier New" charset="0"/>
              </a:rPr>
              <a:t>{ </a:t>
            </a:r>
            <a:endParaRPr lang="en-AU" sz="1800" b="1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AU" sz="1800" b="1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mr-IN" sz="1800" b="1">
                <a:latin typeface="Courier New" charset="0"/>
                <a:ea typeface="Courier New" charset="0"/>
                <a:cs typeface="Courier New" charset="0"/>
              </a:rPr>
              <a:t>       "</a:t>
            </a:r>
            <a:r>
              <a:rPr lang="mr-IN" sz="1800" b="1" err="1">
                <a:latin typeface="Courier New" charset="0"/>
                <a:ea typeface="Courier New" charset="0"/>
                <a:cs typeface="Courier New" charset="0"/>
              </a:rPr>
              <a:t>first</a:t>
            </a:r>
            <a:r>
              <a:rPr lang="mr-IN" sz="1800" b="1">
                <a:latin typeface="Courier New" charset="0"/>
                <a:ea typeface="Courier New" charset="0"/>
                <a:cs typeface="Courier New" charset="0"/>
              </a:rPr>
              <a:t>": "</a:t>
            </a:r>
            <a:r>
              <a:rPr lang="mr-IN" sz="1800" b="1" err="1">
                <a:latin typeface="Courier New" charset="0"/>
                <a:ea typeface="Courier New" charset="0"/>
                <a:cs typeface="Courier New" charset="0"/>
              </a:rPr>
              <a:t>Ada</a:t>
            </a:r>
            <a:r>
              <a:rPr lang="mr-IN" sz="1800" b="1">
                <a:latin typeface="Courier New" charset="0"/>
                <a:ea typeface="Courier New" charset="0"/>
                <a:cs typeface="Courier New" charset="0"/>
              </a:rPr>
              <a:t>", </a:t>
            </a:r>
            <a:endParaRPr lang="en-AU" sz="1800" b="1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AU" sz="1800" b="1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mr-IN" sz="1800" b="1">
                <a:latin typeface="Courier New" charset="0"/>
                <a:ea typeface="Courier New" charset="0"/>
                <a:cs typeface="Courier New" charset="0"/>
              </a:rPr>
              <a:t>       "</a:t>
            </a:r>
            <a:r>
              <a:rPr lang="mr-IN" sz="1800" b="1" err="1">
                <a:latin typeface="Courier New" charset="0"/>
                <a:ea typeface="Courier New" charset="0"/>
                <a:cs typeface="Courier New" charset="0"/>
              </a:rPr>
              <a:t>last</a:t>
            </a:r>
            <a:r>
              <a:rPr lang="mr-IN" sz="1800" b="1">
                <a:latin typeface="Courier New" charset="0"/>
                <a:ea typeface="Courier New" charset="0"/>
                <a:cs typeface="Courier New" charset="0"/>
              </a:rPr>
              <a:t>": "</a:t>
            </a:r>
            <a:r>
              <a:rPr lang="mr-IN" sz="1800" b="1" err="1" smtClean="0">
                <a:latin typeface="Courier New" charset="0"/>
                <a:ea typeface="Courier New" charset="0"/>
                <a:cs typeface="Courier New" charset="0"/>
              </a:rPr>
              <a:t>Lovelace</a:t>
            </a:r>
            <a:r>
              <a:rPr lang="mr-IN" sz="1800" b="1">
                <a:latin typeface="Courier New" charset="0"/>
                <a:ea typeface="Courier New" charset="0"/>
                <a:cs typeface="Courier New" charset="0"/>
              </a:rPr>
              <a:t>"</a:t>
            </a:r>
            <a:endParaRPr lang="en-AU" sz="1800" b="1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sz="1800" b="1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AU" sz="1800" b="1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AU" sz="1800" b="1" smtClean="0">
                <a:latin typeface="Courier New" charset="0"/>
                <a:ea typeface="Courier New" charset="0"/>
                <a:cs typeface="Courier New" charset="0"/>
              </a:rPr>
              <a:t>	 </a:t>
            </a:r>
            <a:r>
              <a:rPr lang="mr-IN" sz="1800" b="1" smtClean="0">
                <a:latin typeface="Courier New" charset="0"/>
                <a:ea typeface="Courier New" charset="0"/>
                <a:cs typeface="Courier New" charset="0"/>
              </a:rPr>
              <a:t>},</a:t>
            </a:r>
            <a:endParaRPr lang="en-AU" sz="1800" b="1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sz="1800" b="1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AU" sz="1800" b="1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AU" sz="1800" b="1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sz="1800" b="1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mr-IN" sz="1800" b="1" err="1">
                <a:latin typeface="Courier New" charset="0"/>
                <a:ea typeface="Courier New" charset="0"/>
                <a:cs typeface="Courier New" charset="0"/>
              </a:rPr>
              <a:t>course</a:t>
            </a:r>
            <a:r>
              <a:rPr lang="mr-IN" sz="1800" b="1">
                <a:latin typeface="Courier New" charset="0"/>
                <a:ea typeface="Courier New" charset="0"/>
                <a:cs typeface="Courier New" charset="0"/>
              </a:rPr>
              <a:t>": "</a:t>
            </a:r>
            <a:r>
              <a:rPr lang="mr-IN" sz="1800" b="1" smtClean="0">
                <a:latin typeface="Courier New" charset="0"/>
                <a:ea typeface="Courier New" charset="0"/>
                <a:cs typeface="Courier New" charset="0"/>
              </a:rPr>
              <a:t>MIT</a:t>
            </a:r>
            <a:r>
              <a:rPr lang="mr-IN" sz="1800" b="1">
                <a:latin typeface="Courier New" charset="0"/>
                <a:ea typeface="Courier New" charset="0"/>
                <a:cs typeface="Courier New" charset="0"/>
              </a:rPr>
              <a:t>"</a:t>
            </a:r>
            <a:endParaRPr lang="en-US" sz="1800" b="1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sz="170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AU" sz="1700" smtClean="0">
                <a:latin typeface="Courier New" charset="0"/>
                <a:ea typeface="Courier New" charset="0"/>
                <a:cs typeface="Courier New" charset="0"/>
              </a:rPr>
              <a:t>   	  </a:t>
            </a:r>
            <a:r>
              <a:rPr lang="mr-IN" sz="1700" b="1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mr-IN" sz="1700" b="1" err="1">
                <a:latin typeface="Courier New" charset="0"/>
                <a:ea typeface="Courier New" charset="0"/>
                <a:cs typeface="Courier New" charset="0"/>
              </a:rPr>
              <a:t>result</a:t>
            </a:r>
            <a:r>
              <a:rPr lang="mr-IN" sz="1700" b="1">
                <a:latin typeface="Courier New" charset="0"/>
                <a:ea typeface="Courier New" charset="0"/>
                <a:cs typeface="Courier New" charset="0"/>
              </a:rPr>
              <a:t>": [ </a:t>
            </a:r>
            <a:endParaRPr lang="en-AU" sz="1700" b="1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sz="1700" b="1" smtClean="0"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en-AU" sz="1700" b="1" smtClean="0">
                <a:latin typeface="Courier New" charset="0"/>
                <a:ea typeface="Courier New" charset="0"/>
                <a:cs typeface="Courier New" charset="0"/>
              </a:rPr>
              <a:t>			{</a:t>
            </a:r>
            <a:r>
              <a:rPr lang="mr-IN" sz="1700" b="1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mr-IN" sz="1700" b="1" err="1">
                <a:latin typeface="Courier New" charset="0"/>
                <a:ea typeface="Courier New" charset="0"/>
                <a:cs typeface="Courier New" charset="0"/>
              </a:rPr>
              <a:t>unit_code</a:t>
            </a:r>
            <a:r>
              <a:rPr lang="mr-IN" sz="1700" b="1">
                <a:latin typeface="Courier New" charset="0"/>
                <a:ea typeface="Courier New" charset="0"/>
                <a:cs typeface="Courier New" charset="0"/>
              </a:rPr>
              <a:t>": "FIT9132</a:t>
            </a:r>
            <a:r>
              <a:rPr lang="mr-IN" sz="1700" b="1" smtClean="0">
                <a:latin typeface="Courier New" charset="0"/>
                <a:ea typeface="Courier New" charset="0"/>
                <a:cs typeface="Courier New" charset="0"/>
              </a:rPr>
              <a:t>",</a:t>
            </a:r>
            <a:endParaRPr lang="en-AU" sz="1700" b="1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AU" sz="1700" b="1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mr-IN" sz="1700" b="1" smtClean="0"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en-AU" sz="1700" b="1" smtClean="0">
                <a:latin typeface="Courier New" charset="0"/>
                <a:ea typeface="Courier New" charset="0"/>
                <a:cs typeface="Courier New" charset="0"/>
              </a:rPr>
              <a:t>	 </a:t>
            </a:r>
            <a:r>
              <a:rPr lang="mr-IN" sz="1700" b="1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mr-IN" sz="1700" b="1" err="1">
                <a:latin typeface="Courier New" charset="0"/>
                <a:ea typeface="Courier New" charset="0"/>
                <a:cs typeface="Courier New" charset="0"/>
              </a:rPr>
              <a:t>unit_name</a:t>
            </a:r>
            <a:r>
              <a:rPr lang="mr-IN" sz="1700" b="1">
                <a:latin typeface="Courier New" charset="0"/>
                <a:ea typeface="Courier New" charset="0"/>
                <a:cs typeface="Courier New" charset="0"/>
              </a:rPr>
              <a:t>": "</a:t>
            </a:r>
            <a:r>
              <a:rPr lang="mr-IN" sz="1700" b="1" err="1">
                <a:latin typeface="Courier New" charset="0"/>
                <a:ea typeface="Courier New" charset="0"/>
                <a:cs typeface="Courier New" charset="0"/>
              </a:rPr>
              <a:t>Database</a:t>
            </a:r>
            <a:r>
              <a:rPr lang="mr-IN" sz="1700" b="1" smtClean="0">
                <a:latin typeface="Courier New" charset="0"/>
                <a:ea typeface="Courier New" charset="0"/>
                <a:cs typeface="Courier New" charset="0"/>
              </a:rPr>
              <a:t>",</a:t>
            </a:r>
            <a:endParaRPr lang="en-AU" sz="1700" b="1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AU" sz="1700" b="1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AU" sz="1700" b="1" smtClean="0">
                <a:latin typeface="Courier New" charset="0"/>
                <a:ea typeface="Courier New" charset="0"/>
                <a:cs typeface="Courier New" charset="0"/>
              </a:rPr>
              <a:t>			 </a:t>
            </a:r>
            <a:r>
              <a:rPr lang="mr-IN" sz="1700" b="1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mr-IN" sz="1700" b="1" err="1">
                <a:latin typeface="Courier New" charset="0"/>
                <a:ea typeface="Courier New" charset="0"/>
                <a:cs typeface="Courier New" charset="0"/>
              </a:rPr>
              <a:t>semester</a:t>
            </a:r>
            <a:r>
              <a:rPr lang="mr-IN" sz="1700" b="1">
                <a:latin typeface="Courier New" charset="0"/>
                <a:ea typeface="Courier New" charset="0"/>
                <a:cs typeface="Courier New" charset="0"/>
              </a:rPr>
              <a:t>": 1</a:t>
            </a:r>
            <a:r>
              <a:rPr lang="mr-IN" sz="1700" b="1" smtClean="0">
                <a:latin typeface="Courier New" charset="0"/>
                <a:ea typeface="Courier New" charset="0"/>
                <a:cs typeface="Courier New" charset="0"/>
              </a:rPr>
              <a:t>,</a:t>
            </a:r>
            <a:endParaRPr lang="en-AU" sz="1700" b="1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AU" sz="1700" b="1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AU" sz="1700" b="1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mr-IN" sz="1700" b="1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AU" sz="1700" b="1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mr-IN" sz="1700" b="1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mr-IN" sz="1700" b="1" err="1">
                <a:latin typeface="Courier New" charset="0"/>
                <a:ea typeface="Courier New" charset="0"/>
                <a:cs typeface="Courier New" charset="0"/>
              </a:rPr>
              <a:t>year</a:t>
            </a:r>
            <a:r>
              <a:rPr lang="mr-IN" sz="1700" b="1">
                <a:latin typeface="Courier New" charset="0"/>
                <a:ea typeface="Courier New" charset="0"/>
                <a:cs typeface="Courier New" charset="0"/>
              </a:rPr>
              <a:t>": 2017</a:t>
            </a:r>
            <a:r>
              <a:rPr lang="mr-IN" sz="1700" b="1" smtClean="0">
                <a:latin typeface="Courier New" charset="0"/>
                <a:ea typeface="Courier New" charset="0"/>
                <a:cs typeface="Courier New" charset="0"/>
              </a:rPr>
              <a:t>,</a:t>
            </a:r>
            <a:endParaRPr lang="en-AU" sz="1700" b="1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AU" sz="1700" b="1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mr-IN" sz="1700" b="1" smtClean="0"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en-AU" sz="1700" b="1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mr-IN" sz="1700" b="1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mr-IN" sz="1700" b="1" err="1">
                <a:latin typeface="Courier New" charset="0"/>
                <a:ea typeface="Courier New" charset="0"/>
                <a:cs typeface="Courier New" charset="0"/>
              </a:rPr>
              <a:t>mark</a:t>
            </a:r>
            <a:r>
              <a:rPr lang="mr-IN" sz="1700" b="1">
                <a:latin typeface="Courier New" charset="0"/>
                <a:ea typeface="Courier New" charset="0"/>
                <a:cs typeface="Courier New" charset="0"/>
              </a:rPr>
              <a:t>": </a:t>
            </a:r>
            <a:r>
              <a:rPr lang="mr-IN" sz="1700" b="1" smtClean="0">
                <a:latin typeface="Courier New" charset="0"/>
                <a:ea typeface="Courier New" charset="0"/>
                <a:cs typeface="Courier New" charset="0"/>
              </a:rPr>
              <a:t>100</a:t>
            </a:r>
            <a:endParaRPr lang="en-AU" sz="1700" b="1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AU" sz="1700" b="1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AU" sz="1700" b="1" smtClean="0">
                <a:latin typeface="Courier New" charset="0"/>
                <a:ea typeface="Courier New" charset="0"/>
                <a:cs typeface="Courier New" charset="0"/>
              </a:rPr>
              <a:t>		     </a:t>
            </a:r>
            <a:r>
              <a:rPr lang="mr-IN" sz="1700" b="1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AU" sz="1700" b="1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AU" sz="1700" b="1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mr-IN" sz="1700" b="1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AU" sz="1700" b="1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mr-IN" sz="1700" b="1" smtClean="0"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AU" sz="1700" b="1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AU" sz="1700" b="1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AU" sz="1700" b="1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700" b="1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AU" sz="1700" b="1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sz="1700" b="1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1700" b="1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5531"/>
            <a:ext cx="6057900" cy="37338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478505" y="2273968"/>
            <a:ext cx="707858" cy="1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44780" y="2089302"/>
            <a:ext cx="9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filter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827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Document (1)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157" y="1355602"/>
            <a:ext cx="11478128" cy="115099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{ results: [ {"item": "content", "score": 9}, {"item": "presentation", "score": 6</a:t>
            </a:r>
            <a:r>
              <a:rPr lang="en-US" sz="16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}]}</a:t>
            </a:r>
          </a:p>
          <a:p>
            <a:pPr marL="0" indent="0">
              <a:buNone/>
            </a:pP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b="1" dirty="0" err="1" smtClean="0">
                <a:latin typeface="Courier New" charset="0"/>
                <a:ea typeface="Courier New" charset="0"/>
                <a:cs typeface="Courier New" charset="0"/>
              </a:rPr>
              <a:t>db.evaluation.find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({"results":{$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elemMatch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:{"score":9,"item":"presentation"}}})</a:t>
            </a:r>
          </a:p>
          <a:p>
            <a:pPr marL="0" indent="0">
              <a:buNone/>
            </a:pP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09600" y="4768547"/>
            <a:ext cx="11309685" cy="996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45699" tIns="45699" rIns="45699" bIns="45699" rtlCol="0">
            <a:normAutofit lnSpcReduction="10000"/>
          </a:bodyPr>
          <a:lstStyle>
            <a:lvl1pPr marL="228600" indent="-3429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Tx/>
              <a:buChar char="▪"/>
              <a:defRPr sz="2400" kern="12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0100" indent="-3429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Tx/>
              <a:buChar char="•"/>
              <a:defRPr sz="2400" kern="12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200" indent="-3048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Tx/>
              <a:buChar char="▪"/>
              <a:defRPr sz="2400" kern="12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14500" indent="-3429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Tx/>
              <a:buChar char="•"/>
              <a:defRPr sz="2400" kern="12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33600" indent="-3048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Tx/>
              <a:buChar char="•"/>
              <a:defRPr sz="2400" kern="12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	</a:t>
            </a:r>
            <a:r>
              <a:rPr lang="en-US" sz="18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{ 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results: [ {"content": 9}, {"presentation":6</a:t>
            </a:r>
            <a:r>
              <a:rPr lang="en-US" sz="18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}]}</a:t>
            </a:r>
          </a:p>
          <a:p>
            <a:pPr marL="0" indent="0">
              <a:buNone/>
            </a:pPr>
            <a:endParaRPr lang="en-US" sz="18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	db.evaluation_1.find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({"results.presentation":9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})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157" y="837023"/>
            <a:ext cx="192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308116"/>
            <a:ext cx="111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157" y="2762570"/>
            <a:ext cx="111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1158" y="3246563"/>
            <a:ext cx="1147812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{results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{"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content": 9,"presentation":6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}}</a:t>
            </a:r>
          </a:p>
          <a:p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db.evaluation_1.find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({"results.content":9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01613460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Document (ii)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Treatment of NULL</a:t>
            </a:r>
          </a:p>
          <a:p>
            <a:r>
              <a:rPr lang="en-US" dirty="0" smtClean="0"/>
              <a:t>In general, it is more common to omit the field or key.</a:t>
            </a:r>
          </a:p>
          <a:p>
            <a:pPr lvl="1"/>
            <a:r>
              <a:rPr lang="en-US" dirty="0" smtClean="0"/>
              <a:t>Save space for very big data set (fitting into memory)</a:t>
            </a:r>
          </a:p>
          <a:p>
            <a:r>
              <a:rPr lang="en-US" dirty="0" smtClean="0"/>
              <a:t>Use the $exists operator to check.</a:t>
            </a:r>
          </a:p>
          <a:p>
            <a:r>
              <a:rPr lang="en-US" dirty="0" smtClean="0"/>
              <a:t>Beware of Array!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652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relationships in MongoDB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Redundancy may exist, data typically is not </a:t>
            </a:r>
            <a:r>
              <a:rPr lang="en-US" dirty="0" err="1" smtClean="0"/>
              <a:t>normalised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Connecting two or more documents.</a:t>
            </a:r>
          </a:p>
          <a:p>
            <a:pPr lvl="1"/>
            <a:r>
              <a:rPr lang="en-US" dirty="0" smtClean="0"/>
              <a:t>Embedding.</a:t>
            </a:r>
          </a:p>
          <a:p>
            <a:pPr lvl="1"/>
            <a:r>
              <a:rPr lang="en-US" dirty="0" smtClean="0"/>
              <a:t>Referencing</a:t>
            </a:r>
          </a:p>
          <a:p>
            <a:r>
              <a:rPr lang="en-US" dirty="0" smtClean="0"/>
              <a:t>There is no JOIN operator. </a:t>
            </a:r>
          </a:p>
          <a:p>
            <a:r>
              <a:rPr lang="en-US" dirty="0" smtClean="0"/>
              <a:t>Join can be performed using:</a:t>
            </a:r>
          </a:p>
          <a:p>
            <a:pPr lvl="1"/>
            <a:r>
              <a:rPr lang="en-US" dirty="0" smtClean="0"/>
              <a:t>$lookup in aggregate =&gt; outer join</a:t>
            </a:r>
          </a:p>
          <a:p>
            <a:pPr lvl="1"/>
            <a:r>
              <a:rPr lang="en-US" dirty="0" smtClean="0"/>
              <a:t>Embedded document structure</a:t>
            </a:r>
          </a:p>
          <a:p>
            <a:pPr lvl="1"/>
            <a:r>
              <a:rPr lang="en-US" dirty="0" smtClean="0"/>
              <a:t>Application code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04982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Embedding document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2725" y="1166018"/>
            <a:ext cx="4371476" cy="4525963"/>
          </a:xfrm>
        </p:spPr>
        <p:txBody>
          <a:bodyPr/>
          <a:lstStyle/>
          <a:p>
            <a:r>
              <a:rPr lang="en-US" dirty="0" smtClean="0"/>
              <a:t>The UNIT information (</a:t>
            </a:r>
            <a:r>
              <a:rPr lang="en-US" dirty="0" err="1" smtClean="0"/>
              <a:t>unit_code</a:t>
            </a:r>
            <a:r>
              <a:rPr lang="en-US" dirty="0" smtClean="0"/>
              <a:t>, </a:t>
            </a:r>
            <a:r>
              <a:rPr lang="en-US" dirty="0" err="1" smtClean="0"/>
              <a:t>unit_name</a:t>
            </a:r>
            <a:r>
              <a:rPr lang="en-US" dirty="0" smtClean="0"/>
              <a:t>) is embedded in the STUDENT document.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14" y="1435099"/>
            <a:ext cx="37211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21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using aggregation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db.FIT.aggregate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	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{$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lookup: 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	{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 "unit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",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localField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 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result.unit_code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",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foreignField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 "_id",	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		as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 "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enrolled_unit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”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	}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	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},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	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{$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out:"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studUnit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"}	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0" indent="0"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69242" y="1335505"/>
            <a:ext cx="3248526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Collection to be joined into the current collection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632158" y="1660358"/>
            <a:ext cx="1888958" cy="64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682789" y="2438400"/>
            <a:ext cx="324852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Join-key at current collection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82789" y="3377195"/>
            <a:ext cx="3248526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Join-key at collection defined in “from”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82789" y="4332337"/>
            <a:ext cx="3248526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Array name to keep the result of join operation in current collection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>
            <a:off x="8193505" y="2623066"/>
            <a:ext cx="489284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 flipV="1">
            <a:off x="6569243" y="3284621"/>
            <a:ext cx="2113546" cy="41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096000" y="3700360"/>
            <a:ext cx="2586789" cy="105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477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10666</TotalTime>
  <Words>558</Words>
  <Application>Microsoft Office PowerPoint</Application>
  <PresentationFormat>Widescreen</PresentationFormat>
  <Paragraphs>166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Narrow</vt:lpstr>
      <vt:lpstr>Calibri</vt:lpstr>
      <vt:lpstr>Calibri Light</vt:lpstr>
      <vt:lpstr>Courier New</vt:lpstr>
      <vt:lpstr>Wingdings</vt:lpstr>
      <vt:lpstr>Office Theme</vt:lpstr>
      <vt:lpstr>Data Model</vt:lpstr>
      <vt:lpstr>MongoDB Concepts</vt:lpstr>
      <vt:lpstr>Variety of documents</vt:lpstr>
      <vt:lpstr>Changing the document structure</vt:lpstr>
      <vt:lpstr>Modelling Document (1) </vt:lpstr>
      <vt:lpstr>Modelling Document (ii)</vt:lpstr>
      <vt:lpstr>Modelling relationships in MongoDB</vt:lpstr>
      <vt:lpstr>Embedding document</vt:lpstr>
      <vt:lpstr>JOIN using aggregation </vt:lpstr>
      <vt:lpstr>Referencing Child Document</vt:lpstr>
      <vt:lpstr>Combining referenced child document</vt:lpstr>
      <vt:lpstr>Referencing Parent Document</vt:lpstr>
      <vt:lpstr>PowerPoint Presentation</vt:lpstr>
      <vt:lpstr>Modelling ONE-to-MANY</vt:lpstr>
      <vt:lpstr>Schema Modeling  </vt:lpstr>
      <vt:lpstr>Design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Heaven Hu</cp:lastModifiedBy>
  <cp:revision>56</cp:revision>
  <dcterms:created xsi:type="dcterms:W3CDTF">2018-04-04T02:27:10Z</dcterms:created>
  <dcterms:modified xsi:type="dcterms:W3CDTF">2018-06-22T07:59:46Z</dcterms:modified>
</cp:coreProperties>
</file>