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Objetivos: 1. Aprender que son las props de liveness y por qué importan 2. Como formalizar esto en una lenguaje formal (LTL)) 3. como formalizar propiedades de liveness en Event-B (que es mas que nada safety) 3.1. Que se puede demostrar facilmente? Convergencia. 3.2. Como demostrar cosas mas complejas (existencia, persistencia, etc). 3.3. Desventajas y ventajas de utilizar SOLO event-b para liveness. 3.4. Posibles soluciones (Meta-theory para hablar de trazas) 4. Intro a model checking y verificacion de propiedades LTL con ProB 4.1 4.1. Espacio de estados 4.2. Checkeos exhaustivos vs. no exhaustivos 5. Bibliografía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Ejemplo: PingPong?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 IMPORTANTE: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Una característica de las propiedades de safety es que, una vez violadas, son irremediables (ej: una vez que el ascensor cerró la puerta con un usuario entrando, es más que suficiente para decir que es inseguro).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Las propiedades de liveness, en cambio, no. Porque solo aseguran que algo ocurrirá eventualmente (ej: un ascensor puede tardar mucho en venir, pero siempre que eventualmente lo haga, va a satisfacer la propiedad de liveness).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Pregunta: ¿como logramos que el ascensor venga siempre, pero con un limite de tiempo? RTA: Safety +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ejemplos reales y relevantes para computación distribuida.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lo tanto, una fórmula LTL se ve muy parecida a una fórmula lógica de 1er orden: con las conectivas lógicas que ya conocemos (AND, OR, NOT, etc.) y variables lógicas que pueden ser TRUE o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Recordemos que en lógica de 1er orden, una fórmula con variables es satisfecha por una </a:t>
            </a:r>
            <a:r>
              <a:rPr i="1"/>
              <a:t>asignación</a:t>
            </a:r>
            <a:r>
              <a:rPr/>
              <a:t> de variables particular.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estructura de Kripke es una máquina de estados enriquecida con proposiciones lógicas (de 1er orden!).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En cada estado de la máquina tenemos en rojo </a:t>
            </a:r>
            <a:r>
              <a:rPr i="1"/>
              <a:t>cuáles</a:t>
            </a:r>
            <a:r>
              <a:rPr/>
              <a:t> proposiciones son verdaderas.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Nótese que esta máquina de estados puede modelarse en Event-B fácilmente (¿cómo?)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restricciones? Todas las que queramos. En el caso de Event-B: las invariantes que definamos, las pre-condiciones y post-condiciones de las transiciones, teoremas,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Aclarar que cualquier fórmula lógica puede ir a la derecha. Sin operadores temporales, la misma debe ser cierta solo en el primer estado del camino.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último también es cierto para propiedades de safety. La diferencia es que en las propiedades de safety, el contraejemplo es siempre finito y puede ser simplemente un prefijo de la traza de ejecución completa.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slide" Target="slide56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4" Type="http://schemas.openxmlformats.org/officeDocument/2006/relationships/image" Target="../media/image6.png" /><Relationship Id="rId3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Modelando propiedades de liveness en Event-B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Ramiro Garay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Agosto,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ascenso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7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Si el usuario pide el ascensor, </a:t>
            </a:r>
            <a:r>
              <a:rPr b="1"/>
              <a:t>eventualmente</a:t>
            </a:r>
            <a:r>
              <a:rPr/>
              <a:t> el mismo viaja hacia el piso del usuario.</a:t>
            </a:r>
          </a:p>
          <a:p>
            <a:pPr lvl="0"/>
            <a:r>
              <a:rPr/>
              <a:t>Si el usuario seleccionó un piso, </a:t>
            </a:r>
            <a:r>
              <a:rPr b="1"/>
              <a:t>eventualmente</a:t>
            </a:r>
            <a:r>
              <a:rPr/>
              <a:t> el ascensor va a llegar al piso pedido.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Ejemplo: ascensor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ascensor sin propiedades de liveness puede ser muy seguro, pero también </a:t>
            </a:r>
            <a:r>
              <a:rPr b="1"/>
              <a:t>inútil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i="1"/>
              <a:t>Ejemplo</a:t>
            </a:r>
            <a:r>
              <a:rPr/>
              <a:t>: Un ascensor que se mantiene cerrado e inmóvil satisface todas las propiedades de safety pero </a:t>
            </a:r>
            <a:r>
              <a:rPr b="1"/>
              <a:t>ninguna</a:t>
            </a:r>
            <a:r>
              <a:rPr/>
              <a:t> de liveness.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“Completitud” de propiedades de </a:t>
            </a:r>
            <a:r>
              <a:rPr i="1"/>
              <a:t>safety</a:t>
            </a:r>
            <a:r>
              <a:rPr/>
              <a:t> y </a:t>
            </a:r>
            <a:r>
              <a:rPr i="1"/>
              <a:t>liveness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Usando propiedades de safety y liveness, uno puede especificar </a:t>
            </a:r>
            <a:r>
              <a:rPr b="1"/>
              <a:t>completamente</a:t>
            </a:r>
            <a:r>
              <a:rPr/>
              <a:t> un sistema. </a:t>
            </a:r>
            <a:r>
              <a:rPr baseline="30000">
                <a:hlinkClick r:id="rId3" action="ppaction://hlinksldjump"/>
              </a:rPr>
              <a:t>1</a:t>
            </a:r>
          </a:p>
          <a:p>
            <a:pPr lvl="0"/>
            <a:r>
              <a:rPr/>
              <a:t>O al revés: toda propiedad es de safety, liveness o una combinación de ambas.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de propiedades de liveness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i="1"/>
              <a:t>Starvation freedom</a:t>
            </a:r>
            <a:r>
              <a:rPr/>
              <a:t>: un proceso hace progreso infinitamente seguido</a:t>
            </a:r>
          </a:p>
          <a:p>
            <a:pPr lvl="0" indent="-342900" marL="342900">
              <a:buAutoNum type="arabicPeriod"/>
            </a:pPr>
            <a:r>
              <a:rPr i="1"/>
              <a:t>Termination</a:t>
            </a:r>
            <a:r>
              <a:rPr/>
              <a:t>: el proceso finaliza</a:t>
            </a:r>
          </a:p>
          <a:p>
            <a:pPr lvl="0" indent="-342900" marL="342900">
              <a:buAutoNum type="arabicPeriod"/>
            </a:pPr>
            <a:r>
              <a:rPr i="1"/>
              <a:t>Guaranteed service</a:t>
            </a:r>
            <a:r>
              <a:rPr/>
              <a:t>: cada solicitud es satisfecha eventualmente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 poco de LTL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Hacia una definición 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definir formalmente propiedades de liveness es necesario hablar de </a:t>
            </a:r>
            <a:r>
              <a:rPr i="1"/>
              <a:t>tiempo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La Lógica Temporal Lineal (LTL) es una extensión de la </a:t>
            </a:r>
            <a:r>
              <a:rPr i="1"/>
              <a:t>lógica de 1er orden</a:t>
            </a:r>
            <a:r>
              <a:rPr/>
              <a:t> que incluye </a:t>
            </a:r>
            <a:r>
              <a:rPr b="1"/>
              <a:t>operadores temporales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Los operadores temporales de LTL nos permite expresar cosas como </a:t>
            </a:r>
            <a:r>
              <a:rPr b="1"/>
              <a:t>siempre</a:t>
            </a:r>
            <a:r>
              <a:rPr/>
              <a:t>, </a:t>
            </a:r>
            <a:r>
              <a:rPr b="1"/>
              <a:t>después</a:t>
            </a:r>
            <a:r>
              <a:rPr/>
              <a:t>, </a:t>
            </a:r>
            <a:r>
              <a:rPr b="1"/>
              <a:t>eventualmente</a:t>
            </a:r>
            <a:r>
              <a:rPr/>
              <a:t>, 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Hacia una definición 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 igual que la lógica de 1er orden, LTL se puede analizar desde dos puntos de vista: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La </a:t>
            </a:r>
            <a:r>
              <a:rPr i="1"/>
              <a:t>sintaxis</a:t>
            </a:r>
            <a:r>
              <a:rPr/>
              <a:t> (cómo se construyen las fórmulas lógicas)</a:t>
            </a:r>
          </a:p>
          <a:p>
            <a:pPr lvl="0" indent="-342900" marL="342900">
              <a:buAutoNum type="arabicPeriod"/>
            </a:pPr>
            <a:r>
              <a:rPr/>
              <a:t>La </a:t>
            </a:r>
            <a:r>
              <a:rPr i="1"/>
              <a:t>semántica</a:t>
            </a:r>
            <a:r>
              <a:rPr/>
              <a:t> (cuándo se satisfacen las fórmulas)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Empezamos por la semántica.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Estructura de Kripke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semántica de LTL requiere de una estructura auxiliar llamada </a:t>
            </a:r>
            <a:r>
              <a:rPr b="1"/>
              <a:t>estructura de Kripke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ejemplo_autom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Máquina de estados</a:t>
            </a:r>
          </a:p>
        </p:txBody>
      </p:sp>
      <p:pic>
        <p:nvPicPr>
          <p:cNvPr descr="../img/ejemplo_krip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Estructura de Kripke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⇒ Donde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(</m:t>
                    </m:r>
                    <m:r>
                      <m:t>s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y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(</m:t>
                    </m:r>
                    <m:r>
                      <m:t>s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son predicados definidos sobre el estado de la máquina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Antes de empezar…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Traza de una máquina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máquina de estados tiene asociada un conjunto de </a:t>
            </a:r>
            <a:r>
              <a:rPr b="1"/>
              <a:t>trazas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Una traza es una sucesión (posiblemente infinita!) de estados. Estos se obtienen de ejecutar la máquina </a:t>
            </a:r>
            <a:r>
              <a:rPr b="1"/>
              <a:t>respetando las restricciones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ejemplo_autom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Máquina de estados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restricciones? En Event-B:</a:t>
            </a:r>
          </a:p>
          <a:p>
            <a:pPr lvl="0" indent="-342900" marL="342900">
              <a:buAutoNum type="arabicPeriod"/>
            </a:pPr>
            <a:r>
              <a:rPr/>
              <a:t>Invariantes del modelo</a:t>
            </a:r>
          </a:p>
          <a:p>
            <a:pPr lvl="0" indent="-342900" marL="342900">
              <a:buAutoNum type="arabicPeriod"/>
            </a:pPr>
            <a:r>
              <a:rPr/>
              <a:t>Pre- y post-condiciones de cada evento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pingpong_invariant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28800"/>
            <a:ext cx="4038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Invariantes</a:t>
            </a:r>
          </a:p>
        </p:txBody>
      </p:sp>
      <p:pic>
        <p:nvPicPr>
          <p:cNvPr descr="../img/pingpong_guarda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714500"/>
            <a:ext cx="4038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Pre- y post-condiciones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Traza de una máquina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lo tanto, la estructura de Kripke también tiene una traza.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ejemplo_kripk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Estructura de Kripke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Pero además podemos hablar de </a:t>
                </a:r>
                <a:r>
                  <a:rPr b="1"/>
                  <a:t>cómo las proposiciones de nuestra estructura cambian con el tiempo.</a:t>
                </a:r>
              </a:p>
              <a:p>
                <a:pPr lvl="0"/>
                <a:r>
                  <a:rPr/>
                  <a:t>Trazas: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“Palabras”: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{</m:t>
                    </m:r>
                    <m:r>
                      <m:t>p</m:t>
                    </m:r>
                    <m:r>
                      <m:rPr>
                        <m:sty m:val="p"/>
                      </m:rPr>
                      <m:t>,</m:t>
                    </m:r>
                    <m:r>
                      <m:t>q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Esto es muy </a:t>
                </a:r>
                <a:r>
                  <a:rPr b="1"/>
                  <a:t>potente</a:t>
                </a:r>
                <a:r>
                  <a:rPr/>
                  <a:t>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Fórmulas lógicas y su semántica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Ahora que conocemos las estructuras de Kripke, podemos ver cómo se definen fórmulas LTL en base a ellas.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Lo haremos por medio de ejemplos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LTL: Ejemplos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La traza de una estructura de Kripke pueden satisfacer o no </a:t>
                </a:r>
                <a:r>
                  <a:rPr b="1"/>
                  <a:t>una fórmula LTL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(</m:t>
                      </m:r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t>ϕ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Empezamos con la traza: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LTL: Ejemplos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Variables lógicas / proposiciones con conectivas lógicas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rPr>
                          <m:sty m:val="p"/>
                        </m:rPr>
                        <m:t>¬</m:t>
                      </m:r>
                      <m:r>
                        <m:t>q</m:t>
                      </m:r>
                    </m:oMath>
                  </m:oMathPara>
                </a14:m>
              </a:p>
              <a:p>
                <a:pPr lvl="0"/>
                <a:r>
                  <a:rPr b="1" i="1"/>
                  <a:t>Operadores temporales</a:t>
                </a:r>
              </a:p>
              <a:p>
                <a:pPr lvl="1"/>
                <a:r>
                  <a:rPr/>
                  <a:t>“Siguiente”: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rPr>
                          <m:sty m:val="p"/>
                        </m:rPr>
                        <m:t>∘</m:t>
                      </m:r>
                      <m:r>
                        <m:t>q</m:t>
                      </m:r>
                    </m:oMath>
                  </m:oMathPara>
                </a14:m>
              </a:p>
              <a:p>
                <a:pPr lvl="1"/>
                <a:r>
                  <a:rPr/>
                  <a:t>“Siempre”: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Ω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rPr>
                          <m:sty m:val="p"/>
                        </m:rPr>
                        <m:t>▫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∨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1"/>
                <a:r>
                  <a:rPr/>
                  <a:t>…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LTL: Ejemplos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Otro ejemplo (</a:t>
            </a:r>
            <a:r>
              <a:rPr b="1"/>
              <a:t>finito</a:t>
            </a:r>
            <a:r>
              <a:rPr/>
              <a:t>):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Sobre mí</a:t>
            </a:r>
          </a:p>
        </p:txBody>
      </p:sp>
      <p:pic>
        <p:nvPicPr>
          <p:cNvPr descr="../img/new_profile_cropp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Ramiro Garay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Argentino, ex-estudiante de Ingeniería en Informática de la UNL, Santa Fe (2017-2022)</a:t>
            </a:r>
          </a:p>
          <a:p>
            <a:pPr lvl="0"/>
            <a:r>
              <a:rPr/>
              <a:t>Desarrollador a medio tiempo para MLabs, una consultora especializada en Blockchain (2022-)</a:t>
            </a:r>
          </a:p>
          <a:p>
            <a:pPr lvl="0"/>
            <a:r>
              <a:rPr/>
              <a:t>Estudiante avanzado de Licenciatura en Computación (2025-)</a:t>
            </a:r>
          </a:p>
          <a:p>
            <a:pPr lvl="0"/>
            <a:r>
              <a:rPr/>
              <a:t>Actualmente becario PREXI en el LINS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Γ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Γ</m:t>
                    </m:r>
                  </m:oMath>
                </a14:m>
                <a:r>
                  <a:rPr/>
                  <a:t> satisface las mismas propiedades que antes, pero también:</a:t>
                </a:r>
              </a:p>
              <a:p>
                <a:pPr lvl="0"/>
                <a:r>
                  <a:rPr/>
                  <a:t>“Eventualmente”: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Γ</m:t>
                      </m:r>
                      <m:r>
                        <m:rPr>
                          <m:sty m:val="p"/>
                        </m:rPr>
                        <m:t>⊢</m:t>
                      </m:r>
                      <m:r>
                        <m:rPr>
                          <m:sty m:val="p"/>
                        </m:rPr>
                        <m:t>◊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∧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Todas las propiedades de liveness se pueden expresar usando fórmulas LTL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Cuando queremos probar liveness para un modelo de Event-B, nos interesa que </a:t>
            </a:r>
            <a:r>
              <a:rPr b="1"/>
              <a:t>todas</a:t>
            </a:r>
            <a:r>
              <a:rPr/>
              <a:t> las trazas de una máquina cumplan con una propiedad de liveness.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Si una propiedad de liveness no se cumple, siempre debe existir una traza que sirva de contraejemplo.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Propiedades de Liveness (en LTL)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 al modelo PingPong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Ahora que conocemos lo necesario de LTL, podemos ver algunas propiedades de liveness y como se expresan lógicamente.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Usaremos como ejemplo el modelo PingPong</a:t>
            </a:r>
          </a:p>
        </p:txBody>
      </p:sp>
      <p:pic>
        <p:nvPicPr>
          <p:cNvPr descr="../img/pingpong_autom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5300" y="203200"/>
            <a:ext cx="36322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Modelo Ping Pong - Máquina de estados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Existencia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(Definición)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</a:t>
                </a:r>
                <a:r>
                  <a:rPr b="1" i="1"/>
                  <a:t>Siempre</a:t>
                </a:r>
                <a:r>
                  <a:rPr i="1"/>
                  <a:t> es cierto que, </a:t>
                </a:r>
                <a:r>
                  <a:rPr b="1" i="1"/>
                  <a:t>eventualmente</a:t>
                </a:r>
                <a:r>
                  <a:rPr i="1"/>
                  <a:t> P es verdadero</a:t>
                </a:r>
                <a:r>
                  <a:rPr/>
                  <a:t>”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En LTL: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▫</m:t>
                    </m:r>
                    <m:r>
                      <m:rPr>
                        <m:sty m:val="p"/>
                      </m:rPr>
                      <m:t>◊</m:t>
                    </m:r>
                    <m:r>
                      <m:t>P</m:t>
                    </m:r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1" y="204787"/>
                <a:ext cx="3008313" cy="871538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Existencia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(Demostración)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Por medio de dos propiedades auxiliares: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Convergencia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¬</m:t>
                    </m:r>
                    <m:r>
                      <m:t>P</m:t>
                    </m:r>
                  </m:oMath>
                </a14:m>
              </a:p>
              <a:p>
                <a:pPr lvl="0" indent="-342900" marL="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¬</m:t>
                    </m:r>
                    <m:r>
                      <m:t>P</m:t>
                    </m:r>
                  </m:oMath>
                </a14:m>
                <a:r>
                  <a:rPr b="1"/>
                  <a:t> es libre de deadlocks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</p:txBody>
          </p:sp>
        </mc:Choice>
      </mc:AlternateContent>
      <p:pic>
        <p:nvPicPr>
          <p:cNvPr descr="../img/son_hoang_2014_existence_proof_ru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Persistencia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(Definición)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</a:t>
                </a:r>
                <a:r>
                  <a:rPr b="1" i="1"/>
                  <a:t>Eventualmente</a:t>
                </a:r>
                <a:r>
                  <a:rPr i="1"/>
                  <a:t> es cierto que, </a:t>
                </a:r>
                <a:r>
                  <a:rPr b="1" i="1"/>
                  <a:t>siempre</a:t>
                </a:r>
                <a:r>
                  <a:rPr i="1"/>
                  <a:t> P es verdadero</a:t>
                </a:r>
                <a:r>
                  <a:rPr/>
                  <a:t>”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En LTL: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◊</m:t>
                    </m:r>
                    <m:r>
                      <m:rPr>
                        <m:sty m:val="p"/>
                      </m:rPr>
                      <m:t>▫</m:t>
                    </m:r>
                    <m:r>
                      <m:t>P</m:t>
                    </m:r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1" y="204787"/>
                <a:ext cx="3008313" cy="871538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Persistencia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(Demostración)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Por medio de dos propiedades auxiliares: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Divergencia en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</a:p>
              <a:p>
                <a:pPr lvl="0" indent="-342900" marL="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¬</m:t>
                    </m:r>
                    <m:r>
                      <m:t>P</m:t>
                    </m:r>
                  </m:oMath>
                </a14:m>
                <a:r>
                  <a:rPr b="1"/>
                  <a:t> es libre de deadlocks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</p:txBody>
          </p:sp>
        </mc:Choice>
      </mc:AlternateContent>
      <p:pic>
        <p:nvPicPr>
          <p:cNvPr descr="../img/son_hoang_2014_persistence_proof_ru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93800"/>
            <a:ext cx="51054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Progreso de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(Definición)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</a:t>
                </a:r>
                <a:r>
                  <a:rPr b="1" i="1"/>
                  <a:t>Siempre</a:t>
                </a:r>
                <a:r>
                  <a:rPr i="1"/>
                  <a:t> es cierto que, si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i="1"/>
                  <a:t> es verdadero, </a:t>
                </a:r>
                <a:r>
                  <a:rPr b="1" i="1"/>
                  <a:t>eventualmente</a:t>
                </a:r>
                <a:r>
                  <a:rPr i="1"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 i="1"/>
                  <a:t> lo va a ser</a:t>
                </a:r>
                <a:r>
                  <a:rPr/>
                  <a:t>”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En LTL: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▫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⟹</m:t>
                    </m:r>
                    <m:r>
                      <m:rPr>
                        <m:sty m:val="p"/>
                      </m:rPr>
                      <m:t>◊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Progreso de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(Demostración)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medio de varias propiedades auxiliares (no tan simples).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Intro. propiedades de liveness</a:t>
            </a:r>
          </a:p>
          <a:p>
            <a:pPr lvl="0" indent="-342900" marL="342900">
              <a:buAutoNum type="arabicPeriod"/>
            </a:pPr>
            <a:r>
              <a:rPr i="1"/>
              <a:t>Lógica Temporal Lineal (LTL)</a:t>
            </a:r>
          </a:p>
          <a:p>
            <a:pPr lvl="0" indent="-342900" marL="342900">
              <a:buAutoNum type="arabicPeriod"/>
            </a:pPr>
            <a:r>
              <a:rPr b="1"/>
              <a:t>Demostración</a:t>
            </a:r>
            <a:r>
              <a:rPr/>
              <a:t> de propiedades de liveness</a:t>
            </a:r>
          </a:p>
          <a:p>
            <a:pPr lvl="0" indent="-342900" marL="342900">
              <a:buAutoNum type="arabicPeriod"/>
            </a:pPr>
            <a:r>
              <a:rPr b="1"/>
              <a:t>Verificación</a:t>
            </a:r>
            <a:r>
              <a:rPr/>
              <a:t> de propiedades de liveness usando </a:t>
            </a:r>
            <a:r>
              <a:rPr i="1"/>
              <a:t>model checking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son_hoang_2014_progress_proof_ru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4038600" cy="119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g/son_hoang_2014_until_proof_ru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60600"/>
            <a:ext cx="4038600" cy="124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Propiedades auxiliares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Convergencia de un evento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propiedad de liveness </a:t>
            </a:r>
            <a:r>
              <a:rPr b="1"/>
              <a:t>sí</a:t>
            </a:r>
            <a:r>
              <a:rPr/>
              <a:t> se puede representar en el lenguaje de Event-B.</a:t>
            </a:r>
          </a:p>
          <a:p>
            <a:pPr lvl="0" indent="0" marL="0">
              <a:buNone/>
            </a:pPr>
            <a:r>
              <a:rPr i="1"/>
              <a:t>“Si un evento convergente está activado, entonces eventualmente va a dejar de estarlo”</a:t>
            </a:r>
          </a:p>
          <a:p>
            <a:pPr lvl="0" indent="0" marL="0">
              <a:buNone/>
            </a:pPr>
            <a:r>
              <a:rPr/>
              <a:t>Para marcar un evento como convergente, se lo marca con la palabra clave </a:t>
            </a:r>
            <a:r>
              <a:rPr>
                <a:latin typeface="Courier"/>
              </a:rPr>
              <a:t>convergent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Adicionalmente, al modelo se le debe agregar una </a:t>
            </a:r>
            <a:r>
              <a:rPr i="1"/>
              <a:t>variante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Convergencia de un evento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variante es un número que satisface las siguientes condiciones:</a:t>
            </a:r>
          </a:p>
          <a:p>
            <a:pPr lvl="0" indent="-342900" marL="342900">
              <a:buAutoNum type="arabicPeriod"/>
            </a:pPr>
            <a:r>
              <a:rPr/>
              <a:t>Cuando el evento está activo, </a:t>
            </a:r>
            <a:r>
              <a:rPr b="1"/>
              <a:t>la variante es un número natural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Cuando el evento se ejecuta, </a:t>
            </a:r>
            <a:r>
              <a:rPr b="1"/>
              <a:t>la variante disminuye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Intuitivamente, esto implica que cuando la variante deje de ser natural, el evento </a:t>
            </a:r>
            <a:r>
              <a:rPr b="1"/>
              <a:t>ya no va a estar activo</a:t>
            </a:r>
            <a:r>
              <a:rPr/>
              <a:t> (</a:t>
            </a:r>
            <a:r>
              <a:rPr i="1"/>
              <a:t>Modus tollens</a:t>
            </a:r>
            <a:r>
              <a:rPr/>
              <a:t> en proposición 1).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Así mísmo, la variantes </a:t>
            </a:r>
            <a:r>
              <a:rPr b="1"/>
              <a:t>debe</a:t>
            </a:r>
            <a:r>
              <a:rPr/>
              <a:t> dejar de ser natural, ya que el evento disminuye la variante con cada ejecución.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Convergencia de un evento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Cuando varios eventos son convergentes, la elección de la variante se complica.</a:t>
            </a:r>
          </a:p>
          <a:p>
            <a:pPr lvl="0" indent="0" marL="0">
              <a:buNone/>
            </a:pPr>
            <a:r>
              <a:rPr/>
              <a:t>¿Por qué? Porque Event-B permite </a:t>
            </a:r>
            <a:r>
              <a:rPr b="1"/>
              <a:t>solo una variante por modelo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La solución para este problema es combinar las variantes de cada evento convergente en una única </a:t>
            </a:r>
            <a:r>
              <a:rPr i="1"/>
              <a:t>variante lexicográfica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(TODO: mostrar Variante en modelo PingPongEnd)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Convergencia en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Divergencia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Transiciona de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Verificación en ProB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“Model check”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funcionalidad explora lo máximo posible el espacio de estados del modelo para encontrar </a:t>
            </a:r>
            <a:r>
              <a:rPr i="1"/>
              <a:t>violaciones de invariantes/teoremas</a:t>
            </a:r>
            <a:r>
              <a:rPr/>
              <a:t> y </a:t>
            </a:r>
            <a:r>
              <a:rPr i="1"/>
              <a:t>deadlocks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Es útil para verificar que el modelo cumple con las variantes </a:t>
            </a:r>
            <a:r>
              <a:rPr b="1"/>
              <a:t>antes de demostrarlo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(TODO: Mostrar espacio de estados generado por ProB)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Propiedades de Liveness (Intro)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“Model check”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Hay dos casos donde el model check no es exhaustivo:</a:t>
            </a:r>
          </a:p>
          <a:p>
            <a:pPr lvl="0"/>
            <a:r>
              <a:rPr b="1"/>
              <a:t>No se exploró el espacio de estados completo</a:t>
            </a:r>
          </a:p>
          <a:p>
            <a:pPr lvl="0"/>
            <a:r>
              <a:rPr b="1"/>
              <a:t>No se exploraron todos los eventos posibles</a:t>
            </a:r>
          </a:p>
          <a:p>
            <a:pPr lvl="0" indent="0" marL="0">
              <a:buNone/>
            </a:pPr>
            <a:r>
              <a:rPr/>
              <a:t>Ambos se pueden remediar aumentando los valores de las constantes </a:t>
            </a:r>
            <a:r>
              <a:rPr>
                <a:latin typeface="Courier"/>
              </a:rPr>
              <a:t>MAX_INITIALIZATIONS</a:t>
            </a:r>
            <a:r>
              <a:rPr/>
              <a:t> y </a:t>
            </a:r>
            <a:r>
              <a:rPr>
                <a:latin typeface="Courier"/>
              </a:rPr>
              <a:t>MAX_OPERATIONS</a:t>
            </a:r>
            <a:r>
              <a:rPr/>
              <a:t> y </a:t>
            </a:r>
            <a:r>
              <a:rPr b="1"/>
              <a:t>acotando las constantes del modelo</a:t>
            </a:r>
            <a:r>
              <a:rPr/>
              <a:t> (fundamental).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“Model check”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</a:t>
            </a:r>
            <a:r>
              <a:rPr i="1"/>
              <a:t>model checking</a:t>
            </a:r>
            <a:r>
              <a:rPr/>
              <a:t> nos permite </a:t>
            </a:r>
            <a:r>
              <a:rPr b="1"/>
              <a:t>sólo verificar</a:t>
            </a:r>
            <a:r>
              <a:rPr/>
              <a:t>, no demostrar.</a:t>
            </a:r>
          </a:p>
          <a:p>
            <a:pPr lvl="0" indent="0" marL="0">
              <a:buNone/>
            </a:pPr>
            <a:r>
              <a:rPr/>
              <a:t>En el mejor de los casos (cuando el chequeo es exhaustivo), nos permite </a:t>
            </a:r>
            <a:r>
              <a:rPr b="1"/>
              <a:t>demostrar</a:t>
            </a:r>
            <a:r>
              <a:rPr/>
              <a:t> las propiedades deseadas en un modelo más pequeño que el “real”.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LTL checking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funcionalidad nos permite escribir fórmulas LTL que son verificadas por ProB.</a:t>
            </a:r>
          </a:p>
          <a:p>
            <a:pPr lvl="0" indent="0" marL="0">
              <a:buNone/>
            </a:pPr>
            <a:r>
              <a:rPr/>
              <a:t>ProB soporta todos los operadores temporales e incluso algunos operadores específico a B/Event-B que facilitan la escritura de propiedades útiles.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LTL checking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 propiedades de liveness se pueden escribir del siguiente modo:</a:t>
            </a:r>
          </a:p>
          <a:p>
            <a:pPr lvl="0" indent="0">
              <a:buNone/>
            </a:pPr>
            <a:r>
              <a:rPr>
                <a:latin typeface="Courier"/>
              </a:rPr>
              <a:t>G F ({is_pinging = 1}))
G F ({is_pinging = 0}))
F G ({runs_counter = RUNS_LIMIT})
G (e(ping) =&gt; F (e(pong)))</a:t>
            </a:r>
          </a:p>
          <a:p>
            <a:pPr lvl="0" indent="0" marL="0">
              <a:buNone/>
            </a:pPr>
            <a:r>
              <a:rPr/>
              <a:t>Donde </a:t>
            </a:r>
            <a:r>
              <a:rPr>
                <a:latin typeface="Courier"/>
              </a:rPr>
              <a:t>e(&lt;evento&gt;)</a:t>
            </a:r>
            <a:r>
              <a:rPr/>
              <a:t> es la </a:t>
            </a:r>
            <a:r>
              <a:rPr i="1"/>
              <a:t>guarda del evento en cuestión</a:t>
            </a:r>
            <a:r>
              <a:rPr/>
              <a:t> (i.e: el evento está activado).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Bibliografía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Bibliografía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B. Alpern y F. B. Schneider, «Defining liveness», Information Processing Letters, vol. 21, n.º 4, pp. 181-185, oct. 1985, doi: 10.1016/0020-0190(85)90056-0.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definición informal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“Son aquellas propiedades que nos garantizan que el sistema eventualmente va a hacer </a:t>
            </a:r>
            <a:r>
              <a:rPr b="1"/>
              <a:t>algo</a:t>
            </a:r>
            <a:r>
              <a:rPr/>
              <a:t>”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Son fundamentales, ya que permiten representar ciertos comportamientos dinámicos del sistema.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Ejemplo: ascensor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ascensor debe cumplir propiedades de safety. Por ejemplo: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ascenso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7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El ascensor </a:t>
            </a:r>
            <a:r>
              <a:rPr b="1"/>
              <a:t>nunca</a:t>
            </a:r>
            <a:r>
              <a:rPr/>
              <a:t> se mueve con la puerta abierta</a:t>
            </a:r>
          </a:p>
          <a:p>
            <a:pPr lvl="0"/>
            <a:r>
              <a:rPr/>
              <a:t>El ascensor </a:t>
            </a:r>
            <a:r>
              <a:rPr b="1"/>
              <a:t>nunca</a:t>
            </a:r>
            <a:r>
              <a:rPr/>
              <a:t> cierra la puerta cuando un usuario es detectado en el umbral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Ejemplo: ascensor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Pero también de liveness!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Modelando propiedades de liveness en Event-B</dc:title>
  <dc:creator>Ramiro Garay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Agosto, 2025</vt:lpwstr>
  </property>
  <property fmtid="{D5CDD505-2E9C-101B-9397-08002B2CF9AE}" pid="3" name="theme">
    <vt:lpwstr>simple</vt:lpwstr>
  </property>
</Properties>
</file>