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handoutMasterIdLst>
    <p:handoutMasterId r:id="rId14"/>
  </p:handoutMasterIdLst>
  <p:sldIdLst>
    <p:sldId id="1097" r:id="rId2"/>
    <p:sldId id="1119" r:id="rId3"/>
    <p:sldId id="1123" r:id="rId4"/>
    <p:sldId id="1120" r:id="rId5"/>
    <p:sldId id="1121" r:id="rId6"/>
    <p:sldId id="1122" r:id="rId7"/>
    <p:sldId id="1107" r:id="rId8"/>
    <p:sldId id="1108" r:id="rId9"/>
    <p:sldId id="1109" r:id="rId10"/>
    <p:sldId id="1124" r:id="rId11"/>
    <p:sldId id="1110" r:id="rId1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060"/>
    <a:srgbClr val="0070C0"/>
    <a:srgbClr val="CCCC00"/>
    <a:srgbClr val="0066CC"/>
    <a:srgbClr val="FFFFFF"/>
    <a:srgbClr val="FF9999"/>
    <a:srgbClr val="99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20" autoAdjust="0"/>
  </p:normalViewPr>
  <p:slideViewPr>
    <p:cSldViewPr>
      <p:cViewPr varScale="1">
        <p:scale>
          <a:sx n="163" d="100"/>
          <a:sy n="163" d="100"/>
        </p:scale>
        <p:origin x="274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7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04800" y="-177800"/>
            <a:ext cx="8610600" cy="2540000"/>
          </a:xfrm>
        </p:spPr>
        <p:txBody>
          <a:bodyPr/>
          <a:lstStyle/>
          <a:p>
            <a:pPr algn="ctr"/>
            <a:r>
              <a:rPr lang="en-US" sz="3200" dirty="0" smtClean="0">
                <a:latin typeface="Calibri (Headings)"/>
                <a:cs typeface="Calibri (Headings)"/>
              </a:rPr>
              <a:t>Text Classification with Naïve Bayes*</a:t>
            </a:r>
            <a:br>
              <a:rPr lang="en-US" sz="3200" dirty="0" smtClean="0">
                <a:latin typeface="Calibri (Headings)"/>
                <a:cs typeface="Calibri (Headings)"/>
              </a:rPr>
            </a:br>
            <a:r>
              <a:rPr lang="en-US" sz="3200" dirty="0" smtClean="0">
                <a:latin typeface="Calibri (Headings)"/>
                <a:cs typeface="Calibri (Headings)"/>
              </a:rPr>
              <a:t/>
            </a:r>
            <a:br>
              <a:rPr lang="en-US" sz="3200" dirty="0" smtClean="0">
                <a:latin typeface="Calibri (Headings)"/>
                <a:cs typeface="Calibri (Headings)"/>
              </a:rPr>
            </a:br>
            <a:r>
              <a:rPr lang="en-US" sz="3200" dirty="0" smtClean="0">
                <a:latin typeface="Calibri (Headings)"/>
                <a:cs typeface="Calibri (Headings)"/>
              </a:rPr>
              <a:t>Text Analytics</a:t>
            </a:r>
            <a:br>
              <a:rPr lang="en-US" sz="3200" dirty="0" smtClean="0">
                <a:latin typeface="Calibri (Headings)"/>
                <a:cs typeface="Calibri (Headings)"/>
              </a:rPr>
            </a:br>
            <a:r>
              <a:rPr lang="en-US" sz="2400" dirty="0" smtClean="0">
                <a:latin typeface="Calibri (Headings)"/>
                <a:cs typeface="Calibri (Headings)"/>
              </a:rPr>
              <a:t>Nov 19, 2010 (Makeup Session)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6172200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*Slides based on </a:t>
            </a:r>
            <a:r>
              <a:rPr lang="en-US" dirty="0" smtClean="0"/>
              <a:t>article </a:t>
            </a:r>
            <a:r>
              <a:rPr lang="en-US" dirty="0" smtClean="0"/>
              <a:t>by H. Shimodaira,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Probabilities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ik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1 if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has class =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0 otherwise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5400" y="2514600"/>
                <a:ext cx="5100948" cy="1176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14600"/>
                <a:ext cx="5100948" cy="1176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6519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200" dirty="0" smtClean="0"/>
              <a:t>Absence of Words in Training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problem</a:t>
            </a:r>
          </a:p>
          <a:p>
            <a:r>
              <a:rPr 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solution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3581400"/>
                <a:ext cx="6970178" cy="1176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1+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6970178" cy="1176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12037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-76200"/>
            <a:ext cx="7543800" cy="1295400"/>
          </a:xfrm>
        </p:spPr>
        <p:txBody>
          <a:bodyPr/>
          <a:lstStyle/>
          <a:p>
            <a:r>
              <a:rPr lang="en-US" sz="3200" dirty="0" smtClean="0"/>
              <a:t>The Main Idea Behind Naïve Bayes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Naïve Bayes,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sp. for text?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Revisiting the good old Bayes theorem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Which class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(spam) or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(ham) is document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Predictor features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24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Bayes theorem: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(Class =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|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Naïve Bayes makes a simplifying assumption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Naïve Bayes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(Class =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But why make such an assumption?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Image result for Thomas Bay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"/>
            <a:ext cx="2057400" cy="213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7944" y="2133600"/>
            <a:ext cx="151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Thomas Bayes</a:t>
            </a:r>
          </a:p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1702-1761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8715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 smtClean="0"/>
              <a:t>A General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600200"/>
                <a:ext cx="7391400" cy="6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7391400" cy="6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52368" y="2354732"/>
                <a:ext cx="4667432" cy="107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∏"/>
                                  <m:limLoc m:val="undOvr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368" y="2354732"/>
                <a:ext cx="4667432" cy="1074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9074" y="3897868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Conditional probability calculations depend on the assumptions 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(e.g., Bernoulli vs. Multinomial)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953000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Need to take log for computational purposes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" y="5410200"/>
                <a:ext cx="8229600" cy="107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10200"/>
                <a:ext cx="8229600" cy="1074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21474" y="3516868"/>
            <a:ext cx="537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is the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 term and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is the total  number of terms</a:t>
            </a:r>
          </a:p>
        </p:txBody>
      </p:sp>
    </p:spTree>
    <p:extLst>
      <p:ext uri="{BB962C8B-B14F-4D97-AF65-F5344CB8AC3E}">
        <p14:creationId xmlns:p14="http://schemas.microsoft.com/office/powerpoint/2010/main" val="62785912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7543800" cy="1295400"/>
          </a:xfrm>
        </p:spPr>
        <p:txBody>
          <a:bodyPr/>
          <a:lstStyle/>
          <a:p>
            <a:r>
              <a:rPr lang="en-US" sz="3200" dirty="0" smtClean="0"/>
              <a:t>Naïve Bayes in Text Classification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411662"/>
          </a:xfrm>
        </p:spPr>
        <p:txBody>
          <a:bodyPr/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Assumes a bag-of-words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Vocabulary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(or local dictionary) </a:t>
            </a: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 E.g., {rock, pop, blues, jazz, music, like} 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| word types (= 6 in this example)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Bernoulli vs. multinomial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  <a:p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nltk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has the Bernoulli version of Naïve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Bayes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get the multinomial version, use 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scikit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-learn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library </a:t>
            </a:r>
          </a:p>
          <a:p>
            <a:pPr lvl="1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http://scikit-learn.org/stable/modules/generated/sklearn.naive_bayes.MultinomialNB.html</a:t>
            </a:r>
          </a:p>
          <a:p>
            <a:pPr lvl="1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http://stackoverflow.com/questions/10098533/implementing-bag-of-words-naive-bayes-classifier-in-nltk</a:t>
            </a:r>
          </a:p>
          <a:p>
            <a:r>
              <a: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 like rock music more than pop, but many of my friends are into pop </a:t>
            </a:r>
            <a:r>
              <a: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music and not rock”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Bernoulli feature vector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Multinomial feature vector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66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7543800" cy="1295400"/>
          </a:xfrm>
        </p:spPr>
        <p:txBody>
          <a:bodyPr/>
          <a:lstStyle/>
          <a:p>
            <a:r>
              <a:rPr lang="en-US" dirty="0" smtClean="0"/>
              <a:t>Bernoulli Document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Need to calculate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Let’s use the Naïve Bayes assumption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Let </a:t>
            </a:r>
            <a:r>
              <a:rPr lang="en-US" sz="20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feature vector of document </a:t>
            </a:r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sz="2000" baseline="-25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Let the words (or terms) be {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…., </a:t>
            </a:r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0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jt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is the </a:t>
            </a:r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element in the feature vector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sz="2000" i="1" baseline="-25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74" name="Picture 2" descr="Jakob Bernoul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"/>
            <a:ext cx="1905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5200" y="2133600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Jacob Bernoulli</a:t>
            </a:r>
          </a:p>
          <a:p>
            <a:r>
              <a:rPr lang="en-US" dirty="0" smtClean="0"/>
              <a:t>1654-1705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1" y="2435958"/>
                <a:ext cx="9077220" cy="1145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 ~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b="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)+(1−</m:t>
                                  </m:r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b="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2435958"/>
                <a:ext cx="9077220" cy="1145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14863"/>
            <a:ext cx="8229600" cy="98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training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documents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i="1" kern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i="1" kern="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of class 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= k</a:t>
            </a:r>
          </a:p>
          <a:p>
            <a:r>
              <a:rPr lang="en-US" sz="2000" i="1" kern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i="1" kern="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kern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000" i="1" kern="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# 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documents in class 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with word </a:t>
            </a:r>
            <a:r>
              <a:rPr lang="en-US" sz="2000" i="1" kern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000" i="1" kern="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i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1" y="5281799"/>
                <a:ext cx="8762999" cy="1576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"/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)(1−</m:t>
                                  </m:r>
                                  <m:f>
                                    <m:f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"/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5281799"/>
                <a:ext cx="8762999" cy="1576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4352540"/>
                <a:ext cx="3323859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2540"/>
                <a:ext cx="3323859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7805" y="4324032"/>
                <a:ext cx="2324995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05" y="4324032"/>
                <a:ext cx="2324995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96611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457200"/>
            <a:ext cx="8229600" cy="1143000"/>
          </a:xfrm>
        </p:spPr>
        <p:txBody>
          <a:bodyPr/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Class =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(sports) or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(IT), |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 = 8 </a:t>
            </a:r>
          </a:p>
          <a:p>
            <a:pPr marL="0" indent="0">
              <a:buNone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	0	0	0	1	1	1	1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	0	1	0	1	1	0	0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	1	0	1	0	1	1	0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	0	0	1	0	1	0	1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	0	0	0	1	0	1	1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	0	1	1	0	0	1	1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	1	1	0	0	0	1	0	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	1	0	1	0	0	1	1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	1	1	0	0	1	0	0	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	0	0	0	0	0	0	0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	0	1	0	1	0	1	0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1371600" y="1447800"/>
            <a:ext cx="76200" cy="2057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ket 4"/>
          <p:cNvSpPr/>
          <p:nvPr/>
        </p:nvSpPr>
        <p:spPr>
          <a:xfrm>
            <a:off x="8001000" y="1447800"/>
            <a:ext cx="7620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1371600" y="3810000"/>
            <a:ext cx="45719" cy="1600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8001000" y="3810000"/>
            <a:ext cx="45719" cy="1600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0065" y="220980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</a:t>
            </a:r>
            <a:r>
              <a:rPr lang="en-US" sz="2800" i="1" baseline="30000" dirty="0" smtClean="0"/>
              <a:t>S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429780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</a:t>
            </a:r>
            <a:r>
              <a:rPr lang="en-US" sz="2800" i="1" baseline="30000" dirty="0" smtClean="0"/>
              <a:t>I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4864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Classify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(1, 0, 0, 1, 1, 1, 0, 1)</a:t>
            </a:r>
            <a:r>
              <a:rPr lang="en-US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2.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(0, 1,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0, 1, 0, 1, 0)</a:t>
            </a:r>
            <a:r>
              <a:rPr lang="en-US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5320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Multinomial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Actual word frequency, not just 0/1 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Revisiting the multinomial distribution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 how many ways can you arrange the word “Mississippi”? 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52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items of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types</a:t>
            </a: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x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etc. of type 1, 2, etc.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How many distinct permutations?</a:t>
            </a: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items are drawn at random (with replacement) and let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denote the number of items of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type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proportion of items of type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vector </a:t>
            </a:r>
            <a:r>
              <a:rPr lang="en-US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. . . ,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000" i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has a multinomial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distribution with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pmf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1200" y="4335406"/>
                <a:ext cx="4694298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400" b="0" i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335406"/>
                <a:ext cx="4694298" cy="846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5543592"/>
                <a:ext cx="3111301" cy="908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543592"/>
                <a:ext cx="3111301" cy="908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01800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sz="2400" dirty="0" smtClean="0"/>
              <a:t>Using Multinominal Representation for Document Classification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2057400"/>
          </a:xfrm>
        </p:spPr>
        <p:txBody>
          <a:bodyPr/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Let </a:t>
            </a:r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 the multinomial model feature vector for the 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ith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document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is the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 of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Let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Ʃ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total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words in document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4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3294354"/>
                <a:ext cx="8610600" cy="1506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limLoc m:val="undOvr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 ∝ 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b="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4354"/>
                <a:ext cx="8610600" cy="1506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7652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49578</TotalTime>
  <Words>559</Words>
  <Application>Microsoft Office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Calibri (Headings)</vt:lpstr>
      <vt:lpstr>Cambria Math</vt:lpstr>
      <vt:lpstr>Lucida Sans</vt:lpstr>
      <vt:lpstr>Times New Roman</vt:lpstr>
      <vt:lpstr>Wingdings</vt:lpstr>
      <vt:lpstr>Network</vt:lpstr>
      <vt:lpstr>Text Classification with Naïve Bayes*  Text Analytics Nov 19, 2010 (Makeup Session)</vt:lpstr>
      <vt:lpstr>The Main Idea Behind Naïve Bayes</vt:lpstr>
      <vt:lpstr>A General Formulation</vt:lpstr>
      <vt:lpstr>Naïve Bayes in Text Classification</vt:lpstr>
      <vt:lpstr>Bernoulli Document Model </vt:lpstr>
      <vt:lpstr>Example</vt:lpstr>
      <vt:lpstr>The Multinomial Case</vt:lpstr>
      <vt:lpstr>The Multinomial Distribution</vt:lpstr>
      <vt:lpstr>Using Multinominal Representation for Document Classification</vt:lpstr>
      <vt:lpstr>Estimating the Probabilities </vt:lpstr>
      <vt:lpstr>Absence of Words in Training Data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745</cp:revision>
  <dcterms:created xsi:type="dcterms:W3CDTF">2000-10-19T17:22:27Z</dcterms:created>
  <dcterms:modified xsi:type="dcterms:W3CDTF">2019-11-19T23:23:00Z</dcterms:modified>
</cp:coreProperties>
</file>