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notesMasterIdLst>
    <p:notesMasterId r:id="rId27"/>
  </p:notesMasterIdLst>
  <p:handoutMasterIdLst>
    <p:handoutMasterId r:id="rId28"/>
  </p:handoutMasterIdLst>
  <p:sldIdLst>
    <p:sldId id="970" r:id="rId2"/>
    <p:sldId id="976" r:id="rId3"/>
    <p:sldId id="977" r:id="rId4"/>
    <p:sldId id="978" r:id="rId5"/>
    <p:sldId id="979" r:id="rId6"/>
    <p:sldId id="980" r:id="rId7"/>
    <p:sldId id="981" r:id="rId8"/>
    <p:sldId id="982" r:id="rId9"/>
    <p:sldId id="983" r:id="rId10"/>
    <p:sldId id="984" r:id="rId11"/>
    <p:sldId id="985" r:id="rId12"/>
    <p:sldId id="986" r:id="rId13"/>
    <p:sldId id="987" r:id="rId14"/>
    <p:sldId id="1097" r:id="rId15"/>
    <p:sldId id="1124" r:id="rId16"/>
    <p:sldId id="1140" r:id="rId17"/>
    <p:sldId id="1138" r:id="rId18"/>
    <p:sldId id="1139" r:id="rId19"/>
    <p:sldId id="1142" r:id="rId20"/>
    <p:sldId id="1143" r:id="rId21"/>
    <p:sldId id="1144" r:id="rId22"/>
    <p:sldId id="1132" r:id="rId23"/>
    <p:sldId id="1135" r:id="rId24"/>
    <p:sldId id="1136" r:id="rId25"/>
    <p:sldId id="1137" r:id="rId26"/>
  </p:sldIdLst>
  <p:sldSz cx="9144000" cy="6858000" type="screen4x3"/>
  <p:notesSz cx="6997700" cy="9283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F9999"/>
    <a:srgbClr val="99CCFF"/>
    <a:srgbClr val="003399"/>
    <a:srgbClr val="00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83" autoAdjust="0"/>
  </p:normalViewPr>
  <p:slideViewPr>
    <p:cSldViewPr>
      <p:cViewPr varScale="1">
        <p:scale>
          <a:sx n="100" d="100"/>
          <a:sy n="100" d="100"/>
        </p:scale>
        <p:origin x="868" y="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337" cy="4645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1">
                <a:solidFill>
                  <a:srgbClr val="000099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5364" y="0"/>
            <a:ext cx="3032337" cy="4645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>
                <a:solidFill>
                  <a:srgbClr val="000099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30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19200"/>
            <a:ext cx="3032337" cy="4645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1">
                <a:solidFill>
                  <a:srgbClr val="000099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30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5364" y="8819200"/>
            <a:ext cx="3032337" cy="4645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1">
                <a:solidFill>
                  <a:srgbClr val="000099"/>
                </a:solidFill>
              </a:defRPr>
            </a:lvl1pPr>
          </a:lstStyle>
          <a:p>
            <a:fld id="{8F640535-6E4A-473E-99AE-93996BBAEAA6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26385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337" cy="4645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1">
                <a:solidFill>
                  <a:srgbClr val="000099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5364" y="0"/>
            <a:ext cx="3032337" cy="4645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>
                <a:solidFill>
                  <a:srgbClr val="000099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5325"/>
            <a:ext cx="4641850" cy="34813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15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3027" y="4410393"/>
            <a:ext cx="5131647" cy="41773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5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19200"/>
            <a:ext cx="3032337" cy="4645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1">
                <a:solidFill>
                  <a:srgbClr val="000099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5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5364" y="8819200"/>
            <a:ext cx="3032337" cy="4645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1">
                <a:solidFill>
                  <a:srgbClr val="000099"/>
                </a:solidFill>
              </a:defRPr>
            </a:lvl1pPr>
          </a:lstStyle>
          <a:p>
            <a:fld id="{8C4F6117-02DF-4CEA-A392-E20EABBE3022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57916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E69DF897-5E92-F241-9A21-E64EA536231D}" type="slidenum">
              <a:rPr lang="en-US" sz="1200"/>
              <a:pPr eaLnBrk="1" hangingPunct="1"/>
              <a:t>14</a:t>
            </a:fld>
            <a:endParaRPr lang="en-US" sz="1200" dirty="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8323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174E7D-58C6-4E2B-89BC-5C6085E737A5}" type="slidenum">
              <a:rPr lang="en-US" altLang="en-US"/>
              <a:pPr/>
              <a:t>20</a:t>
            </a:fld>
            <a:endParaRPr lang="en-US" altLang="en-US" dirty="0"/>
          </a:p>
        </p:txBody>
      </p:sp>
      <p:sp>
        <p:nvSpPr>
          <p:cNvPr id="270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270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4647" y="4409758"/>
            <a:ext cx="5128407" cy="4177665"/>
          </a:xfrm>
        </p:spPr>
        <p:txBody>
          <a:bodyPr lIns="91484" tIns="45742" rIns="91484" bIns="45742"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159117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778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45977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45978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2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459781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459782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459783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7739EA57-FE6A-4E14-B8E1-5051AECB1DAE}" type="slidenum">
              <a:rPr lang="en-US" altLang="en-US"/>
              <a:pPr/>
              <a:t>‹#›</a:t>
            </a:fld>
            <a:endParaRPr lang="en-US" altLang="en-US" dirty="0"/>
          </a:p>
        </p:txBody>
      </p:sp>
      <p:grpSp>
        <p:nvGrpSpPr>
          <p:cNvPr id="459784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459785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86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87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88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89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90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91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92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93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94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95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96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97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98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799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00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01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02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03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04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05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06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07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08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09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10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11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12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13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14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9815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459816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  <p:transition>
    <p:pull dir="l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770330-D1F6-4B48-8D1D-300B7E5C4A8F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  <p:transition>
    <p:pull dir="l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953E92-0A42-40C1-813A-46EBB1882D92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  <p:transition>
    <p:pull dir="l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719263"/>
            <a:ext cx="8229600" cy="441166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FDA83D99-D72D-4853-8189-73D6A17EF5A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  <p:transition>
    <p:pull dir="l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7CCC9D-7B99-4DAA-9FA2-FB1B7387398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  <p:transition>
    <p:pull dir="l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008FE9-D741-4F28-8B8E-4CB4826D8764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  <p:transition>
    <p:pull dir="l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6DB2CD-A47E-40B1-82FC-EEEAC9D3993F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  <p:transition>
    <p:pull dir="l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096C75-8EE4-4507-8867-1603F58FE4C1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  <p:transition>
    <p:pull dir="l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F1FF0A6-0560-475D-B263-FA7A0FFB851E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  <p:transition>
    <p:pull dir="l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878F40-1A8B-417B-BF52-38888B3F841E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  <p:transition>
    <p:pull dir="l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A7A400-2207-4A18-B07D-E6870E5380DE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  <p:transition>
    <p:pull dir="l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5F4F60-1BAB-4B66-BEEF-40C948A85E74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  <p:transition>
    <p:pull dir="l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754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45875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45875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58757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endParaRPr lang="en-US" altLang="en-US" dirty="0"/>
          </a:p>
        </p:txBody>
      </p:sp>
      <p:sp>
        <p:nvSpPr>
          <p:cNvPr id="45875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/>
            </a:lvl1pPr>
          </a:lstStyle>
          <a:p>
            <a:endParaRPr lang="en-US" altLang="en-US" dirty="0"/>
          </a:p>
        </p:txBody>
      </p:sp>
      <p:sp>
        <p:nvSpPr>
          <p:cNvPr id="458759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fld id="{452CDFEB-5974-451B-A2DE-23769C6C5C23}" type="slidenum">
              <a:rPr lang="en-US" altLang="en-US"/>
              <a:pPr/>
              <a:t>‹#›</a:t>
            </a:fld>
            <a:endParaRPr lang="en-US" altLang="en-US" dirty="0"/>
          </a:p>
        </p:txBody>
      </p:sp>
      <p:grpSp>
        <p:nvGrpSpPr>
          <p:cNvPr id="458760" name="Group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458761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62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63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64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65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66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67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68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69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70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71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72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73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74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75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76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77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78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79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80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81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82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83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84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85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86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87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88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89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90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8791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</p:sldLayoutIdLst>
  <p:transition>
    <p:pull dir="lu"/>
  </p:transition>
  <p:txStyles>
    <p:titleStyle>
      <a:lvl1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2600">
          <a:solidFill>
            <a:schemeClr val="tx1"/>
          </a:solidFill>
          <a:latin typeface="+mn-lt"/>
        </a:defRPr>
      </a:lvl2pPr>
      <a:lvl3pPr marL="987425" indent="-293688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sz="2300">
          <a:solidFill>
            <a:schemeClr val="tx1"/>
          </a:solidFill>
          <a:latin typeface="+mn-lt"/>
        </a:defRPr>
      </a:lvl3pPr>
      <a:lvl4pPr marL="1281113" indent="-292100" algn="l" rtl="0" fontAlgn="base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4pPr>
      <a:lvl5pPr marL="15986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gif"/><Relationship Id="rId10" Type="http://schemas.openxmlformats.org/officeDocument/2006/relationships/image" Target="../media/image9.jpeg"/><Relationship Id="rId4" Type="http://schemas.openxmlformats.org/officeDocument/2006/relationships/image" Target="../media/image3.jpeg"/><Relationship Id="rId9" Type="http://schemas.openxmlformats.org/officeDocument/2006/relationships/image" Target="../media/image8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2.wmf"/><Relationship Id="rId4" Type="http://schemas.openxmlformats.org/officeDocument/2006/relationships/oleObject" Target="../embeddings/oleObject1.bin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-87313" y="523875"/>
            <a:ext cx="7097713" cy="2295525"/>
          </a:xfrm>
        </p:spPr>
        <p:txBody>
          <a:bodyPr/>
          <a:lstStyle/>
          <a:p>
            <a:pPr algn="ctr"/>
            <a:r>
              <a:rPr lang="en-US" sz="3600" dirty="0"/>
              <a:t>TEXT ANALYTICS</a:t>
            </a:r>
            <a:br>
              <a:rPr lang="en-US" sz="3600" dirty="0"/>
            </a:br>
            <a:br>
              <a:rPr lang="en-US" sz="2800" dirty="0"/>
            </a:br>
            <a:r>
              <a:rPr lang="en-US" sz="2800" dirty="0"/>
              <a:t>Sentiment Analysis II</a:t>
            </a:r>
            <a:br>
              <a:rPr lang="en-US" sz="2800" dirty="0"/>
            </a:br>
            <a:r>
              <a:rPr lang="en-US" sz="2800" dirty="0"/>
              <a:t>Document Similarity &amp; Applications</a:t>
            </a:r>
            <a:br>
              <a:rPr lang="en-US" sz="2800" dirty="0"/>
            </a:br>
            <a:r>
              <a:rPr lang="en-US" sz="2400" dirty="0"/>
              <a:t>Fall 2019 (Nov 6, 7)</a:t>
            </a:r>
            <a:endParaRPr lang="en-US" sz="1800" dirty="0"/>
          </a:p>
        </p:txBody>
      </p:sp>
      <p:pic>
        <p:nvPicPr>
          <p:cNvPr id="6" name="Picture 8" descr="https://encrypted-tbn2.gstatic.com/images?q=tbn:ANd9GcRfe4U2sgVQYnnak_15zWjY7JvTJJsVIXCglztbsasXEAgdJca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77200" y="609600"/>
            <a:ext cx="1066800" cy="1066800"/>
          </a:xfrm>
          <a:prstGeom prst="rect">
            <a:avLst/>
          </a:prstGeom>
          <a:noFill/>
        </p:spPr>
      </p:pic>
      <p:pic>
        <p:nvPicPr>
          <p:cNvPr id="7" name="Picture 18" descr="https://encrypted-tbn0.gstatic.com/images?q=tbn:ANd9GcTu6avYR-JReutw8Aq5Zi2B0euNYC8Nu-oVWVqfJPmKJxcAfGmcNA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75748" y="1447800"/>
            <a:ext cx="1168252" cy="685800"/>
          </a:xfrm>
          <a:prstGeom prst="rect">
            <a:avLst/>
          </a:prstGeom>
          <a:noFill/>
        </p:spPr>
      </p:pic>
      <p:pic>
        <p:nvPicPr>
          <p:cNvPr id="8" name="Picture 7" descr="https://encrypted-tbn1.gstatic.com/images?q=tbn:ANd9GcTUNDkC75Te46cBoeuxApxyvVTrpNXSEygdK4-PkbsUqeTfxqWw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39000" y="381000"/>
            <a:ext cx="914400" cy="914400"/>
          </a:xfrm>
          <a:prstGeom prst="rect">
            <a:avLst/>
          </a:prstGeom>
          <a:noFill/>
        </p:spPr>
      </p:pic>
      <p:pic>
        <p:nvPicPr>
          <p:cNvPr id="23554" name="Picture 2" descr="http://www.aboutleitrim.ie/wp-content/uploads/foursquare.gi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920584" y="1363662"/>
            <a:ext cx="1154048" cy="1227138"/>
          </a:xfrm>
          <a:prstGeom prst="rect">
            <a:avLst/>
          </a:prstGeom>
          <a:noFill/>
        </p:spPr>
      </p:pic>
      <p:pic>
        <p:nvPicPr>
          <p:cNvPr id="2050" name="Picture 2" descr="http://media2.giga.de/2013/11/snapchat1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7405" y="80169"/>
            <a:ext cx="1212995" cy="681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kurtkomaromi.com/.a/6a00d8341c764653ef016303e8de29970d-800wi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1338" y="2141537"/>
            <a:ext cx="830262" cy="830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://cdn1.blackberryempire.com/wp-content/uploads/2013/09/Whatsapp-Icon-Logo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078104" y="0"/>
            <a:ext cx="831960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ttp://dc942d419843af05523b-ff74ae13537a01be6cfec5927837dcfe.r14.cf1.rackcdn.com/wp-content/uploads/Kik-Messenger-Logo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8444" y="2513013"/>
            <a:ext cx="917574" cy="917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304800" y="3200400"/>
            <a:ext cx="7924800" cy="1752600"/>
          </a:xfrm>
        </p:spPr>
        <p:txBody>
          <a:bodyPr>
            <a:noAutofit/>
          </a:bodyPr>
          <a:lstStyle/>
          <a:p>
            <a:pPr algn="l"/>
            <a:r>
              <a:rPr lang="en-US" sz="2000" dirty="0"/>
              <a:t>Dr. Anitesh Barua</a:t>
            </a:r>
          </a:p>
          <a:p>
            <a:pPr algn="l"/>
            <a:r>
              <a:rPr lang="en-US" sz="1600" dirty="0"/>
              <a:t>David Bruton Jr. Centennial Chair Professor of Business</a:t>
            </a:r>
          </a:p>
          <a:p>
            <a:pPr algn="l"/>
            <a:r>
              <a:rPr lang="en-US" sz="1600" dirty="0"/>
              <a:t>Distinguished Fellow, INFORMS Information Systems Society</a:t>
            </a:r>
          </a:p>
          <a:p>
            <a:pPr algn="l"/>
            <a:r>
              <a:rPr lang="en-US" sz="1600" dirty="0"/>
              <a:t>Stevens Piper Foundation Professor</a:t>
            </a:r>
          </a:p>
          <a:p>
            <a:pPr algn="l"/>
            <a:r>
              <a:rPr lang="en-US" sz="1600" dirty="0"/>
              <a:t>University of Texas Distinguished Teaching Professor</a:t>
            </a:r>
          </a:p>
          <a:p>
            <a:pPr algn="l"/>
            <a:r>
              <a:rPr lang="en-US" sz="1600" dirty="0"/>
              <a:t>McCombs School of Business, University of Texas at Austin</a:t>
            </a:r>
          </a:p>
          <a:p>
            <a:pPr algn="l"/>
            <a:r>
              <a:rPr lang="en-US" sz="1600" dirty="0"/>
              <a:t>Email: </a:t>
            </a:r>
            <a:r>
              <a:rPr lang="en-US" sz="1600" b="1" u="sng" dirty="0"/>
              <a:t>aniteshb@gmail.com</a:t>
            </a:r>
            <a:r>
              <a:rPr lang="en-US" sz="1600" dirty="0"/>
              <a:t> </a:t>
            </a:r>
            <a:endParaRPr lang="en-US" sz="14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609600"/>
            <a:ext cx="83820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12091"/>
      </p:ext>
    </p:extLst>
  </p:cSld>
  <p:clrMapOvr>
    <a:masterClrMapping/>
  </p:clrMapOvr>
  <p:transition>
    <p:pull dir="l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0" y="1305580"/>
            <a:ext cx="458942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Calibri" panose="020F0502020204030204" pitchFamily="34" charset="0"/>
              </a:rPr>
              <a:t>[surprisingly, funny, movie]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38400" y="3134380"/>
            <a:ext cx="42179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alibri" panose="020F0502020204030204" pitchFamily="34" charset="0"/>
              </a:rPr>
              <a:t>[funny, movie, recommend]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3124200" y="1762780"/>
            <a:ext cx="1676400" cy="1447800"/>
          </a:xfrm>
          <a:prstGeom prst="straightConnector1">
            <a:avLst/>
          </a:prstGeom>
          <a:ln w="571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4114800" y="1762780"/>
            <a:ext cx="1676400" cy="1447800"/>
          </a:xfrm>
          <a:prstGeom prst="straightConnector1">
            <a:avLst/>
          </a:prstGeom>
          <a:ln w="571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52400" y="3881735"/>
            <a:ext cx="83618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libri" panose="020F0502020204030204" pitchFamily="34" charset="0"/>
              </a:rPr>
              <a:t>Need to know frequencies of matching words in the training data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04800" y="2064603"/>
            <a:ext cx="361624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libri" panose="020F0502020204030204" pitchFamily="34" charset="0"/>
              </a:rPr>
              <a:t>“funny” occurs in, say, </a:t>
            </a:r>
            <a:r>
              <a:rPr lang="en-US" sz="2400" b="1" dirty="0">
                <a:latin typeface="Calibri" panose="020F0502020204030204" pitchFamily="34" charset="0"/>
              </a:rPr>
              <a:t>10%</a:t>
            </a:r>
            <a:r>
              <a:rPr lang="en-US" sz="2400" dirty="0">
                <a:latin typeface="Calibri" panose="020F0502020204030204" pitchFamily="34" charset="0"/>
              </a:rPr>
              <a:t> </a:t>
            </a:r>
          </a:p>
          <a:p>
            <a:r>
              <a:rPr lang="en-US" sz="2400" dirty="0">
                <a:latin typeface="Calibri" panose="020F0502020204030204" pitchFamily="34" charset="0"/>
              </a:rPr>
              <a:t>of all reviews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109669" y="2067580"/>
            <a:ext cx="31961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libri" panose="020F0502020204030204" pitchFamily="34" charset="0"/>
              </a:rPr>
              <a:t>  “movie” occurs in, say, </a:t>
            </a:r>
          </a:p>
          <a:p>
            <a:r>
              <a:rPr lang="en-US" sz="2400" b="1" dirty="0">
                <a:latin typeface="Calibri" panose="020F0502020204030204" pitchFamily="34" charset="0"/>
              </a:rPr>
              <a:t>70%</a:t>
            </a:r>
            <a:r>
              <a:rPr lang="en-US" sz="2400" dirty="0">
                <a:latin typeface="Calibri" panose="020F0502020204030204" pitchFamily="34" charset="0"/>
              </a:rPr>
              <a:t> of all reviews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19200" y="4876800"/>
            <a:ext cx="7239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alibri" panose="020F0502020204030204" pitchFamily="34" charset="0"/>
              </a:rPr>
              <a:t>SCORE= 1/0.1 + 1/0.7  = 10 + 1.43</a:t>
            </a:r>
          </a:p>
          <a:p>
            <a:r>
              <a:rPr lang="en-US" sz="3200" dirty="0">
                <a:latin typeface="Calibri" panose="020F0502020204030204" pitchFamily="34" charset="0"/>
              </a:rPr>
              <a:t>            = 11.43</a:t>
            </a: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457200" y="381000"/>
            <a:ext cx="7543800" cy="1295400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sz="3200" kern="0" dirty="0"/>
              <a:t>How do we Quantify the Distance?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752600" y="6477000"/>
            <a:ext cx="5334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</a:rPr>
              <a:t>Source: https://www.youtube.com/watch?v=0JsHvXmU0dA</a:t>
            </a:r>
          </a:p>
        </p:txBody>
      </p:sp>
    </p:spTree>
    <p:extLst>
      <p:ext uri="{BB962C8B-B14F-4D97-AF65-F5344CB8AC3E}">
        <p14:creationId xmlns:p14="http://schemas.microsoft.com/office/powerpoint/2010/main" val="370965609"/>
      </p:ext>
    </p:extLst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  <p:bldP spid="8" grpId="0"/>
      <p:bldP spid="9" grpId="0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Importance of Words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Calibri" pitchFamily="34" charset="0"/>
              </a:rPr>
              <a:t>Classify</a:t>
            </a:r>
          </a:p>
          <a:p>
            <a:pPr lvl="1"/>
            <a:r>
              <a:rPr lang="en-US" sz="2400" dirty="0">
                <a:latin typeface="Calibri" pitchFamily="34" charset="0"/>
              </a:rPr>
              <a:t>“Enigma is a surprisingly engaging movie”</a:t>
            </a:r>
          </a:p>
          <a:p>
            <a:r>
              <a:rPr lang="en-US" sz="2800" dirty="0">
                <a:latin typeface="Calibri" pitchFamily="34" charset="0"/>
              </a:rPr>
              <a:t>One review from training set</a:t>
            </a:r>
          </a:p>
          <a:p>
            <a:pPr lvl="1"/>
            <a:r>
              <a:rPr lang="en-US" sz="2400" dirty="0">
                <a:latin typeface="Calibri" pitchFamily="34" charset="0"/>
              </a:rPr>
              <a:t>“Enigma is a movie that engrosses you, I recommend it.” </a:t>
            </a:r>
          </a:p>
          <a:p>
            <a:pPr lvl="1"/>
            <a:r>
              <a:rPr lang="en-US" sz="2400" dirty="0">
                <a:latin typeface="Calibri" pitchFamily="34" charset="0"/>
              </a:rPr>
              <a:t>More info: “Enigma” occurs .001 (1 in 1000 times)</a:t>
            </a:r>
          </a:p>
          <a:p>
            <a:pPr lvl="1"/>
            <a:r>
              <a:rPr lang="en-US" sz="2400" dirty="0">
                <a:latin typeface="Calibri" pitchFamily="34" charset="0"/>
              </a:rPr>
              <a:t>“Engage/engross” occurs .3 (30% of all training set reviews)</a:t>
            </a:r>
          </a:p>
          <a:p>
            <a:pPr lvl="1"/>
            <a:r>
              <a:rPr lang="en-US" sz="2400" dirty="0">
                <a:latin typeface="Calibri" pitchFamily="34" charset="0"/>
              </a:rPr>
              <a:t>“Movie” occurs .7 (70%) </a:t>
            </a:r>
          </a:p>
          <a:p>
            <a:r>
              <a:rPr lang="en-US" sz="2800" dirty="0">
                <a:latin typeface="Calibri" pitchFamily="34" charset="0"/>
              </a:rPr>
              <a:t>How do we create a similarity score?</a:t>
            </a:r>
          </a:p>
        </p:txBody>
      </p:sp>
      <p:sp>
        <p:nvSpPr>
          <p:cNvPr id="4" name="Rectangle 3"/>
          <p:cNvSpPr/>
          <p:nvPr/>
        </p:nvSpPr>
        <p:spPr>
          <a:xfrm>
            <a:off x="1752600" y="6443246"/>
            <a:ext cx="5334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</a:rPr>
              <a:t>Source: https://www.youtube.com/watch?v=0JsHvXmU0dA</a:t>
            </a:r>
          </a:p>
        </p:txBody>
      </p:sp>
    </p:spTree>
    <p:extLst>
      <p:ext uri="{BB962C8B-B14F-4D97-AF65-F5344CB8AC3E}">
        <p14:creationId xmlns:p14="http://schemas.microsoft.com/office/powerpoint/2010/main" val="4013878773"/>
      </p:ext>
    </p:extLst>
  </p:cSld>
  <p:clrMapOvr>
    <a:masterClrMapping/>
  </p:clrMapOvr>
  <p:transition>
    <p:pull dir="l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95400" y="1838980"/>
            <a:ext cx="5867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Calibri" panose="020F0502020204030204" pitchFamily="34" charset="0"/>
              </a:rPr>
              <a:t>[</a:t>
            </a:r>
            <a:r>
              <a:rPr lang="en-US" sz="2800" b="1" dirty="0">
                <a:latin typeface="Calibri" panose="020F0502020204030204" pitchFamily="34" charset="0"/>
              </a:rPr>
              <a:t>Enigma</a:t>
            </a:r>
            <a:r>
              <a:rPr lang="en-US" sz="2800" dirty="0">
                <a:latin typeface="Calibri" panose="020F0502020204030204" pitchFamily="34" charset="0"/>
              </a:rPr>
              <a:t>, surprisingly, funny, movie]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71600" y="3657600"/>
            <a:ext cx="54618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alibri" panose="020F0502020204030204" pitchFamily="34" charset="0"/>
              </a:rPr>
              <a:t>[</a:t>
            </a:r>
            <a:r>
              <a:rPr lang="en-US" sz="2800" b="1" dirty="0">
                <a:latin typeface="Calibri" panose="020F0502020204030204" pitchFamily="34" charset="0"/>
              </a:rPr>
              <a:t>Enigma</a:t>
            </a:r>
            <a:r>
              <a:rPr lang="en-US" sz="2800" dirty="0">
                <a:latin typeface="Calibri" panose="020F0502020204030204" pitchFamily="34" charset="0"/>
              </a:rPr>
              <a:t>, funny, movie, recommend]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3581400" y="2296180"/>
            <a:ext cx="1676400" cy="1447800"/>
          </a:xfrm>
          <a:prstGeom prst="straightConnector1">
            <a:avLst/>
          </a:prstGeom>
          <a:ln w="571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4572000" y="2296180"/>
            <a:ext cx="1676400" cy="1447800"/>
          </a:xfrm>
          <a:prstGeom prst="straightConnector1">
            <a:avLst/>
          </a:prstGeom>
          <a:ln w="571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295400" y="4572000"/>
            <a:ext cx="544694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alibri" panose="020F0502020204030204" pitchFamily="34" charset="0"/>
              </a:rPr>
              <a:t>SCORE= 1/0.001 + 1/0.1 + 1/0.7</a:t>
            </a:r>
          </a:p>
          <a:p>
            <a:r>
              <a:rPr lang="en-US" sz="3200" dirty="0">
                <a:latin typeface="Calibri" panose="020F0502020204030204" pitchFamily="34" charset="0"/>
              </a:rPr>
              <a:t>            = 1000 + 10 + 1.43</a:t>
            </a:r>
          </a:p>
          <a:p>
            <a:r>
              <a:rPr lang="en-US" sz="3200" dirty="0">
                <a:latin typeface="Calibri" panose="020F0502020204030204" pitchFamily="34" charset="0"/>
              </a:rPr>
              <a:t>            = 1011.43                    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rot="5400000" flipH="1" flipV="1">
            <a:off x="1485900" y="2933700"/>
            <a:ext cx="1447800" cy="152400"/>
          </a:xfrm>
          <a:prstGeom prst="straightConnector1">
            <a:avLst/>
          </a:prstGeom>
          <a:ln w="571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28600" y="2381071"/>
            <a:ext cx="192386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libri" panose="020F0502020204030204" pitchFamily="34" charset="0"/>
              </a:rPr>
              <a:t>Occurs in, </a:t>
            </a:r>
          </a:p>
          <a:p>
            <a:r>
              <a:rPr lang="en-US" sz="2400" dirty="0">
                <a:latin typeface="Calibri" panose="020F0502020204030204" pitchFamily="34" charset="0"/>
              </a:rPr>
              <a:t>say,</a:t>
            </a:r>
            <a:r>
              <a:rPr lang="en-US" sz="2400" b="1" dirty="0">
                <a:latin typeface="Calibri" panose="020F0502020204030204" pitchFamily="34" charset="0"/>
              </a:rPr>
              <a:t>0.001</a:t>
            </a:r>
            <a:r>
              <a:rPr lang="en-US" sz="2400" dirty="0">
                <a:latin typeface="Calibri" panose="020F0502020204030204" pitchFamily="34" charset="0"/>
              </a:rPr>
              <a:t> </a:t>
            </a:r>
          </a:p>
          <a:p>
            <a:r>
              <a:rPr lang="en-US" sz="2400" dirty="0">
                <a:latin typeface="Calibri" panose="020F0502020204030204" pitchFamily="34" charset="0"/>
              </a:rPr>
              <a:t>of all reviews!</a:t>
            </a: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1066800" y="228600"/>
            <a:ext cx="7543800" cy="1295400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kern="0" dirty="0"/>
              <a:t>Add a Little Twist ….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752600" y="6443246"/>
            <a:ext cx="5334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</a:rPr>
              <a:t>Source: https://www.youtube.com/watch?v=0JsHvXmU0dA</a:t>
            </a:r>
          </a:p>
        </p:txBody>
      </p:sp>
    </p:spTree>
    <p:extLst>
      <p:ext uri="{BB962C8B-B14F-4D97-AF65-F5344CB8AC3E}">
        <p14:creationId xmlns:p14="http://schemas.microsoft.com/office/powerpoint/2010/main" val="3632381360"/>
      </p:ext>
    </p:extLst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10" grpId="0"/>
      <p:bldP spid="1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19200" y="1828800"/>
            <a:ext cx="59436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Calibri" panose="020F0502020204030204" pitchFamily="34" charset="0"/>
              </a:rPr>
              <a:t>[Enigma, surprisingly, funny, movie]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71600" y="3657600"/>
            <a:ext cx="54618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alibri" panose="020F0502020204030204" pitchFamily="34" charset="0"/>
              </a:rPr>
              <a:t>[Enigma, funny, movie, recommend]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3429000" y="2296180"/>
            <a:ext cx="1676400" cy="1447800"/>
          </a:xfrm>
          <a:prstGeom prst="straightConnector1">
            <a:avLst/>
          </a:prstGeom>
          <a:ln w="571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4419600" y="2296180"/>
            <a:ext cx="1676400" cy="1447800"/>
          </a:xfrm>
          <a:prstGeom prst="straightConnector1">
            <a:avLst/>
          </a:prstGeom>
          <a:ln w="571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363905" y="4419600"/>
            <a:ext cx="579889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libri" panose="020F0502020204030204" pitchFamily="34" charset="0"/>
              </a:rPr>
              <a:t>SCORE= log(1/0.001) + log(1/0.1) + log(1/0.7)</a:t>
            </a:r>
          </a:p>
          <a:p>
            <a:r>
              <a:rPr lang="en-US" sz="2400" dirty="0">
                <a:latin typeface="Calibri" panose="020F0502020204030204" pitchFamily="34" charset="0"/>
              </a:rPr>
              <a:t>            = log(1000) + log(10) + log(1.43)</a:t>
            </a:r>
          </a:p>
          <a:p>
            <a:r>
              <a:rPr lang="en-US" sz="2400" dirty="0">
                <a:latin typeface="Calibri" panose="020F0502020204030204" pitchFamily="34" charset="0"/>
              </a:rPr>
              <a:t>            = 3 + 1 + 0.15 = 4.15                        </a:t>
            </a:r>
            <a:endParaRPr lang="en-US" sz="3600" dirty="0">
              <a:latin typeface="Calibri" panose="020F0502020204030204" pitchFamily="34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rot="5400000" flipH="1" flipV="1">
            <a:off x="1485900" y="2933700"/>
            <a:ext cx="1447800" cy="152400"/>
          </a:xfrm>
          <a:prstGeom prst="straightConnector1">
            <a:avLst/>
          </a:prstGeom>
          <a:ln w="571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1"/>
          <p:cNvSpPr txBox="1">
            <a:spLocks/>
          </p:cNvSpPr>
          <p:nvPr/>
        </p:nvSpPr>
        <p:spPr>
          <a:xfrm>
            <a:off x="228600" y="304800"/>
            <a:ext cx="7772400" cy="1295400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sz="3600" kern="0" dirty="0"/>
              <a:t>Not all Words are Created Equal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752600" y="6443246"/>
            <a:ext cx="5334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</a:rPr>
              <a:t>Source: https://www.youtube.com/watch?v=0JsHvXmU0dA</a:t>
            </a:r>
          </a:p>
        </p:txBody>
      </p:sp>
    </p:spTree>
    <p:extLst>
      <p:ext uri="{BB962C8B-B14F-4D97-AF65-F5344CB8AC3E}">
        <p14:creationId xmlns:p14="http://schemas.microsoft.com/office/powerpoint/2010/main" val="3301273606"/>
      </p:ext>
    </p:extLst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ctrTitle"/>
          </p:nvPr>
        </p:nvSpPr>
        <p:spPr>
          <a:xfrm>
            <a:off x="-304800" y="-177800"/>
            <a:ext cx="8610600" cy="2540000"/>
          </a:xfrm>
        </p:spPr>
        <p:txBody>
          <a:bodyPr/>
          <a:lstStyle/>
          <a:p>
            <a:pPr algn="ctr"/>
            <a:r>
              <a:rPr lang="en-US" sz="2400" dirty="0">
                <a:latin typeface="Calibri (Headings)"/>
                <a:cs typeface="Calibri (Headings)"/>
              </a:rPr>
              <a:t>Document Similarity &amp; Applications</a:t>
            </a:r>
            <a:br>
              <a:rPr lang="en-US" sz="2400" dirty="0">
                <a:latin typeface="Calibri (Headings)"/>
                <a:cs typeface="Calibri (Headings)"/>
              </a:rPr>
            </a:br>
            <a:r>
              <a:rPr lang="en-US" sz="2400" dirty="0">
                <a:latin typeface="Calibri (Headings)"/>
                <a:cs typeface="Calibri (Headings)"/>
              </a:rPr>
              <a:t>(</a:t>
            </a:r>
            <a:r>
              <a:rPr lang="en-US" sz="2400" dirty="0" err="1">
                <a:latin typeface="Calibri (Headings)"/>
                <a:cs typeface="Calibri (Headings)"/>
              </a:rPr>
              <a:t>i</a:t>
            </a:r>
            <a:r>
              <a:rPr lang="en-US" sz="2400" dirty="0">
                <a:latin typeface="Calibri (Headings)"/>
                <a:cs typeface="Calibri (Headings)"/>
              </a:rPr>
              <a:t>) Resonance Analysis</a:t>
            </a:r>
            <a:br>
              <a:rPr lang="en-US" sz="2400" dirty="0">
                <a:latin typeface="Calibri (Headings)"/>
                <a:cs typeface="Calibri (Headings)"/>
              </a:rPr>
            </a:br>
            <a:r>
              <a:rPr lang="en-US" sz="2400" dirty="0">
                <a:latin typeface="Calibri (Headings)"/>
                <a:cs typeface="Calibri (Headings)"/>
              </a:rPr>
              <a:t>(ii) Crowdsourced Recommendation Systems</a:t>
            </a:r>
            <a:br>
              <a:rPr lang="en-US" sz="3200" dirty="0">
                <a:latin typeface="Calibri (Headings)"/>
                <a:cs typeface="Calibri (Headings)"/>
              </a:rPr>
            </a:br>
            <a:br>
              <a:rPr lang="en-US" sz="3200" dirty="0">
                <a:latin typeface="Calibri (Headings)"/>
                <a:cs typeface="Calibri (Headings)"/>
              </a:rPr>
            </a:br>
            <a:endParaRPr lang="en-US" sz="2400" dirty="0">
              <a:latin typeface="Calibri (Headings)"/>
              <a:ea typeface="ＭＳ Ｐゴシック" charset="0"/>
              <a:cs typeface="Calibri (Headings)"/>
            </a:endParaRPr>
          </a:p>
        </p:txBody>
      </p:sp>
    </p:spTree>
    <p:extLst>
      <p:ext uri="{BB962C8B-B14F-4D97-AF65-F5344CB8AC3E}">
        <p14:creationId xmlns:p14="http://schemas.microsoft.com/office/powerpoint/2010/main" val="1927950644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81000"/>
            <a:ext cx="7543800" cy="1295400"/>
          </a:xfrm>
        </p:spPr>
        <p:txBody>
          <a:bodyPr/>
          <a:lstStyle/>
          <a:p>
            <a:r>
              <a:rPr lang="en-US" sz="3600" dirty="0"/>
              <a:t>Assessing Document Similarity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411662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</a:rPr>
              <a:t>Needed for document clustering/categorization &amp; retrieval</a:t>
            </a:r>
          </a:p>
          <a:p>
            <a:r>
              <a:rPr lang="en-US" sz="2000" dirty="0">
                <a:latin typeface="Calibri" panose="020F0502020204030204" pitchFamily="34" charset="0"/>
              </a:rPr>
              <a:t>Many business </a:t>
            </a:r>
            <a:r>
              <a:rPr lang="en-US" sz="2000">
                <a:latin typeface="Calibri" panose="020F0502020204030204" pitchFamily="34" charset="0"/>
              </a:rPr>
              <a:t>applications </a:t>
            </a:r>
          </a:p>
          <a:p>
            <a:r>
              <a:rPr lang="en-US" sz="2000">
                <a:latin typeface="Calibri" panose="020F0502020204030204" pitchFamily="34" charset="0"/>
              </a:rPr>
              <a:t>E.g., which beers or movies are similar? </a:t>
            </a:r>
          </a:p>
          <a:p>
            <a:pPr lvl="1"/>
            <a:r>
              <a:rPr lang="en-US" sz="1800">
                <a:latin typeface="Calibri" panose="020F0502020204030204" pitchFamily="34" charset="0"/>
              </a:rPr>
              <a:t>Useful for recommendation systems – both conventional &amp; crowdsourced</a:t>
            </a:r>
          </a:p>
          <a:p>
            <a:pPr lvl="1"/>
            <a:r>
              <a:rPr lang="en-US" sz="1800">
                <a:latin typeface="Calibri" panose="020F0502020204030204" pitchFamily="34" charset="0"/>
              </a:rPr>
              <a:t>Understanding your competition in markets with lots of products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265" y="3048001"/>
            <a:ext cx="6339135" cy="2285999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57200" y="5494338"/>
            <a:ext cx="8229600" cy="60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+mn-lt"/>
              </a:defRPr>
            </a:lvl2pPr>
            <a:lvl3pPr marL="987425" indent="-29368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+mn-lt"/>
              </a:defRPr>
            </a:lvl3pPr>
            <a:lvl4pPr marL="1281113" indent="-2921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15986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000" kern="0">
                <a:latin typeface="Calibri" panose="020F0502020204030204" pitchFamily="34" charset="0"/>
              </a:rPr>
              <a:t>Did a campaign resonate with the intended audience?</a:t>
            </a:r>
          </a:p>
        </p:txBody>
      </p:sp>
    </p:spTree>
    <p:extLst>
      <p:ext uri="{BB962C8B-B14F-4D97-AF65-F5344CB8AC3E}">
        <p14:creationId xmlns:p14="http://schemas.microsoft.com/office/powerpoint/2010/main" val="2494184939"/>
      </p:ext>
    </p:extLst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533400"/>
            <a:ext cx="7543800" cy="1295400"/>
          </a:xfrm>
        </p:spPr>
        <p:txBody>
          <a:bodyPr/>
          <a:lstStyle/>
          <a:p>
            <a:r>
              <a:rPr lang="en-US"/>
              <a:t>The Basic Idea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411662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</a:rPr>
              <a:t>Start with a numerical representation of each document</a:t>
            </a:r>
          </a:p>
          <a:p>
            <a:r>
              <a:rPr lang="en-US" sz="2000" dirty="0">
                <a:latin typeface="Calibri" panose="020F0502020204030204" pitchFamily="34" charset="0"/>
              </a:rPr>
              <a:t>Many ways to represent a document with numbers</a:t>
            </a:r>
          </a:p>
          <a:p>
            <a:pPr lvl="1"/>
            <a:r>
              <a:rPr lang="en-US" altLang="en-US" sz="1800" dirty="0">
                <a:latin typeface="Calibri" panose="020F0502020204030204" pitchFamily="34" charset="0"/>
              </a:rPr>
              <a:t>Presence absence of each term (0/1)</a:t>
            </a:r>
          </a:p>
          <a:p>
            <a:pPr lvl="1"/>
            <a:r>
              <a:rPr lang="en-US" altLang="en-US" sz="1800" dirty="0">
                <a:latin typeface="Calibri" panose="020F0502020204030204" pitchFamily="34" charset="0"/>
              </a:rPr>
              <a:t>Raw or scaled (normalized) frequency of each term</a:t>
            </a:r>
          </a:p>
          <a:p>
            <a:pPr lvl="1"/>
            <a:r>
              <a:rPr lang="en-US" altLang="en-US" sz="1800" dirty="0">
                <a:latin typeface="Calibri" panose="020F0502020204030204" pitchFamily="34" charset="0"/>
              </a:rPr>
              <a:t>TF-IDF of each term in a document </a:t>
            </a:r>
          </a:p>
          <a:p>
            <a:r>
              <a:rPr lang="en-US" sz="2000" dirty="0">
                <a:latin typeface="Calibri" panose="020F0502020204030204" pitchFamily="34" charset="0"/>
              </a:rPr>
              <a:t>Two choices to calculate similarity between the documents</a:t>
            </a:r>
          </a:p>
          <a:p>
            <a:r>
              <a:rPr lang="en-US" sz="2000" dirty="0">
                <a:latin typeface="Calibri" panose="020F0502020204030204" pitchFamily="34" charset="0"/>
              </a:rPr>
              <a:t>Choice 1: Calculate Euclidean distances between documents</a:t>
            </a:r>
          </a:p>
          <a:p>
            <a:r>
              <a:rPr lang="en-US" sz="2000" dirty="0">
                <a:latin typeface="Calibri" panose="020F0502020204030204" pitchFamily="34" charset="0"/>
              </a:rPr>
              <a:t>Choice 2 (better): Calculate the angle between the two document vectors</a:t>
            </a:r>
          </a:p>
          <a:p>
            <a:pPr marL="0" indent="0">
              <a:buNone/>
            </a:pPr>
            <a:endParaRPr lang="en-US" altLang="en-US" sz="2200" dirty="0">
              <a:latin typeface="Calibri" panose="020F0502020204030204" pitchFamily="34" charset="0"/>
            </a:endParaRPr>
          </a:p>
          <a:p>
            <a:endParaRPr lang="en-US" altLang="en-US" sz="24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9689369"/>
      </p:ext>
    </p:extLst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8313" y="-228600"/>
            <a:ext cx="8181287" cy="1295400"/>
          </a:xfrm>
        </p:spPr>
        <p:txBody>
          <a:bodyPr/>
          <a:lstStyle/>
          <a:p>
            <a:r>
              <a:rPr lang="en-US" altLang="en-US" sz="3200" dirty="0"/>
              <a:t>Choice 2: Angles Instead of Distances</a:t>
            </a:r>
          </a:p>
        </p:txBody>
      </p:sp>
      <p:sp>
        <p:nvSpPr>
          <p:cNvPr id="268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4640262"/>
            <a:ext cx="7886700" cy="4351338"/>
          </a:xfrm>
        </p:spPr>
        <p:txBody>
          <a:bodyPr/>
          <a:lstStyle/>
          <a:p>
            <a:r>
              <a:rPr lang="en-US" altLang="en-US" sz="2000" dirty="0">
                <a:latin typeface="Calibri" panose="020F0502020204030204" pitchFamily="34" charset="0"/>
              </a:rPr>
              <a:t>Similarity between documents </a:t>
            </a:r>
            <a:r>
              <a:rPr lang="en-US" altLang="en-US" sz="2000" i="1" dirty="0">
                <a:latin typeface="Calibri" panose="020F0502020204030204" pitchFamily="34" charset="0"/>
              </a:rPr>
              <a:t>d</a:t>
            </a:r>
            <a:r>
              <a:rPr lang="en-US" altLang="en-US" sz="2000" baseline="-25000" dirty="0">
                <a:latin typeface="Calibri" panose="020F0502020204030204" pitchFamily="34" charset="0"/>
              </a:rPr>
              <a:t>1</a:t>
            </a:r>
            <a:r>
              <a:rPr lang="en-US" altLang="en-US" sz="2000" dirty="0">
                <a:latin typeface="Calibri" panose="020F0502020204030204" pitchFamily="34" charset="0"/>
              </a:rPr>
              <a:t> and </a:t>
            </a:r>
            <a:r>
              <a:rPr lang="en-US" altLang="en-US" sz="2000" i="1" dirty="0">
                <a:latin typeface="Calibri" panose="020F0502020204030204" pitchFamily="34" charset="0"/>
              </a:rPr>
              <a:t>d</a:t>
            </a:r>
            <a:r>
              <a:rPr lang="en-US" altLang="en-US" sz="2000" baseline="-25000" dirty="0">
                <a:latin typeface="Calibri" panose="020F0502020204030204" pitchFamily="34" charset="0"/>
              </a:rPr>
              <a:t>2</a:t>
            </a:r>
            <a:r>
              <a:rPr lang="en-US" altLang="en-US" sz="2000" dirty="0">
                <a:latin typeface="Calibri" panose="020F0502020204030204" pitchFamily="34" charset="0"/>
              </a:rPr>
              <a:t> (could also be a set of keywords) is the cosine of the angle </a:t>
            </a:r>
            <a:r>
              <a:rPr lang="en-US" altLang="en-US" sz="2000" i="1" dirty="0">
                <a:latin typeface="Calibri" panose="020F0502020204030204" pitchFamily="34" charset="0"/>
              </a:rPr>
              <a:t>Ɵ</a:t>
            </a:r>
            <a:r>
              <a:rPr lang="en-US" altLang="en-US" sz="2000" dirty="0">
                <a:latin typeface="Calibri" panose="020F0502020204030204" pitchFamily="34" charset="0"/>
              </a:rPr>
              <a:t> between them.</a:t>
            </a:r>
          </a:p>
          <a:p>
            <a:r>
              <a:rPr lang="en-US" altLang="en-US" sz="2000" dirty="0">
                <a:latin typeface="Calibri" panose="020F0502020204030204" pitchFamily="34" charset="0"/>
              </a:rPr>
              <a:t>Score between 0 and 1.</a:t>
            </a:r>
          </a:p>
        </p:txBody>
      </p:sp>
      <p:grpSp>
        <p:nvGrpSpPr>
          <p:cNvPr id="268292" name="Group 4"/>
          <p:cNvGrpSpPr>
            <a:grpSpLocks/>
          </p:cNvGrpSpPr>
          <p:nvPr/>
        </p:nvGrpSpPr>
        <p:grpSpPr bwMode="auto">
          <a:xfrm>
            <a:off x="3276600" y="1458913"/>
            <a:ext cx="4800600" cy="3113087"/>
            <a:chOff x="1104" y="2313"/>
            <a:chExt cx="3024" cy="1961"/>
          </a:xfrm>
        </p:grpSpPr>
        <p:cxnSp>
          <p:nvCxnSpPr>
            <p:cNvPr id="268293" name="AutoShape 5"/>
            <p:cNvCxnSpPr>
              <a:cxnSpLocks noChangeShapeType="1"/>
            </p:cNvCxnSpPr>
            <p:nvPr/>
          </p:nvCxnSpPr>
          <p:spPr bwMode="auto">
            <a:xfrm>
              <a:off x="2448" y="3561"/>
              <a:ext cx="168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8294" name="AutoShape 6"/>
            <p:cNvCxnSpPr>
              <a:cxnSpLocks noChangeShapeType="1"/>
            </p:cNvCxnSpPr>
            <p:nvPr/>
          </p:nvCxnSpPr>
          <p:spPr bwMode="auto">
            <a:xfrm flipV="1">
              <a:off x="2448" y="2361"/>
              <a:ext cx="0" cy="12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8295" name="AutoShape 7"/>
            <p:cNvCxnSpPr>
              <a:cxnSpLocks noChangeShapeType="1"/>
            </p:cNvCxnSpPr>
            <p:nvPr/>
          </p:nvCxnSpPr>
          <p:spPr bwMode="auto">
            <a:xfrm flipH="1">
              <a:off x="1344" y="3561"/>
              <a:ext cx="1104" cy="67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8296" name="AutoShape 8"/>
            <p:cNvCxnSpPr>
              <a:cxnSpLocks noChangeShapeType="1"/>
            </p:cNvCxnSpPr>
            <p:nvPr/>
          </p:nvCxnSpPr>
          <p:spPr bwMode="auto">
            <a:xfrm flipV="1">
              <a:off x="2448" y="3129"/>
              <a:ext cx="1200" cy="432"/>
            </a:xfrm>
            <a:prstGeom prst="straightConnector1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8297" name="AutoShape 9"/>
            <p:cNvCxnSpPr>
              <a:cxnSpLocks noChangeShapeType="1"/>
            </p:cNvCxnSpPr>
            <p:nvPr/>
          </p:nvCxnSpPr>
          <p:spPr bwMode="auto">
            <a:xfrm flipV="1">
              <a:off x="2448" y="2601"/>
              <a:ext cx="576" cy="960"/>
            </a:xfrm>
            <a:prstGeom prst="straightConnector1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68298" name="Text Box 10"/>
            <p:cNvSpPr txBox="1">
              <a:spLocks noChangeArrowheads="1"/>
            </p:cNvSpPr>
            <p:nvPr/>
          </p:nvSpPr>
          <p:spPr bwMode="auto">
            <a:xfrm>
              <a:off x="3782" y="3537"/>
              <a:ext cx="24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1800" dirty="0">
                  <a:latin typeface="Times New Roman" pitchFamily="18" charset="0"/>
                </a:rPr>
                <a:t>t </a:t>
              </a:r>
              <a:r>
                <a:rPr lang="en-US" altLang="en-US" sz="1800" baseline="-25000" dirty="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68299" name="Text Box 11"/>
            <p:cNvSpPr txBox="1">
              <a:spLocks noChangeArrowheads="1"/>
            </p:cNvSpPr>
            <p:nvPr/>
          </p:nvSpPr>
          <p:spPr bwMode="auto">
            <a:xfrm>
              <a:off x="3024" y="2409"/>
              <a:ext cx="2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en-US" altLang="en-US" sz="1800" dirty="0">
                  <a:latin typeface="Times New Roman" pitchFamily="18" charset="0"/>
                </a:rPr>
                <a:t>d</a:t>
              </a:r>
              <a:r>
                <a:rPr lang="en-US" altLang="en-US" sz="1800" baseline="-25000" dirty="0">
                  <a:latin typeface="Times New Roman" pitchFamily="18" charset="0"/>
                </a:rPr>
                <a:t> 2</a:t>
              </a:r>
            </a:p>
          </p:txBody>
        </p:sp>
        <p:sp>
          <p:nvSpPr>
            <p:cNvPr id="268300" name="Text Box 12"/>
            <p:cNvSpPr txBox="1">
              <a:spLocks noChangeArrowheads="1"/>
            </p:cNvSpPr>
            <p:nvPr/>
          </p:nvSpPr>
          <p:spPr bwMode="auto">
            <a:xfrm>
              <a:off x="3600" y="2985"/>
              <a:ext cx="27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1800" dirty="0">
                  <a:latin typeface="Times New Roman" pitchFamily="18" charset="0"/>
                </a:rPr>
                <a:t>d </a:t>
              </a:r>
              <a:r>
                <a:rPr lang="en-US" altLang="en-US" sz="1800" baseline="-25000" dirty="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68301" name="Text Box 13"/>
            <p:cNvSpPr txBox="1">
              <a:spLocks noChangeArrowheads="1"/>
            </p:cNvSpPr>
            <p:nvPr/>
          </p:nvSpPr>
          <p:spPr bwMode="auto">
            <a:xfrm>
              <a:off x="2160" y="2313"/>
              <a:ext cx="24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1800" dirty="0">
                  <a:latin typeface="Times New Roman" pitchFamily="18" charset="0"/>
                </a:rPr>
                <a:t>t </a:t>
              </a:r>
              <a:r>
                <a:rPr lang="en-US" altLang="en-US" sz="1800" baseline="-25000" dirty="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68302" name="Text Box 14"/>
            <p:cNvSpPr txBox="1">
              <a:spLocks noChangeArrowheads="1"/>
            </p:cNvSpPr>
            <p:nvPr/>
          </p:nvSpPr>
          <p:spPr bwMode="auto">
            <a:xfrm>
              <a:off x="1104" y="4041"/>
              <a:ext cx="229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1800" dirty="0">
                  <a:latin typeface="Times New Roman" pitchFamily="18" charset="0"/>
                </a:rPr>
                <a:t>t</a:t>
              </a:r>
              <a:r>
                <a:rPr lang="en-US" altLang="en-US" sz="1800" baseline="-25000" dirty="0">
                  <a:latin typeface="Times New Roman" pitchFamily="18" charset="0"/>
                </a:rPr>
                <a:t> n</a:t>
              </a:r>
            </a:p>
          </p:txBody>
        </p:sp>
        <p:sp>
          <p:nvSpPr>
            <p:cNvPr id="268303" name="Freeform 15"/>
            <p:cNvSpPr>
              <a:spLocks/>
            </p:cNvSpPr>
            <p:nvPr/>
          </p:nvSpPr>
          <p:spPr bwMode="auto">
            <a:xfrm>
              <a:off x="2592" y="3312"/>
              <a:ext cx="144" cy="153"/>
            </a:xfrm>
            <a:custGeom>
              <a:avLst/>
              <a:gdLst>
                <a:gd name="T0" fmla="*/ 0 w 144"/>
                <a:gd name="T1" fmla="*/ 16 h 112"/>
                <a:gd name="T2" fmla="*/ 96 w 144"/>
                <a:gd name="T3" fmla="*/ 16 h 112"/>
                <a:gd name="T4" fmla="*/ 144 w 144"/>
                <a:gd name="T5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4" h="112">
                  <a:moveTo>
                    <a:pt x="0" y="16"/>
                  </a:moveTo>
                  <a:cubicBezTo>
                    <a:pt x="36" y="8"/>
                    <a:pt x="72" y="0"/>
                    <a:pt x="96" y="16"/>
                  </a:cubicBezTo>
                  <a:cubicBezTo>
                    <a:pt x="120" y="32"/>
                    <a:pt x="136" y="96"/>
                    <a:pt x="144" y="112"/>
                  </a:cubicBezTo>
                </a:path>
              </a:pathLst>
            </a:custGeom>
            <a:noFill/>
            <a:ln w="9525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68304" name="Text Box 16"/>
            <p:cNvSpPr txBox="1">
              <a:spLocks noChangeArrowheads="1"/>
            </p:cNvSpPr>
            <p:nvPr/>
          </p:nvSpPr>
          <p:spPr bwMode="auto">
            <a:xfrm>
              <a:off x="2688" y="3225"/>
              <a:ext cx="17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en-US" altLang="en-US" sz="1600" i="1" dirty="0">
                  <a:latin typeface="Lucida Sans Unicode" pitchFamily="34" charset="0"/>
                  <a:ea typeface="Lucida Sans Unicode" pitchFamily="34" charset="0"/>
                  <a:cs typeface="Lucida Sans Unicode" pitchFamily="34" charset="0"/>
                </a:rPr>
                <a:t>θ</a:t>
              </a: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885974" y="6449792"/>
            <a:ext cx="6295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Source: http://pyevolve.sourceforge.net/wordpress/?p=2497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851136" y="3502223"/>
            <a:ext cx="6832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</a:rPr>
              <a:t>Term 1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19" name="Rectangle 3"/>
          <p:cNvSpPr txBox="1">
            <a:spLocks noChangeArrowheads="1"/>
          </p:cNvSpPr>
          <p:nvPr/>
        </p:nvSpPr>
        <p:spPr bwMode="auto">
          <a:xfrm>
            <a:off x="152400" y="1189035"/>
            <a:ext cx="7886700" cy="14017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+mn-lt"/>
              </a:defRPr>
            </a:lvl2pPr>
            <a:lvl3pPr marL="987425" indent="-29368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+mn-lt"/>
              </a:defRPr>
            </a:lvl3pPr>
            <a:lvl4pPr marL="1281113" indent="-2921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15986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en-US" sz="2000" i="1" kern="0" dirty="0">
                <a:latin typeface="Calibri" panose="020F0502020204030204" pitchFamily="34" charset="0"/>
              </a:rPr>
              <a:t>n</a:t>
            </a:r>
            <a:r>
              <a:rPr lang="en-US" altLang="en-US" sz="2000" kern="0" dirty="0">
                <a:latin typeface="Calibri" panose="020F0502020204030204" pitchFamily="34" charset="0"/>
              </a:rPr>
              <a:t>-dimensional space with </a:t>
            </a:r>
            <a:r>
              <a:rPr lang="en-US" altLang="en-US" sz="2000" i="1" kern="0" dirty="0">
                <a:latin typeface="Calibri" panose="020F0502020204030204" pitchFamily="34" charset="0"/>
              </a:rPr>
              <a:t>n</a:t>
            </a:r>
            <a:r>
              <a:rPr lang="en-US" altLang="en-US" sz="2000" kern="0" dirty="0">
                <a:latin typeface="Calibri" panose="020F0502020204030204" pitchFamily="34" charset="0"/>
              </a:rPr>
              <a:t> terms </a:t>
            </a:r>
          </a:p>
          <a:p>
            <a:r>
              <a:rPr lang="en-US" altLang="en-US" sz="2000" kern="0" dirty="0">
                <a:latin typeface="Calibri" panose="020F0502020204030204" pitchFamily="34" charset="0"/>
              </a:rPr>
              <a:t>A document (e.g., tweet) represented </a:t>
            </a:r>
          </a:p>
          <a:p>
            <a:pPr marL="0" indent="0">
              <a:buNone/>
            </a:pPr>
            <a:r>
              <a:rPr lang="en-US" altLang="en-US" sz="2000" kern="0" dirty="0">
                <a:latin typeface="Calibri" panose="020F0502020204030204" pitchFamily="34" charset="0"/>
              </a:rPr>
              <a:t>by its coordinates in this </a:t>
            </a:r>
            <a:r>
              <a:rPr lang="en-US" altLang="en-US" sz="2000" i="1" kern="0" dirty="0">
                <a:latin typeface="Calibri" panose="020F0502020204030204" pitchFamily="34" charset="0"/>
              </a:rPr>
              <a:t>term</a:t>
            </a:r>
            <a:r>
              <a:rPr lang="en-US" altLang="en-US" sz="2000" kern="0" dirty="0">
                <a:latin typeface="Calibri" panose="020F0502020204030204" pitchFamily="34" charset="0"/>
              </a:rPr>
              <a:t> space</a:t>
            </a:r>
            <a:r>
              <a:rPr lang="en-US" altLang="en-US" sz="2400" kern="0" dirty="0">
                <a:latin typeface="Calibri" panose="020F0502020204030204" pitchFamily="34" charset="0"/>
              </a:rPr>
              <a:t> 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803136" y="1752600"/>
            <a:ext cx="6832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</a:rPr>
              <a:t>Term 2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619999" y="2524836"/>
            <a:ext cx="6914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</a:rPr>
              <a:t>Doc 1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705600" y="1600200"/>
            <a:ext cx="6914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</a:rPr>
              <a:t>Doc 2</a:t>
            </a:r>
            <a:endParaRPr 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6661948"/>
      </p:ext>
    </p:extLst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8291" grpId="0" build="p"/>
      <p:bldP spid="3" grpId="0"/>
      <p:bldP spid="19" grpId="0" build="p"/>
      <p:bldP spid="21" grpId="0"/>
      <p:bldP spid="22" grpId="0"/>
      <p:bldP spid="2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9600" y="76200"/>
            <a:ext cx="7886700" cy="1325563"/>
          </a:xfrm>
        </p:spPr>
        <p:txBody>
          <a:bodyPr/>
          <a:lstStyle/>
          <a:p>
            <a:r>
              <a:rPr lang="en-US" dirty="0"/>
              <a:t>Similar vs. Unrelated Mentions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569" y="2367644"/>
            <a:ext cx="7324343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885974" y="6441628"/>
            <a:ext cx="6295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Source: http://pyevolve.sourceforge.net/wordpress/?p=2497</a:t>
            </a:r>
          </a:p>
        </p:txBody>
      </p:sp>
      <p:sp>
        <p:nvSpPr>
          <p:cNvPr id="2" name="Rectangle 1"/>
          <p:cNvSpPr/>
          <p:nvPr/>
        </p:nvSpPr>
        <p:spPr>
          <a:xfrm>
            <a:off x="5041250" y="2133600"/>
            <a:ext cx="2687912" cy="2362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998888" y="2971800"/>
            <a:ext cx="2687912" cy="2362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864663" y="2133600"/>
            <a:ext cx="11833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Ref document </a:t>
            </a:r>
          </a:p>
          <a:p>
            <a:r>
              <a:rPr lang="en-US" sz="1200" dirty="0"/>
              <a:t>or keywords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09800" y="3121223"/>
            <a:ext cx="11897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Social mention</a:t>
            </a:r>
            <a:endParaRPr 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020407" y="5562600"/>
            <a:ext cx="4770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Is this approach better than Euclidean distances?</a:t>
            </a:r>
          </a:p>
        </p:txBody>
      </p:sp>
    </p:spTree>
    <p:extLst>
      <p:ext uri="{BB962C8B-B14F-4D97-AF65-F5344CB8AC3E}">
        <p14:creationId xmlns:p14="http://schemas.microsoft.com/office/powerpoint/2010/main" val="1984068194"/>
      </p:ext>
    </p:extLst>
  </p:cSld>
  <p:clrMapOvr>
    <a:masterClrMapping/>
  </p:clrMapOvr>
  <p:transition>
    <p:pull dir="l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45086"/>
            <a:ext cx="7886700" cy="1325563"/>
          </a:xfrm>
        </p:spPr>
        <p:txBody>
          <a:bodyPr/>
          <a:lstStyle/>
          <a:p>
            <a:r>
              <a:rPr lang="en-US" dirty="0"/>
              <a:t>Basics Revisited…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5790" y="1295400"/>
            <a:ext cx="7886700" cy="4351338"/>
          </a:xfrm>
        </p:spPr>
        <p:txBody>
          <a:bodyPr/>
          <a:lstStyle/>
          <a:p>
            <a:r>
              <a:rPr lang="en-US" sz="2400" dirty="0">
                <a:latin typeface="Calibri" panose="020F0502020204030204" pitchFamily="34" charset="0"/>
              </a:rPr>
              <a:t>Dot product of two vectors 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74370" y="3116262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i="1" dirty="0">
                <a:latin typeface="Calibri" panose="020F0502020204030204" pitchFamily="34" charset="0"/>
              </a:rPr>
              <a:t>n</a:t>
            </a:r>
            <a:r>
              <a:rPr lang="en-US" sz="2400" dirty="0">
                <a:latin typeface="Calibri" panose="020F0502020204030204" pitchFamily="34" charset="0"/>
              </a:rPr>
              <a:t> features, </a:t>
            </a:r>
            <a:r>
              <a:rPr lang="en-US" sz="2400" i="1" dirty="0">
                <a:latin typeface="Calibri" panose="020F0502020204030204" pitchFamily="34" charset="0"/>
              </a:rPr>
              <a:t>a</a:t>
            </a:r>
            <a:r>
              <a:rPr lang="en-US" sz="2400" i="1" baseline="-25000" dirty="0">
                <a:latin typeface="Calibri" panose="020F0502020204030204" pitchFamily="34" charset="0"/>
              </a:rPr>
              <a:t>i</a:t>
            </a:r>
            <a:r>
              <a:rPr lang="en-US" sz="2400" dirty="0">
                <a:latin typeface="Calibri" panose="020F0502020204030204" pitchFamily="34" charset="0"/>
              </a:rPr>
              <a:t> and </a:t>
            </a:r>
            <a:r>
              <a:rPr lang="en-US" sz="2400" i="1" dirty="0">
                <a:latin typeface="Calibri" panose="020F0502020204030204" pitchFamily="34" charset="0"/>
              </a:rPr>
              <a:t>b</a:t>
            </a:r>
            <a:r>
              <a:rPr lang="en-US" sz="2400" i="1" baseline="-25000" dirty="0">
                <a:latin typeface="Calibri" panose="020F0502020204030204" pitchFamily="34" charset="0"/>
              </a:rPr>
              <a:t>i</a:t>
            </a:r>
            <a:r>
              <a:rPr lang="en-US" sz="2400" dirty="0">
                <a:latin typeface="Calibri" panose="020F0502020204030204" pitchFamily="34" charset="0"/>
              </a:rPr>
              <a:t> could be </a:t>
            </a:r>
            <a:r>
              <a:rPr lang="en-US" sz="2400" i="1" dirty="0" err="1">
                <a:latin typeface="Calibri" panose="020F0502020204030204" pitchFamily="34" charset="0"/>
              </a:rPr>
              <a:t>tf</a:t>
            </a:r>
            <a:r>
              <a:rPr lang="en-US" sz="2400" dirty="0">
                <a:latin typeface="Calibri" panose="020F0502020204030204" pitchFamily="34" charset="0"/>
              </a:rPr>
              <a:t>, </a:t>
            </a:r>
            <a:r>
              <a:rPr lang="en-US" sz="2400" i="1" dirty="0" err="1">
                <a:latin typeface="Calibri" panose="020F0502020204030204" pitchFamily="34" charset="0"/>
              </a:rPr>
              <a:t>tf</a:t>
            </a:r>
            <a:r>
              <a:rPr lang="en-US" sz="2400" dirty="0" err="1">
                <a:latin typeface="Calibri" panose="020F0502020204030204" pitchFamily="34" charset="0"/>
              </a:rPr>
              <a:t>-</a:t>
            </a:r>
            <a:r>
              <a:rPr lang="en-US" sz="2400" i="1" dirty="0" err="1">
                <a:latin typeface="Calibri" panose="020F0502020204030204" pitchFamily="34" charset="0"/>
              </a:rPr>
              <a:t>idf</a:t>
            </a:r>
            <a:r>
              <a:rPr lang="en-US" sz="2400" dirty="0">
                <a:latin typeface="Calibri" panose="020F0502020204030204" pitchFamily="34" charset="0"/>
              </a:rPr>
              <a:t>, or other scores </a:t>
            </a:r>
          </a:p>
          <a:p>
            <a:r>
              <a:rPr lang="en-US" sz="2400" dirty="0">
                <a:latin typeface="Calibri" panose="020F0502020204030204" pitchFamily="34" charset="0"/>
              </a:rPr>
              <a:t>But what exactly does a dot product mean geometrically?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447800" y="1676400"/>
                <a:ext cx="2951129" cy="14366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  <m:r>
                        <a:rPr lang="en-US" sz="3200" i="0">
                          <a:latin typeface="Cambria Math" panose="02040503050406030204" pitchFamily="18" charset="0"/>
                        </a:rPr>
                        <m:t>.</m:t>
                      </m:r>
                      <m:acc>
                        <m:accPr>
                          <m:chr m:val="⃗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  <m:r>
                        <a:rPr lang="en-US" sz="3200" i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200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3200" i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1676400"/>
                <a:ext cx="2951129" cy="14366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152400" y="4215646"/>
                <a:ext cx="3470502" cy="5458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  <m:r>
                        <a:rPr lang="en-US" sz="2400" i="0">
                          <a:latin typeface="Cambria Math" panose="02040503050406030204" pitchFamily="18" charset="0"/>
                        </a:rPr>
                        <m:t>.</m:t>
                      </m:r>
                      <m:acc>
                        <m:accPr>
                          <m:chr m:val="⃗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  <m:r>
                        <a:rPr lang="en-US" sz="2400" i="0">
                          <a:latin typeface="Cambria Math" panose="02040503050406030204" pitchFamily="18" charset="0"/>
                        </a:rPr>
                        <m:t>=|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</m:d>
                      <m:r>
                        <a:rPr lang="en-US" sz="2400" i="0">
                          <a:latin typeface="Cambria Math" panose="02040503050406030204" pitchFamily="18" charset="0"/>
                        </a:rPr>
                        <m:t>|∗</m:t>
                      </m:r>
                      <m:r>
                        <a:rPr lang="en-US" sz="2400">
                          <a:latin typeface="Cambria Math" panose="02040503050406030204" pitchFamily="18" charset="0"/>
                        </a:rPr>
                        <m:t>|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acc>
                        </m:e>
                      </m:d>
                      <m:r>
                        <a:rPr lang="en-US" sz="240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400" i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𝑐𝑜𝑠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4215646"/>
                <a:ext cx="3470502" cy="54585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194016" y="4800600"/>
                <a:ext cx="3112647" cy="10504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</a:rPr>
                        <m:t>O</m:t>
                      </m:r>
                      <m:r>
                        <m:rPr>
                          <m:sty m:val="p"/>
                        </m:rPr>
                        <a:rPr lang="en-US" sz="2400" i="0">
                          <a:latin typeface="Cambria Math" panose="02040503050406030204" pitchFamily="18" charset="0"/>
                        </a:rPr>
                        <m:t>r</m:t>
                      </m:r>
                      <m:r>
                        <a:rPr lang="en-US" sz="240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𝑐𝑜𝑠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24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⃗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.</m:t>
                          </m:r>
                          <m:acc>
                            <m:accPr>
                              <m:chr m:val="⃗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acc>
                        </m:num>
                        <m:den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|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acc>
                            </m:e>
                          </m:d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|∗|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acc>
                            </m:e>
                          </m:d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|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4016" y="4800600"/>
                <a:ext cx="3112647" cy="105041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3657600" y="4114800"/>
                <a:ext cx="2793457" cy="7186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dirty="0"/>
                  <a:t>where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acc>
                          </m:e>
                        </m:d>
                      </m:e>
                    </m:d>
                    <m:r>
                      <a:rPr lang="en-US" sz="2000" i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radPr>
                      <m:deg>
                        <m:r>
                          <a:rPr lang="en-US" sz="2000" i="0">
                            <a:latin typeface="Cambria Math" panose="02040503050406030204" pitchFamily="18" charset="0"/>
                          </a:rPr>
                          <m:t>2</m:t>
                        </m:r>
                      </m:deg>
                      <m:e>
                        <m:nary>
                          <m:naryPr>
                            <m:chr m:val="∑"/>
                            <m:limLoc m:val="undOvr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i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Sup>
                              <m:sSub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sz="2000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nary>
                      </m:e>
                    </m:ra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600" y="4114800"/>
                <a:ext cx="2793457" cy="718658"/>
              </a:xfrm>
              <a:prstGeom prst="rect">
                <a:avLst/>
              </a:prstGeom>
              <a:blipFill>
                <a:blip r:embed="rId5"/>
                <a:stretch>
                  <a:fillRect l="-21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6579143" y="4114800"/>
                <a:ext cx="2522550" cy="7186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dirty="0"/>
                  <a:t>and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acc>
                          </m:e>
                        </m:d>
                      </m:e>
                    </m:d>
                    <m:r>
                      <a:rPr lang="en-US" sz="2000" i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radPr>
                      <m:deg>
                        <m:r>
                          <a:rPr lang="en-US" sz="2000" i="0">
                            <a:latin typeface="Cambria Math" panose="02040503050406030204" pitchFamily="18" charset="0"/>
                          </a:rPr>
                          <m:t>2</m:t>
                        </m:r>
                      </m:deg>
                      <m:e>
                        <m:nary>
                          <m:naryPr>
                            <m:chr m:val="∑"/>
                            <m:limLoc m:val="undOvr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i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Sup>
                              <m:sSub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sz="2000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nary>
                      </m:e>
                    </m:ra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9143" y="4114800"/>
                <a:ext cx="2522550" cy="718658"/>
              </a:xfrm>
              <a:prstGeom prst="rect">
                <a:avLst/>
              </a:prstGeom>
              <a:blipFill>
                <a:blip r:embed="rId6"/>
                <a:stretch>
                  <a:fillRect l="-24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8485281"/>
      </p:ext>
    </p:extLst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Supervised Sentiment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Calibri" pitchFamily="34" charset="0"/>
              </a:rPr>
              <a:t>Same as classification or prediction with text </a:t>
            </a:r>
          </a:p>
          <a:p>
            <a:r>
              <a:rPr lang="en-US" sz="2400" dirty="0">
                <a:latin typeface="Calibri" pitchFamily="34" charset="0"/>
              </a:rPr>
              <a:t>Start with a collection of documents whose sentiments are known (i.e., they have been labeled manually)</a:t>
            </a:r>
          </a:p>
          <a:p>
            <a:r>
              <a:rPr lang="en-US" sz="2400" dirty="0">
                <a:latin typeface="Calibri" pitchFamily="34" charset="0"/>
              </a:rPr>
              <a:t>Many approaches are possible – from the naïve to the sophisticated</a:t>
            </a:r>
          </a:p>
          <a:p>
            <a:r>
              <a:rPr lang="en-US" sz="2400" dirty="0">
                <a:latin typeface="Calibri" pitchFamily="34" charset="0"/>
              </a:rPr>
              <a:t>Unigrams or “bag-of-words” for starters – single words, assumed to occur independently of each other in a document</a:t>
            </a:r>
          </a:p>
        </p:txBody>
      </p:sp>
    </p:spTree>
    <p:extLst>
      <p:ext uri="{BB962C8B-B14F-4D97-AF65-F5344CB8AC3E}">
        <p14:creationId xmlns:p14="http://schemas.microsoft.com/office/powerpoint/2010/main" val="3620308767"/>
      </p:ext>
    </p:extLst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 Practical Terms ….</a:t>
            </a:r>
          </a:p>
        </p:txBody>
      </p:sp>
      <p:sp>
        <p:nvSpPr>
          <p:cNvPr id="269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2930" y="3566160"/>
            <a:ext cx="7772400" cy="2971800"/>
          </a:xfrm>
        </p:spPr>
        <p:txBody>
          <a:bodyPr/>
          <a:lstStyle/>
          <a:p>
            <a:r>
              <a:rPr lang="en-US" altLang="en-US" sz="2400" dirty="0">
                <a:latin typeface="Calibri" panose="020F0502020204030204" pitchFamily="34" charset="0"/>
              </a:rPr>
              <a:t>Cosine of angle between two vectors represented by documents </a:t>
            </a:r>
            <a:r>
              <a:rPr lang="en-US" altLang="en-US" sz="2400" i="1" dirty="0" err="1">
                <a:latin typeface="Calibri" panose="020F0502020204030204" pitchFamily="34" charset="0"/>
              </a:rPr>
              <a:t>d</a:t>
            </a:r>
            <a:r>
              <a:rPr lang="en-US" altLang="en-US" sz="2400" i="1" baseline="-25000" dirty="0" err="1">
                <a:latin typeface="Calibri" panose="020F0502020204030204" pitchFamily="34" charset="0"/>
              </a:rPr>
              <a:t>j</a:t>
            </a:r>
            <a:r>
              <a:rPr lang="en-US" altLang="en-US" sz="2400" dirty="0">
                <a:latin typeface="Calibri" panose="020F0502020204030204" pitchFamily="34" charset="0"/>
              </a:rPr>
              <a:t> and </a:t>
            </a:r>
            <a:r>
              <a:rPr lang="en-US" altLang="en-US" sz="2400" i="1" dirty="0">
                <a:latin typeface="Calibri" panose="020F0502020204030204" pitchFamily="34" charset="0"/>
              </a:rPr>
              <a:t>d</a:t>
            </a:r>
            <a:r>
              <a:rPr lang="en-US" altLang="en-US" sz="2400" i="1" baseline="-25000" dirty="0">
                <a:latin typeface="Calibri" panose="020F0502020204030204" pitchFamily="34" charset="0"/>
              </a:rPr>
              <a:t>k</a:t>
            </a:r>
            <a:r>
              <a:rPr lang="en-US" altLang="en-US" sz="2400" dirty="0">
                <a:latin typeface="Calibri" panose="020F0502020204030204" pitchFamily="34" charset="0"/>
              </a:rPr>
              <a:t>. </a:t>
            </a:r>
          </a:p>
          <a:p>
            <a:r>
              <a:rPr lang="en-US" altLang="en-US" sz="2400" dirty="0">
                <a:latin typeface="Calibri" panose="020F0502020204030204" pitchFamily="34" charset="0"/>
              </a:rPr>
              <a:t>The denominator involves the lengths of the vectors.</a:t>
            </a:r>
          </a:p>
          <a:p>
            <a:r>
              <a:rPr lang="en-US" altLang="en-US" sz="2400" dirty="0">
                <a:latin typeface="Calibri" panose="020F0502020204030204" pitchFamily="34" charset="0"/>
              </a:rPr>
              <a:t>What is the key advantage of cosine similarity over Euclidean distance?</a:t>
            </a:r>
          </a:p>
          <a:p>
            <a:endParaRPr lang="en-US" altLang="en-US" dirty="0">
              <a:latin typeface="Calibri" panose="020F0502020204030204" pitchFamily="34" charset="0"/>
            </a:endParaRPr>
          </a:p>
        </p:txBody>
      </p:sp>
      <p:graphicFrame>
        <p:nvGraphicFramePr>
          <p:cNvPr id="269316" name="Object 4"/>
          <p:cNvGraphicFramePr>
            <a:graphicFrameLocks noChangeAspect="1"/>
          </p:cNvGraphicFramePr>
          <p:nvPr>
            <p:extLst/>
          </p:nvPr>
        </p:nvGraphicFramePr>
        <p:xfrm>
          <a:off x="1162050" y="1828801"/>
          <a:ext cx="6590110" cy="1497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Equation" r:id="rId4" imgW="2628720" imgH="596880" progId="Equation.3">
                  <p:embed/>
                </p:oleObj>
              </mc:Choice>
              <mc:Fallback>
                <p:oleObj name="Equation" r:id="rId4" imgW="2628720" imgH="596880" progId="Equation.3">
                  <p:embed/>
                  <p:pic>
                    <p:nvPicPr>
                      <p:cNvPr id="26931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2050" y="1828801"/>
                        <a:ext cx="6590110" cy="1497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11554716"/>
      </p:ext>
    </p:extLst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9315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8600" y="-868363"/>
            <a:ext cx="788670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Useful for Information Retrieval as Well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089CF6-ADE7-44B0-A87E-C29AC619C01F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2667000" y="785767"/>
          <a:ext cx="310357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27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86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07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0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071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</a:rPr>
                        <a:t>TF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</a:rPr>
                        <a:t>D1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</a:rPr>
                        <a:t>D2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</a:rPr>
                        <a:t>D3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</a:rPr>
                        <a:t>D4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</a:rPr>
                        <a:t>Who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</a:rPr>
                        <a:t>Wrote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</a:rPr>
                        <a:t>Wild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</a:rPr>
                        <a:t>Boys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Rectangle 4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>
          <a:xfrm>
            <a:off x="-38100" y="964242"/>
            <a:ext cx="2857500" cy="28194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-3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-3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-3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-3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sz="1600" kern="0" dirty="0">
                <a:latin typeface="Calibri" panose="020F0502020204030204" pitchFamily="34" charset="0"/>
              </a:rPr>
              <a:t>query = ‘who wrote wild boys’</a:t>
            </a:r>
          </a:p>
          <a:p>
            <a:r>
              <a:rPr lang="en-US" sz="1600" kern="0" dirty="0">
                <a:latin typeface="Calibri" panose="020F0502020204030204" pitchFamily="34" charset="0"/>
              </a:rPr>
              <a:t>doc1 (D1) = ‘Duran Duran sang Wild Boys in 1984.’</a:t>
            </a:r>
          </a:p>
          <a:p>
            <a:r>
              <a:rPr lang="en-US" sz="1600" kern="0" dirty="0">
                <a:latin typeface="Calibri" panose="020F0502020204030204" pitchFamily="34" charset="0"/>
              </a:rPr>
              <a:t>doc2 (D2) = ‘Boys don’t remain wild forever.’</a:t>
            </a:r>
          </a:p>
          <a:p>
            <a:r>
              <a:rPr lang="en-US" sz="1600" kern="0" dirty="0">
                <a:latin typeface="Calibri" panose="020F0502020204030204" pitchFamily="34" charset="0"/>
              </a:rPr>
              <a:t>doc3 (D3) = ‘Who brought wild flowers?’</a:t>
            </a:r>
          </a:p>
          <a:p>
            <a:r>
              <a:rPr lang="en-US" sz="1600" kern="0" dirty="0">
                <a:latin typeface="Calibri" panose="020F0502020204030204" pitchFamily="34" charset="0"/>
              </a:rPr>
              <a:t>doc4 (D4) = ‘It was John Krakauer who wrote </a:t>
            </a:r>
            <a:r>
              <a:rPr lang="en-US" sz="1600" i="1" kern="0" dirty="0">
                <a:latin typeface="Calibri" panose="020F0502020204030204" pitchFamily="34" charset="0"/>
              </a:rPr>
              <a:t>In to the wild.’</a:t>
            </a:r>
            <a:endParaRPr lang="en-US" sz="1800" kern="0" dirty="0">
              <a:latin typeface="Calibri" panose="020F0502020204030204" pitchFamily="34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5776870" y="794156"/>
          <a:ext cx="161452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45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</a:rPr>
                        <a:t>IDF = log(N/DF)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</a:rPr>
                        <a:t>=log</a:t>
                      </a:r>
                      <a:r>
                        <a:rPr lang="en-US" sz="1600" baseline="-25000" dirty="0">
                          <a:latin typeface="Calibri" panose="020F0502020204030204" pitchFamily="34" charset="0"/>
                        </a:rPr>
                        <a:t>10</a:t>
                      </a:r>
                      <a:r>
                        <a:rPr lang="en-US" sz="1600" dirty="0">
                          <a:latin typeface="Calibri" panose="020F0502020204030204" pitchFamily="34" charset="0"/>
                        </a:rPr>
                        <a:t>(4/2)=.301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</a:rPr>
                        <a:t>.602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</a:rPr>
                        <a:t>.301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2756406" y="2861250"/>
          <a:ext cx="3407167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11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6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alibri" panose="020F0502020204030204" pitchFamily="34" charset="0"/>
                        </a:rPr>
                        <a:t>TF_IDF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alibri" panose="020F0502020204030204" pitchFamily="34" charset="0"/>
                        </a:rPr>
                        <a:t>D1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alibri" panose="020F0502020204030204" pitchFamily="34" charset="0"/>
                        </a:rPr>
                        <a:t>D2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alibri" panose="020F0502020204030204" pitchFamily="34" charset="0"/>
                        </a:rPr>
                        <a:t>D3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alibri" panose="020F0502020204030204" pitchFamily="34" charset="0"/>
                        </a:rPr>
                        <a:t>D4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alibri" panose="020F0502020204030204" pitchFamily="34" charset="0"/>
                        </a:rPr>
                        <a:t>Q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alibri" panose="020F0502020204030204" pitchFamily="34" charset="0"/>
                        </a:rPr>
                        <a:t>Who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alibri" panose="020F0502020204030204" pitchFamily="34" charset="0"/>
                        </a:rPr>
                        <a:t>.301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alibri" panose="020F0502020204030204" pitchFamily="34" charset="0"/>
                        </a:rPr>
                        <a:t>.301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alibri" panose="020F0502020204030204" pitchFamily="34" charset="0"/>
                        </a:rPr>
                        <a:t>.301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alibri" panose="020F0502020204030204" pitchFamily="34" charset="0"/>
                        </a:rPr>
                        <a:t>Wrote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alibri" panose="020F0502020204030204" pitchFamily="34" charset="0"/>
                        </a:rPr>
                        <a:t>.602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alibri" panose="020F0502020204030204" pitchFamily="34" charset="0"/>
                        </a:rPr>
                        <a:t>.602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alibri" panose="020F0502020204030204" pitchFamily="34" charset="0"/>
                        </a:rPr>
                        <a:t>Wild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alibri" panose="020F0502020204030204" pitchFamily="34" charset="0"/>
                        </a:rPr>
                        <a:t>Boys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alibri" panose="020F0502020204030204" pitchFamily="34" charset="0"/>
                        </a:rPr>
                        <a:t>.301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alibri" panose="020F0502020204030204" pitchFamily="34" charset="0"/>
                        </a:rPr>
                        <a:t>.301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alibri" panose="020F0502020204030204" pitchFamily="34" charset="0"/>
                        </a:rPr>
                        <a:t>.301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55247" y="5715000"/>
            <a:ext cx="85839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</a:rPr>
              <a:t>Similarity(Doc1,Query) = (0+0+0+.301^2) / [(.301^2)^.5 * ((.301^2 + .602^2 + .301^2)^.5)]</a:t>
            </a:r>
          </a:p>
          <a:p>
            <a:r>
              <a:rPr lang="en-US" dirty="0">
                <a:latin typeface="Calibri" panose="020F0502020204030204" pitchFamily="34" charset="0"/>
              </a:rPr>
              <a:t>= .0906 / (.301*.7373) = .408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2770431" y="4820920"/>
          <a:ext cx="332556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7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94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53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94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468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alibri" panose="020F0502020204030204" pitchFamily="34" charset="0"/>
                        </a:rPr>
                        <a:t>Similarity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alibri" panose="020F0502020204030204" pitchFamily="34" charset="0"/>
                        </a:rPr>
                        <a:t>D1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alibri" panose="020F0502020204030204" pitchFamily="34" charset="0"/>
                        </a:rPr>
                        <a:t>D2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alibri" panose="020F0502020204030204" pitchFamily="34" charset="0"/>
                        </a:rPr>
                        <a:t>D3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alibri" panose="020F0502020204030204" pitchFamily="34" charset="0"/>
                        </a:rPr>
                        <a:t>D4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alibri" panose="020F0502020204030204" pitchFamily="34" charset="0"/>
                        </a:rPr>
                        <a:t>Query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alibri" panose="020F0502020204030204" pitchFamily="34" charset="0"/>
                        </a:rPr>
                        <a:t>.408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alibri" panose="020F0502020204030204" pitchFamily="34" charset="0"/>
                        </a:rPr>
                        <a:t>.408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alibri" panose="020F0502020204030204" pitchFamily="34" charset="0"/>
                        </a:rPr>
                        <a:t>.408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alibri" panose="020F0502020204030204" pitchFamily="34" charset="0"/>
                        </a:rPr>
                        <a:t>.913*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3" name="Straight Arrow Connector 12"/>
          <p:cNvCxnSpPr/>
          <p:nvPr/>
        </p:nvCxnSpPr>
        <p:spPr>
          <a:xfrm flipH="1">
            <a:off x="5498983" y="2835480"/>
            <a:ext cx="1208015" cy="5368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5317332" y="2835480"/>
            <a:ext cx="1389666" cy="1317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6065241" y="2835479"/>
            <a:ext cx="641758" cy="1644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706998" y="2709529"/>
            <a:ext cx="18849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</a:rPr>
              <a:t>Final TF_IDF weights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4097275" y="701443"/>
            <a:ext cx="281409" cy="9248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4162142" y="450376"/>
            <a:ext cx="259733" cy="165546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439379" y="412960"/>
            <a:ext cx="1809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</a:rPr>
              <a:t>Term frequencies</a:t>
            </a:r>
          </a:p>
        </p:txBody>
      </p:sp>
      <p:cxnSp>
        <p:nvCxnSpPr>
          <p:cNvPr id="29" name="Straight Arrow Connector 28"/>
          <p:cNvCxnSpPr>
            <a:stCxn id="32" idx="1"/>
          </p:cNvCxnSpPr>
          <p:nvPr/>
        </p:nvCxnSpPr>
        <p:spPr>
          <a:xfrm flipH="1" flipV="1">
            <a:off x="6249631" y="1752601"/>
            <a:ext cx="1293944" cy="3392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32" idx="1"/>
          </p:cNvCxnSpPr>
          <p:nvPr/>
        </p:nvCxnSpPr>
        <p:spPr>
          <a:xfrm flipH="1">
            <a:off x="6249630" y="2091899"/>
            <a:ext cx="1293945" cy="3268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7543575" y="1676400"/>
            <a:ext cx="14480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</a:rPr>
              <a:t>Weights based </a:t>
            </a:r>
          </a:p>
          <a:p>
            <a:r>
              <a:rPr lang="en-US" sz="1600" dirty="0">
                <a:latin typeface="Calibri" panose="020F0502020204030204" pitchFamily="34" charset="0"/>
              </a:rPr>
              <a:t>on document </a:t>
            </a:r>
          </a:p>
          <a:p>
            <a:r>
              <a:rPr lang="en-US" sz="1600" dirty="0">
                <a:latin typeface="Calibri" panose="020F0502020204030204" pitchFamily="34" charset="0"/>
              </a:rPr>
              <a:t>frequency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3352800" y="1194619"/>
            <a:ext cx="2365887" cy="280220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ounded Rectangle 33"/>
          <p:cNvSpPr/>
          <p:nvPr/>
        </p:nvSpPr>
        <p:spPr>
          <a:xfrm>
            <a:off x="3352800" y="1150375"/>
            <a:ext cx="276532" cy="1467525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5799749" y="1150375"/>
            <a:ext cx="1591651" cy="1467527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38" name="Right Brace 37"/>
          <p:cNvSpPr/>
          <p:nvPr/>
        </p:nvSpPr>
        <p:spPr>
          <a:xfrm rot="5400000">
            <a:off x="4314460" y="1412892"/>
            <a:ext cx="486697" cy="2410018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16731"/>
      </p:ext>
    </p:extLst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  <p:bldP spid="20" grpId="0"/>
      <p:bldP spid="25" grpId="0"/>
      <p:bldP spid="32" grpId="0"/>
      <p:bldP spid="33" grpId="0" animBg="1"/>
      <p:bldP spid="34" grpId="0" animBg="1"/>
      <p:bldP spid="35" grpId="0" animBg="1"/>
      <p:bldP spid="3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1: Assessing Relevance and Resonance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latin typeface="Calibri" panose="020F0502020204030204" pitchFamily="34" charset="0"/>
              </a:rPr>
              <a:t>How do we know if our campaign/message is having an impact on what people are talking about?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</a:rPr>
              <a:t>E.g., political campaign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</a:rPr>
              <a:t>Product or brand campaign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</a:rPr>
              <a:t>How companies describe themselves vs. how employees feel</a:t>
            </a:r>
          </a:p>
          <a:p>
            <a:r>
              <a:rPr lang="en-US" sz="2400" dirty="0">
                <a:latin typeface="Calibri" panose="020F0502020204030204" pitchFamily="34" charset="0"/>
              </a:rPr>
              <a:t>A simple approach: How “far” are the social mentions from the message?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963224"/>
      </p:ext>
    </p:extLst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100" y="-533400"/>
            <a:ext cx="7200900" cy="1524000"/>
          </a:xfrm>
        </p:spPr>
        <p:txBody>
          <a:bodyPr/>
          <a:lstStyle/>
          <a:p>
            <a:r>
              <a:rPr lang="en-US" sz="3200" dirty="0"/>
              <a:t>Application 2: Crowdsourced Recommendation Systems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0" y="1295400"/>
            <a:ext cx="7200900" cy="5029200"/>
          </a:xfrm>
        </p:spPr>
        <p:txBody>
          <a:bodyPr/>
          <a:lstStyle/>
          <a:p>
            <a:r>
              <a:rPr lang="en-US" sz="2400" dirty="0">
                <a:latin typeface="Calibri" panose="020F0502020204030204" pitchFamily="34" charset="0"/>
              </a:rPr>
              <a:t>Matching products with customer preferences</a:t>
            </a:r>
          </a:p>
          <a:p>
            <a:r>
              <a:rPr lang="en-US" sz="2400" dirty="0">
                <a:latin typeface="Calibri" panose="020F0502020204030204" pitchFamily="34" charset="0"/>
              </a:rPr>
              <a:t>The case of hotel search</a:t>
            </a:r>
          </a:p>
          <a:p>
            <a:r>
              <a:rPr lang="en-US" sz="2400" dirty="0">
                <a:latin typeface="Calibri" panose="020F0502020204030204" pitchFamily="34" charset="0"/>
              </a:rPr>
              <a:t>Web sites (e.g., hotels.com, orbitz.com, Tripadvisor.com) show by one criterion 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</a:rPr>
              <a:t>Rating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</a:rPr>
              <a:t>Stars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</a:rPr>
              <a:t>Location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</a:rPr>
              <a:t>Price</a:t>
            </a:r>
          </a:p>
          <a:p>
            <a:r>
              <a:rPr lang="en-US" sz="2400" dirty="0">
                <a:latin typeface="Calibri" panose="020F0502020204030204" pitchFamily="34" charset="0"/>
              </a:rPr>
              <a:t>But most customers consider multiple attributes</a:t>
            </a:r>
          </a:p>
          <a:p>
            <a:r>
              <a:rPr lang="en-US" sz="2400" dirty="0">
                <a:latin typeface="Calibri" panose="020F0502020204030204" pitchFamily="34" charset="0"/>
              </a:rPr>
              <a:t>How can we provide a better match with customer preferences?</a:t>
            </a:r>
          </a:p>
        </p:txBody>
      </p:sp>
    </p:spTree>
    <p:extLst>
      <p:ext uri="{BB962C8B-B14F-4D97-AF65-F5344CB8AC3E}">
        <p14:creationId xmlns:p14="http://schemas.microsoft.com/office/powerpoint/2010/main" val="3112667660"/>
      </p:ext>
    </p:extLst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609600"/>
            <a:ext cx="7200900" cy="1524000"/>
          </a:xfrm>
        </p:spPr>
        <p:txBody>
          <a:bodyPr/>
          <a:lstStyle/>
          <a:p>
            <a:r>
              <a:rPr lang="en-US" sz="3200" dirty="0"/>
              <a:t>A Lot Better than a Single Criterion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0" y="1143000"/>
            <a:ext cx="7200900" cy="5029200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Calibri" panose="020F0502020204030204" pitchFamily="34" charset="0"/>
              </a:rPr>
              <a:t>Obtain user inputs, e.g.,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</a:rPr>
              <a:t>Romantic, ambience, mid-priced, beachfront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</a:rPr>
              <a:t>Business, budget, </a:t>
            </a:r>
            <a:r>
              <a:rPr lang="en-US" sz="2000" dirty="0" err="1">
                <a:latin typeface="Calibri" panose="020F0502020204030204" pitchFamily="34" charset="0"/>
              </a:rPr>
              <a:t>wi-fi</a:t>
            </a:r>
            <a:r>
              <a:rPr lang="en-US" sz="2000" dirty="0">
                <a:latin typeface="Calibri" panose="020F0502020204030204" pitchFamily="34" charset="0"/>
              </a:rPr>
              <a:t>, convenience</a:t>
            </a:r>
          </a:p>
          <a:p>
            <a:r>
              <a:rPr lang="en-US" sz="2000" dirty="0">
                <a:latin typeface="Calibri" panose="020F0502020204030204" pitchFamily="34" charset="0"/>
              </a:rPr>
              <a:t>Crowdsource!</a:t>
            </a:r>
          </a:p>
          <a:p>
            <a:r>
              <a:rPr lang="en-US" sz="2000" dirty="0">
                <a:latin typeface="Calibri" panose="020F0502020204030204" pitchFamily="34" charset="0"/>
              </a:rPr>
              <a:t>Extract large # conversations about hotels </a:t>
            </a:r>
          </a:p>
          <a:p>
            <a:r>
              <a:rPr lang="en-US" sz="2000" dirty="0">
                <a:latin typeface="Calibri" panose="020F0502020204030204" pitchFamily="34" charset="0"/>
              </a:rPr>
              <a:t>Now becomes a document retrieval problem</a:t>
            </a:r>
          </a:p>
          <a:p>
            <a:r>
              <a:rPr lang="en-US" sz="2000" dirty="0">
                <a:latin typeface="Calibri" panose="020F0502020204030204" pitchFamily="34" charset="0"/>
              </a:rPr>
              <a:t>E.g., query: ~Romantic ~ambience ~mid-price ~beachfront</a:t>
            </a:r>
          </a:p>
          <a:p>
            <a:r>
              <a:rPr lang="en-US" sz="2000" dirty="0">
                <a:latin typeface="Calibri" panose="020F0502020204030204" pitchFamily="34" charset="0"/>
              </a:rPr>
              <a:t>Calculate cosine similarity between query &amp; mentions </a:t>
            </a:r>
          </a:p>
          <a:p>
            <a:r>
              <a:rPr lang="en-US" sz="2000" dirty="0">
                <a:latin typeface="Calibri" panose="020F0502020204030204" pitchFamily="34" charset="0"/>
              </a:rPr>
              <a:t>Rank mentions by cosine similarity (0-1)</a:t>
            </a:r>
          </a:p>
          <a:p>
            <a:r>
              <a:rPr lang="en-US" sz="2000" dirty="0">
                <a:latin typeface="Calibri" panose="020F0502020204030204" pitchFamily="34" charset="0"/>
              </a:rPr>
              <a:t>Perform sentiment analysis to find most positive reviews</a:t>
            </a:r>
          </a:p>
          <a:p>
            <a:r>
              <a:rPr lang="en-US" sz="2000" dirty="0">
                <a:latin typeface="Calibri" panose="020F0502020204030204" pitchFamily="34" charset="0"/>
              </a:rPr>
              <a:t>Make recommendations</a:t>
            </a:r>
          </a:p>
          <a:p>
            <a:pPr marL="45720" indent="0">
              <a:buNone/>
            </a:pPr>
            <a:r>
              <a:rPr lang="en-US" sz="2000" dirty="0">
                <a:latin typeface="Calibri" panose="020F0502020204030204" pitchFamily="34" charset="0"/>
              </a:rPr>
              <a:t> </a:t>
            </a:r>
          </a:p>
          <a:p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213029885"/>
      </p:ext>
    </p:extLst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Data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1938"/>
            <a:ext cx="8229600" cy="4411662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</a:rPr>
              <a:t>Augment text with:</a:t>
            </a:r>
          </a:p>
          <a:p>
            <a:r>
              <a:rPr lang="en-US" sz="2000" dirty="0">
                <a:latin typeface="Calibri" panose="020F0502020204030204" pitchFamily="34" charset="0"/>
              </a:rPr>
              <a:t>Vicinity: E.g., Microsoft Virtual Earth Interactive SDK (software development kit)</a:t>
            </a:r>
          </a:p>
          <a:p>
            <a:r>
              <a:rPr lang="en-US" sz="2000" dirty="0">
                <a:latin typeface="Calibri" panose="020F0502020204030204" pitchFamily="34" charset="0"/>
              </a:rPr>
              <a:t>Proximity: “near a beach”, “near downtown”, “near public transportation” with user geotagging &amp; automatic classification of satellite images of areas near each hotel (e.g., geonames.org)</a:t>
            </a:r>
          </a:p>
          <a:p>
            <a:r>
              <a:rPr lang="en-US" sz="2000" dirty="0">
                <a:latin typeface="Calibri" panose="020F0502020204030204" pitchFamily="34" charset="0"/>
              </a:rPr>
              <a:t>Additional information become extra dimensions for cosine similarity analysis</a:t>
            </a:r>
          </a:p>
          <a:p>
            <a:r>
              <a:rPr lang="en-US" sz="2000" dirty="0">
                <a:latin typeface="Calibri" panose="020F0502020204030204" pitchFamily="34" charset="0"/>
              </a:rPr>
              <a:t>Overall results: Far superior to those provided by ANY of the major hotel search sites </a:t>
            </a:r>
          </a:p>
        </p:txBody>
      </p:sp>
    </p:spTree>
    <p:extLst>
      <p:ext uri="{BB962C8B-B14F-4D97-AF65-F5344CB8AC3E}">
        <p14:creationId xmlns:p14="http://schemas.microsoft.com/office/powerpoint/2010/main" val="1553266927"/>
      </p:ext>
    </p:extLst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Simplest Approach to Sentiment Analysis?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libri" pitchFamily="34" charset="0"/>
              </a:rPr>
              <a:t>“It’s rather like a lifetime special – pleasant, sweet and forgettable.”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26954" y="3404617"/>
            <a:ext cx="17282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</a:rPr>
              <a:t>Positive: 46</a:t>
            </a:r>
          </a:p>
          <a:p>
            <a:r>
              <a:rPr lang="en-US" dirty="0">
                <a:latin typeface="Calibri" panose="020F0502020204030204" pitchFamily="34" charset="0"/>
              </a:rPr>
              <a:t>Negative: 22</a:t>
            </a:r>
          </a:p>
          <a:p>
            <a:r>
              <a:rPr lang="en-US" dirty="0">
                <a:latin typeface="Calibri" panose="020F0502020204030204" pitchFamily="34" charset="0"/>
              </a:rPr>
              <a:t>Goodness score:</a:t>
            </a:r>
          </a:p>
          <a:p>
            <a:r>
              <a:rPr lang="en-US" dirty="0">
                <a:latin typeface="Calibri" panose="020F0502020204030204" pitchFamily="34" charset="0"/>
              </a:rPr>
              <a:t>Badness score: 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1295400" y="2590800"/>
            <a:ext cx="762000" cy="83820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733800" y="4983540"/>
            <a:ext cx="17282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</a:rPr>
              <a:t>Positive: 10</a:t>
            </a:r>
          </a:p>
          <a:p>
            <a:r>
              <a:rPr lang="en-US" dirty="0">
                <a:latin typeface="Calibri" panose="020F0502020204030204" pitchFamily="34" charset="0"/>
              </a:rPr>
              <a:t>Negative: 14</a:t>
            </a:r>
          </a:p>
          <a:p>
            <a:r>
              <a:rPr lang="en-US" dirty="0">
                <a:latin typeface="Calibri" panose="020F0502020204030204" pitchFamily="34" charset="0"/>
              </a:rPr>
              <a:t>Goodness score:</a:t>
            </a:r>
          </a:p>
          <a:p>
            <a:r>
              <a:rPr lang="en-US" dirty="0">
                <a:latin typeface="Calibri" panose="020F0502020204030204" pitchFamily="34" charset="0"/>
              </a:rPr>
              <a:t>Badness score: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2400" y="5135940"/>
            <a:ext cx="17282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</a:rPr>
              <a:t>Positive: 506</a:t>
            </a:r>
          </a:p>
          <a:p>
            <a:r>
              <a:rPr lang="en-US" dirty="0">
                <a:latin typeface="Calibri" panose="020F0502020204030204" pitchFamily="34" charset="0"/>
              </a:rPr>
              <a:t>Negative: 507</a:t>
            </a:r>
          </a:p>
          <a:p>
            <a:r>
              <a:rPr lang="en-US" dirty="0">
                <a:latin typeface="Calibri" panose="020F0502020204030204" pitchFamily="34" charset="0"/>
              </a:rPr>
              <a:t>Goodness score:</a:t>
            </a:r>
          </a:p>
          <a:p>
            <a:r>
              <a:rPr lang="en-US" dirty="0">
                <a:latin typeface="Calibri" panose="020F0502020204030204" pitchFamily="34" charset="0"/>
              </a:rPr>
              <a:t>Badness score: 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533400" y="2057400"/>
            <a:ext cx="533400" cy="2971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 flipV="1">
            <a:off x="3581400" y="2590800"/>
            <a:ext cx="838200" cy="2286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019800" y="3002340"/>
            <a:ext cx="291310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</a:rPr>
              <a:t>Positive reviews in </a:t>
            </a:r>
          </a:p>
          <a:p>
            <a:r>
              <a:rPr lang="en-US" dirty="0">
                <a:latin typeface="Calibri" panose="020F0502020204030204" pitchFamily="34" charset="0"/>
              </a:rPr>
              <a:t>training data: 15 occurrences</a:t>
            </a:r>
          </a:p>
          <a:p>
            <a:r>
              <a:rPr lang="en-US" dirty="0">
                <a:latin typeface="Calibri" panose="020F0502020204030204" pitchFamily="34" charset="0"/>
              </a:rPr>
              <a:t>Negative reviews: 6</a:t>
            </a:r>
          </a:p>
          <a:p>
            <a:r>
              <a:rPr lang="en-US" dirty="0">
                <a:latin typeface="Calibri" panose="020F0502020204030204" pitchFamily="34" charset="0"/>
              </a:rPr>
              <a:t>Goodness score:</a:t>
            </a:r>
          </a:p>
          <a:p>
            <a:r>
              <a:rPr lang="en-US" dirty="0">
                <a:latin typeface="Calibri" panose="020F0502020204030204" pitchFamily="34" charset="0"/>
              </a:rPr>
              <a:t>Badness score: 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7162800" y="2057400"/>
            <a:ext cx="152400" cy="91440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841611" y="6477000"/>
            <a:ext cx="55497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Source: https://www.youtube.com/watch?v=0JsHvXmU0dA</a:t>
            </a:r>
          </a:p>
        </p:txBody>
      </p:sp>
    </p:spTree>
    <p:extLst>
      <p:ext uri="{BB962C8B-B14F-4D97-AF65-F5344CB8AC3E}">
        <p14:creationId xmlns:p14="http://schemas.microsoft.com/office/powerpoint/2010/main" val="2233627335"/>
      </p:ext>
    </p:extLst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7" grpId="0"/>
      <p:bldP spid="9" grpId="0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04800"/>
            <a:ext cx="7543800" cy="1295400"/>
          </a:xfrm>
        </p:spPr>
        <p:txBody>
          <a:bodyPr/>
          <a:lstStyle/>
          <a:p>
            <a:r>
              <a:rPr lang="en-US" dirty="0"/>
              <a:t>Calculations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457200" y="1346200"/>
          <a:ext cx="7391400" cy="4597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7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7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Words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#Positive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#Negative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Goodness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Badness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it’s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rather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like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3446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3112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lifetime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.62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special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sweet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pleasant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3198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forgettable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b="1" dirty="0"/>
                        <a:t>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>
                          <a:solidFill>
                            <a:srgbClr val="00B050"/>
                          </a:solidFill>
                        </a:rPr>
                        <a:t>5.22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>
                          <a:solidFill>
                            <a:srgbClr val="FF0000"/>
                          </a:solidFill>
                        </a:rPr>
                        <a:t>4.8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6592684"/>
      </p:ext>
    </p:extLst>
  </p:cSld>
  <p:clrMapOvr>
    <a:masterClrMapping/>
  </p:clrMapOvr>
  <p:transition>
    <p:pull dir="l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228600"/>
            <a:ext cx="7543800" cy="1295400"/>
          </a:xfrm>
        </p:spPr>
        <p:txBody>
          <a:bodyPr/>
          <a:lstStyle/>
          <a:p>
            <a:r>
              <a:rPr lang="en-US" dirty="0"/>
              <a:t>Top-10 Words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990600" y="1371600"/>
          <a:ext cx="6705600" cy="441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Positive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Negative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rgbClr val="00B050"/>
                          </a:solidFill>
                        </a:rPr>
                        <a:t>riveting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rgbClr val="FF0000"/>
                          </a:solidFill>
                        </a:rPr>
                        <a:t>unfunny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rgbClr val="00B050"/>
                          </a:solidFill>
                        </a:rPr>
                        <a:t>gem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rgbClr val="FF0000"/>
                          </a:solidFill>
                        </a:rPr>
                        <a:t>badly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rgbClr val="00B050"/>
                          </a:solidFill>
                        </a:rPr>
                        <a:t>engrossing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rgbClr val="FF0000"/>
                          </a:solidFill>
                        </a:rPr>
                        <a:t>poorly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rgbClr val="00B050"/>
                          </a:solidFill>
                        </a:rPr>
                        <a:t>vividly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rgbClr val="FF0000"/>
                          </a:solidFill>
                        </a:rPr>
                        <a:t>flat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rgbClr val="00B050"/>
                          </a:solidFill>
                        </a:rPr>
                        <a:t>wonderfully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rgbClr val="FF0000"/>
                          </a:solidFill>
                        </a:rPr>
                        <a:t>bore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rgbClr val="00B050"/>
                          </a:solidFill>
                        </a:rPr>
                        <a:t>polished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rgbClr val="FF0000"/>
                          </a:solidFill>
                        </a:rPr>
                        <a:t>pointless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rgbClr val="00B050"/>
                          </a:solidFill>
                        </a:rPr>
                        <a:t>lively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rgbClr val="FF0000"/>
                          </a:solidFill>
                        </a:rPr>
                        <a:t>offensive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rgbClr val="00B050"/>
                          </a:solidFill>
                        </a:rPr>
                        <a:t>heartwarming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rgbClr val="FF0000"/>
                          </a:solidFill>
                        </a:rPr>
                        <a:t>plodding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rgbClr val="00B050"/>
                          </a:solidFill>
                        </a:rPr>
                        <a:t>startling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rgbClr val="FF0000"/>
                          </a:solidFill>
                        </a:rPr>
                        <a:t>product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rgbClr val="00B050"/>
                          </a:solidFill>
                        </a:rPr>
                        <a:t>spare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rgbClr val="FF0000"/>
                          </a:solidFill>
                        </a:rPr>
                        <a:t>disguise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1752600" y="6443246"/>
            <a:ext cx="5334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</a:rPr>
              <a:t>Source: https://www.youtube.com/watch?v=0JsHvXmU0dA</a:t>
            </a:r>
          </a:p>
        </p:txBody>
      </p:sp>
    </p:spTree>
    <p:extLst>
      <p:ext uri="{BB962C8B-B14F-4D97-AF65-F5344CB8AC3E}">
        <p14:creationId xmlns:p14="http://schemas.microsoft.com/office/powerpoint/2010/main" val="1596608278"/>
      </p:ext>
    </p:extLst>
  </p:cSld>
  <p:clrMapOvr>
    <a:masterClrMapping/>
  </p:clrMapOvr>
  <p:transition>
    <p:pull dir="l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Tough to Detect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libri" pitchFamily="34" charset="0"/>
              </a:rPr>
              <a:t>This movie makes Catwoman look like a great movie</a:t>
            </a:r>
          </a:p>
          <a:p>
            <a:r>
              <a:rPr lang="en-US" dirty="0">
                <a:latin typeface="Calibri" pitchFamily="34" charset="0"/>
              </a:rPr>
              <a:t>A terrible movie that some people will nevertheless find very moving </a:t>
            </a:r>
          </a:p>
          <a:p>
            <a:r>
              <a:rPr lang="en-US" dirty="0">
                <a:latin typeface="Calibri" pitchFamily="34" charset="0"/>
              </a:rPr>
              <a:t>Well made but mush-hearted</a:t>
            </a:r>
          </a:p>
          <a:p>
            <a:r>
              <a:rPr lang="en-US" dirty="0">
                <a:latin typeface="Calibri" pitchFamily="34" charset="0"/>
              </a:rPr>
              <a:t>Your children will be occupied for 72 minutes</a:t>
            </a:r>
          </a:p>
        </p:txBody>
      </p:sp>
      <p:sp>
        <p:nvSpPr>
          <p:cNvPr id="5" name="Rectangle 4"/>
          <p:cNvSpPr/>
          <p:nvPr/>
        </p:nvSpPr>
        <p:spPr>
          <a:xfrm>
            <a:off x="1752600" y="6477000"/>
            <a:ext cx="5334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</a:rPr>
              <a:t>Source: https://www.youtube.com/watch?v=0JsHvXmU0dA</a:t>
            </a:r>
          </a:p>
        </p:txBody>
      </p:sp>
    </p:spTree>
    <p:extLst>
      <p:ext uri="{BB962C8B-B14F-4D97-AF65-F5344CB8AC3E}">
        <p14:creationId xmlns:p14="http://schemas.microsoft.com/office/powerpoint/2010/main" val="269960307"/>
      </p:ext>
    </p:extLst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7543800" cy="1295400"/>
          </a:xfrm>
        </p:spPr>
        <p:txBody>
          <a:bodyPr/>
          <a:lstStyle/>
          <a:p>
            <a:r>
              <a:rPr lang="en-US" dirty="0"/>
              <a:t>K-Nearest Neighbors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70037"/>
            <a:ext cx="8229600" cy="4525963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alibri" pitchFamily="34" charset="0"/>
              </a:rPr>
              <a:t>Instead of comparing individual words in the training set, consider entire reviews. </a:t>
            </a:r>
          </a:p>
          <a:p>
            <a:r>
              <a:rPr lang="en-US" sz="2400" dirty="0">
                <a:latin typeface="Calibri" pitchFamily="34" charset="0"/>
              </a:rPr>
              <a:t>Find “nearest” reviews</a:t>
            </a:r>
          </a:p>
          <a:p>
            <a:r>
              <a:rPr lang="en-US" sz="2400" dirty="0">
                <a:latin typeface="Calibri" pitchFamily="34" charset="0"/>
              </a:rPr>
              <a:t>Example</a:t>
            </a:r>
          </a:p>
          <a:p>
            <a:pPr lvl="1"/>
            <a:r>
              <a:rPr lang="en-US" sz="2000" dirty="0">
                <a:latin typeface="Calibri" pitchFamily="34" charset="0"/>
              </a:rPr>
              <a:t>Classify  as positive or negative: </a:t>
            </a:r>
          </a:p>
          <a:p>
            <a:pPr lvl="2"/>
            <a:r>
              <a:rPr lang="en-US" sz="1800" dirty="0">
                <a:latin typeface="Calibri" pitchFamily="34" charset="0"/>
              </a:rPr>
              <a:t>“It’s rather like a lifetime special – pleasant, sweet and forgettable”</a:t>
            </a:r>
          </a:p>
          <a:p>
            <a:pPr lvl="1"/>
            <a:r>
              <a:rPr lang="en-US" sz="2000" dirty="0">
                <a:latin typeface="Calibri" pitchFamily="34" charset="0"/>
              </a:rPr>
              <a:t>Find “most similar” review(s) in the  training set</a:t>
            </a:r>
          </a:p>
          <a:p>
            <a:pPr lvl="2"/>
            <a:r>
              <a:rPr lang="en-US" sz="1800" dirty="0">
                <a:latin typeface="Calibri" pitchFamily="34" charset="0"/>
              </a:rPr>
              <a:t>“I liked this movie, made for a pleasant evening” (Class = positive)</a:t>
            </a:r>
          </a:p>
          <a:p>
            <a:pPr lvl="2"/>
            <a:r>
              <a:rPr lang="en-US" sz="1800" dirty="0">
                <a:latin typeface="Calibri" pitchFamily="34" charset="0"/>
              </a:rPr>
              <a:t>“This movie was such a bore” (Class = negative)</a:t>
            </a:r>
          </a:p>
        </p:txBody>
      </p:sp>
      <p:sp>
        <p:nvSpPr>
          <p:cNvPr id="4" name="Rectangle 3"/>
          <p:cNvSpPr/>
          <p:nvPr/>
        </p:nvSpPr>
        <p:spPr>
          <a:xfrm>
            <a:off x="1752600" y="6443246"/>
            <a:ext cx="5334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</a:rPr>
              <a:t>Source: https://www.youtube.com/watch?v=0JsHvXmU0dA</a:t>
            </a:r>
          </a:p>
        </p:txBody>
      </p:sp>
    </p:spTree>
    <p:extLst>
      <p:ext uri="{BB962C8B-B14F-4D97-AF65-F5344CB8AC3E}">
        <p14:creationId xmlns:p14="http://schemas.microsoft.com/office/powerpoint/2010/main" val="2261094141"/>
      </p:ext>
    </p:extLst>
  </p:cSld>
  <p:clrMapOvr>
    <a:masterClrMapping/>
  </p:clrMapOvr>
  <p:transition advClick="0">
    <p:pull dir="l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Delay 2"/>
          <p:cNvSpPr/>
          <p:nvPr/>
        </p:nvSpPr>
        <p:spPr>
          <a:xfrm rot="5400000">
            <a:off x="1276350" y="2533650"/>
            <a:ext cx="1371600" cy="1943100"/>
          </a:xfrm>
          <a:prstGeom prst="flowChartDelay">
            <a:avLst/>
          </a:prstGeom>
          <a:solidFill>
            <a:schemeClr val="accent6">
              <a:alpha val="27843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 rot="18276164">
            <a:off x="1192013" y="3079628"/>
            <a:ext cx="46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it’s</a:t>
            </a:r>
          </a:p>
        </p:txBody>
      </p:sp>
      <p:sp>
        <p:nvSpPr>
          <p:cNvPr id="5" name="TextBox 4"/>
          <p:cNvSpPr txBox="1"/>
          <p:nvPr/>
        </p:nvSpPr>
        <p:spPr>
          <a:xfrm rot="2360521">
            <a:off x="2160943" y="3089229"/>
            <a:ext cx="753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sweet</a:t>
            </a:r>
          </a:p>
        </p:txBody>
      </p:sp>
      <p:sp>
        <p:nvSpPr>
          <p:cNvPr id="6" name="TextBox 5"/>
          <p:cNvSpPr txBox="1"/>
          <p:nvPr/>
        </p:nvSpPr>
        <p:spPr>
          <a:xfrm rot="21079031">
            <a:off x="1842231" y="3653441"/>
            <a:ext cx="10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pleasant</a:t>
            </a:r>
          </a:p>
        </p:txBody>
      </p:sp>
      <p:sp>
        <p:nvSpPr>
          <p:cNvPr id="7" name="TextBox 6"/>
          <p:cNvSpPr txBox="1"/>
          <p:nvPr/>
        </p:nvSpPr>
        <p:spPr>
          <a:xfrm rot="20231413">
            <a:off x="1541437" y="3336511"/>
            <a:ext cx="837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special</a:t>
            </a:r>
          </a:p>
        </p:txBody>
      </p:sp>
      <p:sp>
        <p:nvSpPr>
          <p:cNvPr id="8" name="TextBox 7"/>
          <p:cNvSpPr txBox="1"/>
          <p:nvPr/>
        </p:nvSpPr>
        <p:spPr>
          <a:xfrm rot="847316">
            <a:off x="1094877" y="3668888"/>
            <a:ext cx="773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rather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43000" y="1981200"/>
            <a:ext cx="16521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BEFORE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477000" y="1981200"/>
            <a:ext cx="11944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NOW</a:t>
            </a:r>
          </a:p>
        </p:txBody>
      </p:sp>
      <p:sp>
        <p:nvSpPr>
          <p:cNvPr id="11" name="Flowchart: Delay 10"/>
          <p:cNvSpPr/>
          <p:nvPr/>
        </p:nvSpPr>
        <p:spPr>
          <a:xfrm rot="5400000">
            <a:off x="6457950" y="2457450"/>
            <a:ext cx="1371600" cy="1943100"/>
          </a:xfrm>
          <a:prstGeom prst="flowChartDelay">
            <a:avLst/>
          </a:prstGeom>
          <a:solidFill>
            <a:schemeClr val="accent6">
              <a:alpha val="27843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 rot="18276164">
            <a:off x="6373613" y="3003428"/>
            <a:ext cx="46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it’s</a:t>
            </a:r>
          </a:p>
        </p:txBody>
      </p:sp>
      <p:sp>
        <p:nvSpPr>
          <p:cNvPr id="13" name="TextBox 12"/>
          <p:cNvSpPr txBox="1"/>
          <p:nvPr/>
        </p:nvSpPr>
        <p:spPr>
          <a:xfrm rot="2360521">
            <a:off x="7342543" y="3013029"/>
            <a:ext cx="753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sweet</a:t>
            </a:r>
          </a:p>
        </p:txBody>
      </p:sp>
      <p:sp>
        <p:nvSpPr>
          <p:cNvPr id="14" name="TextBox 13"/>
          <p:cNvSpPr txBox="1"/>
          <p:nvPr/>
        </p:nvSpPr>
        <p:spPr>
          <a:xfrm rot="21079031">
            <a:off x="7023831" y="3577241"/>
            <a:ext cx="10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pleasant</a:t>
            </a:r>
          </a:p>
        </p:txBody>
      </p:sp>
      <p:sp>
        <p:nvSpPr>
          <p:cNvPr id="15" name="TextBox 14"/>
          <p:cNvSpPr txBox="1"/>
          <p:nvPr/>
        </p:nvSpPr>
        <p:spPr>
          <a:xfrm rot="20231413">
            <a:off x="6723037" y="3260311"/>
            <a:ext cx="837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special</a:t>
            </a:r>
          </a:p>
        </p:txBody>
      </p:sp>
      <p:sp>
        <p:nvSpPr>
          <p:cNvPr id="16" name="TextBox 15"/>
          <p:cNvSpPr txBox="1"/>
          <p:nvPr/>
        </p:nvSpPr>
        <p:spPr>
          <a:xfrm rot="847316">
            <a:off x="6276477" y="3592688"/>
            <a:ext cx="773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rather</a:t>
            </a:r>
          </a:p>
        </p:txBody>
      </p:sp>
      <p:sp>
        <p:nvSpPr>
          <p:cNvPr id="17" name="Flowchart: Delay 16"/>
          <p:cNvSpPr/>
          <p:nvPr/>
        </p:nvSpPr>
        <p:spPr>
          <a:xfrm rot="5400000">
            <a:off x="5867400" y="5334000"/>
            <a:ext cx="304800" cy="304800"/>
          </a:xfrm>
          <a:prstGeom prst="flowChartDelay">
            <a:avLst/>
          </a:prstGeom>
          <a:solidFill>
            <a:schemeClr val="accent6">
              <a:alpha val="27843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lowchart: Delay 17"/>
          <p:cNvSpPr/>
          <p:nvPr/>
        </p:nvSpPr>
        <p:spPr>
          <a:xfrm rot="5400000">
            <a:off x="6248400" y="5334000"/>
            <a:ext cx="304800" cy="304800"/>
          </a:xfrm>
          <a:prstGeom prst="flowChartDelay">
            <a:avLst/>
          </a:prstGeom>
          <a:solidFill>
            <a:schemeClr val="accent6">
              <a:alpha val="27843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lowchart: Delay 18"/>
          <p:cNvSpPr/>
          <p:nvPr/>
        </p:nvSpPr>
        <p:spPr>
          <a:xfrm rot="5400000">
            <a:off x="6629400" y="5334000"/>
            <a:ext cx="304800" cy="304800"/>
          </a:xfrm>
          <a:prstGeom prst="flowChartDelay">
            <a:avLst/>
          </a:prstGeom>
          <a:solidFill>
            <a:schemeClr val="accent6">
              <a:alpha val="27843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lowchart: Delay 19"/>
          <p:cNvSpPr/>
          <p:nvPr/>
        </p:nvSpPr>
        <p:spPr>
          <a:xfrm rot="5400000">
            <a:off x="7010400" y="5334000"/>
            <a:ext cx="304800" cy="304800"/>
          </a:xfrm>
          <a:prstGeom prst="flowChartDelay">
            <a:avLst/>
          </a:prstGeom>
          <a:solidFill>
            <a:schemeClr val="accent6">
              <a:alpha val="27843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Flowchart: Delay 20"/>
          <p:cNvSpPr/>
          <p:nvPr/>
        </p:nvSpPr>
        <p:spPr>
          <a:xfrm rot="5400000">
            <a:off x="7391400" y="5334000"/>
            <a:ext cx="304800" cy="304800"/>
          </a:xfrm>
          <a:prstGeom prst="flowChartDelay">
            <a:avLst/>
          </a:prstGeom>
          <a:solidFill>
            <a:schemeClr val="accent6">
              <a:alpha val="27843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Flowchart: Delay 21"/>
          <p:cNvSpPr/>
          <p:nvPr/>
        </p:nvSpPr>
        <p:spPr>
          <a:xfrm rot="5400000">
            <a:off x="7772400" y="5334000"/>
            <a:ext cx="304800" cy="304800"/>
          </a:xfrm>
          <a:prstGeom prst="flowChartDelay">
            <a:avLst/>
          </a:prstGeom>
          <a:solidFill>
            <a:schemeClr val="accent6">
              <a:alpha val="27843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Flowchart: Delay 22"/>
          <p:cNvSpPr/>
          <p:nvPr/>
        </p:nvSpPr>
        <p:spPr>
          <a:xfrm rot="5400000">
            <a:off x="8153399" y="5334000"/>
            <a:ext cx="304800" cy="304800"/>
          </a:xfrm>
          <a:prstGeom prst="flowChartDelay">
            <a:avLst/>
          </a:prstGeom>
          <a:solidFill>
            <a:schemeClr val="accent6">
              <a:alpha val="27843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lowchart: Delay 23"/>
          <p:cNvSpPr/>
          <p:nvPr/>
        </p:nvSpPr>
        <p:spPr>
          <a:xfrm rot="5400000">
            <a:off x="5867400" y="5715000"/>
            <a:ext cx="304800" cy="304800"/>
          </a:xfrm>
          <a:prstGeom prst="flowChartDelay">
            <a:avLst/>
          </a:prstGeom>
          <a:solidFill>
            <a:schemeClr val="accent6">
              <a:alpha val="27843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Flowchart: Delay 24"/>
          <p:cNvSpPr/>
          <p:nvPr/>
        </p:nvSpPr>
        <p:spPr>
          <a:xfrm rot="5400000">
            <a:off x="6248400" y="5715000"/>
            <a:ext cx="304800" cy="304800"/>
          </a:xfrm>
          <a:prstGeom prst="flowChartDelay">
            <a:avLst/>
          </a:prstGeom>
          <a:solidFill>
            <a:schemeClr val="accent6">
              <a:alpha val="27843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Flowchart: Delay 25"/>
          <p:cNvSpPr/>
          <p:nvPr/>
        </p:nvSpPr>
        <p:spPr>
          <a:xfrm rot="5400000">
            <a:off x="6629400" y="5715000"/>
            <a:ext cx="304800" cy="304800"/>
          </a:xfrm>
          <a:prstGeom prst="flowChartDelay">
            <a:avLst/>
          </a:prstGeom>
          <a:solidFill>
            <a:schemeClr val="accent6">
              <a:alpha val="27843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Flowchart: Delay 26"/>
          <p:cNvSpPr/>
          <p:nvPr/>
        </p:nvSpPr>
        <p:spPr>
          <a:xfrm rot="5400000">
            <a:off x="7010400" y="5715000"/>
            <a:ext cx="304800" cy="304800"/>
          </a:xfrm>
          <a:prstGeom prst="flowChartDelay">
            <a:avLst/>
          </a:prstGeom>
          <a:solidFill>
            <a:schemeClr val="accent6">
              <a:alpha val="27843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Flowchart: Delay 27"/>
          <p:cNvSpPr/>
          <p:nvPr/>
        </p:nvSpPr>
        <p:spPr>
          <a:xfrm rot="5400000">
            <a:off x="7391400" y="5715000"/>
            <a:ext cx="304800" cy="304800"/>
          </a:xfrm>
          <a:prstGeom prst="flowChartDelay">
            <a:avLst/>
          </a:prstGeom>
          <a:solidFill>
            <a:schemeClr val="accent6">
              <a:alpha val="27843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Flowchart: Delay 28"/>
          <p:cNvSpPr/>
          <p:nvPr/>
        </p:nvSpPr>
        <p:spPr>
          <a:xfrm rot="5400000">
            <a:off x="7772400" y="5715000"/>
            <a:ext cx="304800" cy="304800"/>
          </a:xfrm>
          <a:prstGeom prst="flowChartDelay">
            <a:avLst/>
          </a:prstGeom>
          <a:solidFill>
            <a:schemeClr val="accent6">
              <a:alpha val="27843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Flowchart: Delay 29"/>
          <p:cNvSpPr/>
          <p:nvPr/>
        </p:nvSpPr>
        <p:spPr>
          <a:xfrm rot="5400000">
            <a:off x="8153399" y="5715000"/>
            <a:ext cx="304800" cy="304800"/>
          </a:xfrm>
          <a:prstGeom prst="flowChartDelay">
            <a:avLst/>
          </a:prstGeom>
          <a:solidFill>
            <a:schemeClr val="accent6">
              <a:alpha val="27843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Flowchart: Delay 30"/>
          <p:cNvSpPr/>
          <p:nvPr/>
        </p:nvSpPr>
        <p:spPr>
          <a:xfrm rot="5400000">
            <a:off x="5867400" y="6096000"/>
            <a:ext cx="304800" cy="304800"/>
          </a:xfrm>
          <a:prstGeom prst="flowChartDelay">
            <a:avLst/>
          </a:prstGeom>
          <a:solidFill>
            <a:schemeClr val="accent6">
              <a:alpha val="27843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Flowchart: Delay 31"/>
          <p:cNvSpPr/>
          <p:nvPr/>
        </p:nvSpPr>
        <p:spPr>
          <a:xfrm rot="5400000">
            <a:off x="6248400" y="6096000"/>
            <a:ext cx="304800" cy="304800"/>
          </a:xfrm>
          <a:prstGeom prst="flowChartDelay">
            <a:avLst/>
          </a:prstGeom>
          <a:solidFill>
            <a:schemeClr val="accent6">
              <a:alpha val="27843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Flowchart: Delay 32"/>
          <p:cNvSpPr/>
          <p:nvPr/>
        </p:nvSpPr>
        <p:spPr>
          <a:xfrm rot="5400000">
            <a:off x="6629400" y="6096000"/>
            <a:ext cx="304800" cy="304800"/>
          </a:xfrm>
          <a:prstGeom prst="flowChartDelay">
            <a:avLst/>
          </a:prstGeom>
          <a:solidFill>
            <a:schemeClr val="accent6">
              <a:alpha val="27843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Flowchart: Delay 33"/>
          <p:cNvSpPr/>
          <p:nvPr/>
        </p:nvSpPr>
        <p:spPr>
          <a:xfrm rot="5400000">
            <a:off x="7010400" y="6096000"/>
            <a:ext cx="304800" cy="304800"/>
          </a:xfrm>
          <a:prstGeom prst="flowChartDelay">
            <a:avLst/>
          </a:prstGeom>
          <a:solidFill>
            <a:schemeClr val="accent6">
              <a:alpha val="27843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Flowchart: Delay 34"/>
          <p:cNvSpPr/>
          <p:nvPr/>
        </p:nvSpPr>
        <p:spPr>
          <a:xfrm rot="5400000">
            <a:off x="7391400" y="6096000"/>
            <a:ext cx="304800" cy="304800"/>
          </a:xfrm>
          <a:prstGeom prst="flowChartDelay">
            <a:avLst/>
          </a:prstGeom>
          <a:solidFill>
            <a:schemeClr val="accent6">
              <a:alpha val="27843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Flowchart: Delay 35"/>
          <p:cNvSpPr/>
          <p:nvPr/>
        </p:nvSpPr>
        <p:spPr>
          <a:xfrm rot="5400000">
            <a:off x="7772400" y="6096000"/>
            <a:ext cx="304800" cy="304800"/>
          </a:xfrm>
          <a:prstGeom prst="flowChartDelay">
            <a:avLst/>
          </a:prstGeom>
          <a:solidFill>
            <a:schemeClr val="accent6">
              <a:alpha val="27843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Flowchart: Delay 36"/>
          <p:cNvSpPr/>
          <p:nvPr/>
        </p:nvSpPr>
        <p:spPr>
          <a:xfrm rot="5400000">
            <a:off x="8153399" y="6096000"/>
            <a:ext cx="304800" cy="304800"/>
          </a:xfrm>
          <a:prstGeom prst="flowChartDelay">
            <a:avLst/>
          </a:prstGeom>
          <a:solidFill>
            <a:schemeClr val="accent6">
              <a:alpha val="27843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2895600" y="5410200"/>
            <a:ext cx="223009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TRAINING SET</a:t>
            </a:r>
          </a:p>
          <a:p>
            <a:r>
              <a:rPr lang="en-US" sz="2800" dirty="0"/>
              <a:t>BAGS</a:t>
            </a:r>
          </a:p>
        </p:txBody>
      </p:sp>
      <p:sp>
        <p:nvSpPr>
          <p:cNvPr id="39" name="Rectangle 38"/>
          <p:cNvSpPr/>
          <p:nvPr/>
        </p:nvSpPr>
        <p:spPr>
          <a:xfrm>
            <a:off x="5562600" y="5105400"/>
            <a:ext cx="3200400" cy="1447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1" name="Straight Connector 40"/>
          <p:cNvCxnSpPr/>
          <p:nvPr/>
        </p:nvCxnSpPr>
        <p:spPr>
          <a:xfrm rot="5400000" flipH="1" flipV="1">
            <a:off x="1295400" y="1066800"/>
            <a:ext cx="5791200" cy="487680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rot="5400000">
            <a:off x="6248400" y="4495800"/>
            <a:ext cx="685800" cy="2286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rot="5400000">
            <a:off x="6705600" y="4648200"/>
            <a:ext cx="609600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rot="16200000" flipH="1">
            <a:off x="7658100" y="4381500"/>
            <a:ext cx="762000" cy="3810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rot="16200000" flipH="1">
            <a:off x="7162800" y="4648200"/>
            <a:ext cx="685800" cy="762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5181600" y="4267200"/>
            <a:ext cx="14689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compare</a:t>
            </a:r>
          </a:p>
        </p:txBody>
      </p:sp>
      <p:sp>
        <p:nvSpPr>
          <p:cNvPr id="48" name="Title 1"/>
          <p:cNvSpPr txBox="1">
            <a:spLocks/>
          </p:cNvSpPr>
          <p:nvPr/>
        </p:nvSpPr>
        <p:spPr>
          <a:xfrm>
            <a:off x="2362200" y="152400"/>
            <a:ext cx="7543800" cy="1295400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kern="0" dirty="0"/>
              <a:t>The Difference</a:t>
            </a:r>
          </a:p>
        </p:txBody>
      </p:sp>
      <p:sp>
        <p:nvSpPr>
          <p:cNvPr id="50" name="Rectangle 49"/>
          <p:cNvSpPr/>
          <p:nvPr/>
        </p:nvSpPr>
        <p:spPr>
          <a:xfrm>
            <a:off x="1752600" y="6595646"/>
            <a:ext cx="5334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</a:rPr>
              <a:t>Source: https://www.youtube.com/watch?v=0JsHvXmU0dA</a:t>
            </a:r>
          </a:p>
        </p:txBody>
      </p:sp>
    </p:spTree>
    <p:extLst>
      <p:ext uri="{BB962C8B-B14F-4D97-AF65-F5344CB8AC3E}">
        <p14:creationId xmlns:p14="http://schemas.microsoft.com/office/powerpoint/2010/main" val="1956264712"/>
      </p:ext>
    </p:extLst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 animBg="1"/>
      <p:bldP spid="12" grpId="0"/>
      <p:bldP spid="13" grpId="0"/>
      <p:bldP spid="14" grpId="0"/>
      <p:bldP spid="15" grpId="0"/>
      <p:bldP spid="16" grpId="0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/>
      <p:bldP spid="39" grpId="0" animBg="1"/>
      <p:bldP spid="5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81200" y="2905780"/>
            <a:ext cx="4267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accent3">
                    <a:lumMod val="50000"/>
                  </a:schemeClr>
                </a:solidFill>
                <a:latin typeface="Calibri" panose="020F0502020204030204" pitchFamily="34" charset="0"/>
              </a:rPr>
              <a:t>[surprisingly, funny, movie]</a:t>
            </a:r>
            <a:endParaRPr lang="en-US" sz="2800" dirty="0">
              <a:latin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54250" y="5039380"/>
            <a:ext cx="42179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alibri" panose="020F0502020204030204" pitchFamily="34" charset="0"/>
              </a:rPr>
              <a:t>[funny, movie, recommend]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46053" y="4038600"/>
            <a:ext cx="723114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alibri" panose="020F0502020204030204" pitchFamily="34" charset="0"/>
              </a:rPr>
              <a:t>A review in the training data labeled as Positive: </a:t>
            </a:r>
          </a:p>
          <a:p>
            <a:r>
              <a:rPr lang="en-US" sz="2800" dirty="0">
                <a:latin typeface="Calibri" panose="020F0502020204030204" pitchFamily="34" charset="0"/>
              </a:rPr>
              <a:t>“funny movie, I recommend it.”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00878" y="1865293"/>
            <a:ext cx="550952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alibri" panose="020F0502020204030204" pitchFamily="34" charset="0"/>
              </a:rPr>
              <a:t>Task: To determine the sentiment of </a:t>
            </a:r>
          </a:p>
          <a:p>
            <a:r>
              <a:rPr lang="en-US" sz="2800" dirty="0">
                <a:latin typeface="Calibri" panose="020F0502020204030204" pitchFamily="34" charset="0"/>
              </a:rPr>
              <a:t>“It is a surprisingly funny movie!”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7200" y="152400"/>
            <a:ext cx="7543800" cy="1295400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kern="0" dirty="0"/>
              <a:t>Compare with Reviews in Training Set</a:t>
            </a:r>
          </a:p>
        </p:txBody>
      </p:sp>
      <p:sp>
        <p:nvSpPr>
          <p:cNvPr id="10" name="Rectangle 9"/>
          <p:cNvSpPr/>
          <p:nvPr/>
        </p:nvSpPr>
        <p:spPr>
          <a:xfrm>
            <a:off x="1752600" y="6443246"/>
            <a:ext cx="5334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</a:rPr>
              <a:t>Source: https://www.youtube.com/watch?v=0JsHvXmU0dA</a:t>
            </a:r>
          </a:p>
        </p:txBody>
      </p:sp>
    </p:spTree>
    <p:extLst>
      <p:ext uri="{BB962C8B-B14F-4D97-AF65-F5344CB8AC3E}">
        <p14:creationId xmlns:p14="http://schemas.microsoft.com/office/powerpoint/2010/main" val="2257394404"/>
      </p:ext>
    </p:extLst>
  </p:cSld>
  <p:clrMapOvr>
    <a:masterClrMapping/>
  </p:clrMapOvr>
  <p:transition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8" grpId="0"/>
      <p:bldP spid="9" grpId="0"/>
    </p:bldLst>
  </p:timing>
</p:sld>
</file>

<file path=ppt/theme/theme1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Network</Template>
  <TotalTime>44779</TotalTime>
  <Words>1766</Words>
  <Application>Microsoft Office PowerPoint</Application>
  <PresentationFormat>On-screen Show (4:3)</PresentationFormat>
  <Paragraphs>369</Paragraphs>
  <Slides>25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6" baseType="lpstr">
      <vt:lpstr>ＭＳ Ｐゴシック</vt:lpstr>
      <vt:lpstr>Arial</vt:lpstr>
      <vt:lpstr>Calibri</vt:lpstr>
      <vt:lpstr>Calibri (Headings)</vt:lpstr>
      <vt:lpstr>Cambria Math</vt:lpstr>
      <vt:lpstr>Lucida Sans</vt:lpstr>
      <vt:lpstr>Lucida Sans Unicode</vt:lpstr>
      <vt:lpstr>Times New Roman</vt:lpstr>
      <vt:lpstr>Wingdings</vt:lpstr>
      <vt:lpstr>Network</vt:lpstr>
      <vt:lpstr>Equation</vt:lpstr>
      <vt:lpstr>TEXT ANALYTICS  Sentiment Analysis II Document Similarity &amp; Applications Fall 2019 (Nov 6, 7)</vt:lpstr>
      <vt:lpstr>Supervised Sentiment Analysis</vt:lpstr>
      <vt:lpstr>Simplest Approach to Sentiment Analysis?</vt:lpstr>
      <vt:lpstr>Calculations</vt:lpstr>
      <vt:lpstr>Top-10 Words</vt:lpstr>
      <vt:lpstr>Tough to Detect</vt:lpstr>
      <vt:lpstr>K-Nearest Neighbors</vt:lpstr>
      <vt:lpstr>PowerPoint Presentation</vt:lpstr>
      <vt:lpstr>PowerPoint Presentation</vt:lpstr>
      <vt:lpstr>PowerPoint Presentation</vt:lpstr>
      <vt:lpstr>Importance of Words</vt:lpstr>
      <vt:lpstr>PowerPoint Presentation</vt:lpstr>
      <vt:lpstr>PowerPoint Presentation</vt:lpstr>
      <vt:lpstr>Document Similarity &amp; Applications (i) Resonance Analysis (ii) Crowdsourced Recommendation Systems  </vt:lpstr>
      <vt:lpstr>Assessing Document Similarity</vt:lpstr>
      <vt:lpstr>The Basic Idea</vt:lpstr>
      <vt:lpstr>Choice 2: Angles Instead of Distances</vt:lpstr>
      <vt:lpstr>Similar vs. Unrelated Mentions</vt:lpstr>
      <vt:lpstr>Basics Revisited…</vt:lpstr>
      <vt:lpstr>In Practical Terms ….</vt:lpstr>
      <vt:lpstr>Useful for Information Retrieval as Well</vt:lpstr>
      <vt:lpstr>Application 1: Assessing Relevance and Resonance</vt:lpstr>
      <vt:lpstr>Application 2: Crowdsourced Recommendation Systems</vt:lpstr>
      <vt:lpstr>A Lot Better than a Single Criterion </vt:lpstr>
      <vt:lpstr>Additional Data</vt:lpstr>
    </vt:vector>
  </TitlesOfParts>
  <Company>University of Texas at Austin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Marketing Information Systems MK. 605, Spring 2005 Slides for March 2, 3, 4, 6 &amp; 7, 2005</dc:title>
  <dc:creator>anitesh</dc:creator>
  <cp:lastModifiedBy>Barua, Anitesh</cp:lastModifiedBy>
  <cp:revision>565</cp:revision>
  <cp:lastPrinted>2014-03-05T16:29:33Z</cp:lastPrinted>
  <dcterms:created xsi:type="dcterms:W3CDTF">2000-10-19T17:22:27Z</dcterms:created>
  <dcterms:modified xsi:type="dcterms:W3CDTF">2019-11-06T13:25:54Z</dcterms:modified>
</cp:coreProperties>
</file>