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5"/>
  </p:notesMasterIdLst>
  <p:handoutMasterIdLst>
    <p:handoutMasterId r:id="rId16"/>
  </p:handoutMasterIdLst>
  <p:sldIdLst>
    <p:sldId id="970" r:id="rId2"/>
    <p:sldId id="967" r:id="rId3"/>
    <p:sldId id="961" r:id="rId4"/>
    <p:sldId id="960" r:id="rId5"/>
    <p:sldId id="962" r:id="rId6"/>
    <p:sldId id="963" r:id="rId7"/>
    <p:sldId id="964" r:id="rId8"/>
    <p:sldId id="965" r:id="rId9"/>
    <p:sldId id="966" r:id="rId10"/>
    <p:sldId id="969" r:id="rId11"/>
    <p:sldId id="1002" r:id="rId12"/>
    <p:sldId id="1003" r:id="rId13"/>
    <p:sldId id="1004" r:id="rId14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00" d="100"/>
          <a:sy n="100" d="100"/>
        </p:scale>
        <p:origin x="86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87313" y="523875"/>
            <a:ext cx="7097713" cy="2295525"/>
          </a:xfrm>
        </p:spPr>
        <p:txBody>
          <a:bodyPr/>
          <a:lstStyle/>
          <a:p>
            <a:pPr algn="ctr"/>
            <a:r>
              <a:rPr lang="en-US" sz="3600" dirty="0"/>
              <a:t>TEXT ANALYTICS</a:t>
            </a:r>
            <a:br>
              <a:rPr lang="en-US" sz="3600" dirty="0"/>
            </a:br>
            <a:br>
              <a:rPr lang="en-US" sz="2800" dirty="0"/>
            </a:br>
            <a:r>
              <a:rPr lang="en-US" sz="2800" dirty="0"/>
              <a:t>Sentiment Analysis Part I</a:t>
            </a:r>
            <a:br>
              <a:rPr lang="en-US" sz="2800" dirty="0"/>
            </a:br>
            <a:r>
              <a:rPr lang="en-US" sz="2400" dirty="0"/>
              <a:t>MSBA</a:t>
            </a:r>
            <a:r>
              <a:rPr lang="en-US" sz="2800" dirty="0"/>
              <a:t> </a:t>
            </a:r>
            <a:r>
              <a:rPr lang="en-US" sz="2400" dirty="0"/>
              <a:t>Fall 2019 </a:t>
            </a:r>
            <a:br>
              <a:rPr lang="en-US" sz="2400" dirty="0"/>
            </a:br>
            <a:r>
              <a:rPr lang="en-US" sz="2400" dirty="0"/>
              <a:t>November 04,05</a:t>
            </a:r>
            <a:endParaRPr lang="en-US" sz="1800" dirty="0"/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05" y="1451769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44" y="2513013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7924800" cy="175260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Dr. Anitesh Barua</a:t>
            </a:r>
          </a:p>
          <a:p>
            <a:pPr algn="l"/>
            <a:r>
              <a:rPr lang="en-US" sz="1600" dirty="0"/>
              <a:t>David Bruton Jr. Centennial Chair Professor of Business</a:t>
            </a:r>
          </a:p>
          <a:p>
            <a:pPr algn="l"/>
            <a:r>
              <a:rPr lang="en-US" sz="1600" dirty="0"/>
              <a:t>Distinguished Fellow, INFORMS Information Systems Society</a:t>
            </a:r>
          </a:p>
          <a:p>
            <a:pPr algn="l"/>
            <a:r>
              <a:rPr lang="en-US" sz="1600" dirty="0"/>
              <a:t>Stevens Piper Foundation Professor</a:t>
            </a:r>
          </a:p>
          <a:p>
            <a:pPr algn="l"/>
            <a:r>
              <a:rPr lang="en-US" sz="1600" dirty="0"/>
              <a:t>University of Texas Distinguished Teaching Professor</a:t>
            </a:r>
          </a:p>
          <a:p>
            <a:pPr algn="l"/>
            <a:r>
              <a:rPr lang="en-US" sz="1600" dirty="0"/>
              <a:t>McCombs School of Business, University of Texas at Austin</a:t>
            </a:r>
          </a:p>
          <a:p>
            <a:pPr algn="l"/>
            <a:r>
              <a:rPr lang="en-US" sz="1600" dirty="0"/>
              <a:t>Email: </a:t>
            </a:r>
            <a:r>
              <a:rPr lang="en-US" sz="1600" b="1" u="sng" dirty="0"/>
              <a:t>aniteshb@gmail.com</a:t>
            </a:r>
            <a:r>
              <a:rPr lang="en-US" sz="1600" dirty="0"/>
              <a:t> 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96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2091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sz="2800" dirty="0"/>
              <a:t>Applying POS Bigrams for Opinion Mining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95400"/>
            <a:ext cx="4270109" cy="477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09" y="1295400"/>
            <a:ext cx="4869791" cy="373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6059269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of a review where author </a:t>
            </a:r>
          </a:p>
          <a:p>
            <a:r>
              <a:rPr lang="en-US" dirty="0"/>
              <a:t>summarized as “not recommended”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5029200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of a review where author </a:t>
            </a:r>
          </a:p>
          <a:p>
            <a:r>
              <a:rPr lang="en-US" dirty="0"/>
              <a:t>summarized as “recommended”</a:t>
            </a:r>
          </a:p>
        </p:txBody>
      </p:sp>
    </p:spTree>
    <p:extLst>
      <p:ext uri="{BB962C8B-B14F-4D97-AF65-F5344CB8AC3E}">
        <p14:creationId xmlns:p14="http://schemas.microsoft.com/office/powerpoint/2010/main" val="403454210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Valence Aware Dictionary for sEntiment Reasoning (VADER)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28" y="2526905"/>
            <a:ext cx="8358372" cy="30356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688068"/>
            <a:ext cx="499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popular tool for unsupervised sentiment analysis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Available in Python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647700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Hutto</a:t>
            </a:r>
            <a:r>
              <a:rPr lang="en-US" dirty="0"/>
              <a:t> &amp; Gilbert 2014</a:t>
            </a:r>
          </a:p>
        </p:txBody>
      </p:sp>
    </p:spTree>
    <p:extLst>
      <p:ext uri="{BB962C8B-B14F-4D97-AF65-F5344CB8AC3E}">
        <p14:creationId xmlns:p14="http://schemas.microsoft.com/office/powerpoint/2010/main" val="134092007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Adds Human Heuristics for Expressing Sentiments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Punctuation, e.g., ! increases the sentiment intensity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Capitalization, e.g., ALL-CAPS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Degree modifiers, e.g., “The service here is extremely good”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Sentiment shifters, e.g., “The food here is great, but the service is horrible”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Trigram preceding a sentiment-laden lexical feature: Catch nearly 90% of cases where negation flips the polarity of the text.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E.g., “The food here isn’t really all that great”.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8009" y="647700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Hutto</a:t>
            </a:r>
            <a:r>
              <a:rPr lang="en-US" dirty="0"/>
              <a:t> &amp; Gilbert 2014</a:t>
            </a:r>
          </a:p>
        </p:txBody>
      </p:sp>
    </p:spTree>
    <p:extLst>
      <p:ext uri="{BB962C8B-B14F-4D97-AF65-F5344CB8AC3E}">
        <p14:creationId xmlns:p14="http://schemas.microsoft.com/office/powerpoint/2010/main" val="14056868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Multiple Products, Multiple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>
                <a:latin typeface="Calibri" panose="020F0502020204030204" pitchFamily="34" charset="0"/>
              </a:rPr>
              <a:t>“The lobby of the Coastal Delight was cool, but the room was nothing to write home about; the food was good, but the location was too far away from public transportation. In hindsight, although the Tuscany Grand was very pricey, its awesome location and high-end ambience would have been great.”  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Assumption: People express emotions in close proximity to the mentions of entities and/or attributes.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Parse and extract phrases that are “relevant”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E.g., </a:t>
            </a:r>
            <a:r>
              <a:rPr lang="en-US" sz="2000" i="1" dirty="0">
                <a:latin typeface="Calibri" panose="020F0502020204030204" pitchFamily="34" charset="0"/>
              </a:rPr>
              <a:t>Dell</a:t>
            </a:r>
            <a:r>
              <a:rPr lang="en-US" sz="2000" dirty="0">
                <a:latin typeface="Calibri" panose="020F0502020204030204" pitchFamily="34" charset="0"/>
              </a:rPr>
              <a:t> &amp; </a:t>
            </a:r>
            <a:r>
              <a:rPr lang="en-US" sz="2000" i="1" dirty="0">
                <a:latin typeface="Calibri" panose="020F0502020204030204" pitchFamily="34" charset="0"/>
              </a:rPr>
              <a:t>warranty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</a:rPr>
              <a:t>hotel</a:t>
            </a:r>
            <a:r>
              <a:rPr lang="en-US" sz="2000" dirty="0">
                <a:latin typeface="Calibri" panose="020F0502020204030204" pitchFamily="34" charset="0"/>
              </a:rPr>
              <a:t> &amp; </a:t>
            </a:r>
            <a:r>
              <a:rPr lang="en-US" sz="2000" i="1" dirty="0">
                <a:latin typeface="Calibri" panose="020F0502020204030204" pitchFamily="34" charset="0"/>
              </a:rPr>
              <a:t>lobby</a:t>
            </a:r>
            <a:r>
              <a:rPr lang="en-US" sz="2000" dirty="0">
                <a:latin typeface="Calibri" panose="020F0502020204030204" pitchFamily="34" charset="0"/>
              </a:rPr>
              <a:t>, etc.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Then pass through standard sentiment analyzers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10390"/>
      </p:ext>
    </p:extLst>
  </p:cSld>
  <p:clrMapOvr>
    <a:masterClrMapping/>
  </p:clrMapOvr>
  <p:transition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81000"/>
            <a:ext cx="7848600" cy="1295400"/>
          </a:xfrm>
        </p:spPr>
        <p:txBody>
          <a:bodyPr/>
          <a:lstStyle/>
          <a:p>
            <a:r>
              <a:rPr lang="en-US" sz="2800" dirty="0"/>
              <a:t>Can Social Mentions Predict Box Office Hits?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>
                <a:latin typeface="Calibri" panose="020F0502020204030204" pitchFamily="34" charset="0"/>
              </a:rPr>
              <a:t>Predictive power of social mentions for movies: http://www.youtube.com/watch?v=uHmn2qsgBsU</a:t>
            </a:r>
          </a:p>
          <a:p>
            <a:r>
              <a:rPr lang="en-US" sz="2600" i="1" dirty="0">
                <a:latin typeface="Calibri" panose="020F0502020204030204" pitchFamily="34" charset="0"/>
              </a:rPr>
              <a:t>Top 10 Box Office Hits of 2012 (Hollywood)</a:t>
            </a:r>
            <a:endParaRPr lang="en-US" sz="2600" dirty="0">
              <a:latin typeface="Calibri" panose="020F0502020204030204" pitchFamily="34" charset="0"/>
            </a:endParaRP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Average # social mentions: 244,000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Change in mentions volume from pre -&gt; post release: +70%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Opening day average volume: 23,000 in 24 hours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Average negative sentiment: 9% (of total mentions)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Pre- to post-release: Negatives stayed constant at ~ 9%</a:t>
            </a:r>
          </a:p>
          <a:p>
            <a:pPr lvl="1"/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600" i="1" dirty="0">
                <a:latin typeface="Calibri" panose="020F0502020204030204" pitchFamily="34" charset="0"/>
              </a:rPr>
              <a:t>Top 10 Box Office Flops of 2012</a:t>
            </a:r>
            <a:endParaRPr lang="en-US" sz="2600" dirty="0">
              <a:latin typeface="Calibri" panose="020F0502020204030204" pitchFamily="34" charset="0"/>
            </a:endParaRP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Average # mentions: 45,000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Change in volume from pre -&gt; post release: +17%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Opening day average volume: 4,000 in 24 hours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Average negative sentiment: 23%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Pre- to post-release: Negatives increased from 23% to 27%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960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Source: http://socialmediatoday.com/brendan-williams/1519036/two-thumbs-using-social-media-trends-anticipate-box-office-success</a:t>
            </a:r>
          </a:p>
        </p:txBody>
      </p:sp>
    </p:spTree>
    <p:extLst>
      <p:ext uri="{BB962C8B-B14F-4D97-AF65-F5344CB8AC3E}">
        <p14:creationId xmlns:p14="http://schemas.microsoft.com/office/powerpoint/2010/main" val="242207674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543800" cy="1295400"/>
          </a:xfrm>
        </p:spPr>
        <p:txBody>
          <a:bodyPr/>
          <a:lstStyle/>
          <a:p>
            <a:r>
              <a:rPr lang="en-US" sz="3200" dirty="0"/>
              <a:t>Incorporating Sentiments &amp; Mentions in the Returns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Do message sentiments improve prediction?</a:t>
            </a:r>
          </a:p>
          <a:p>
            <a:r>
              <a:rPr lang="en-US" sz="2000" dirty="0">
                <a:latin typeface="Calibri" panose="020F0502020204030204" pitchFamily="34" charset="0"/>
              </a:rPr>
              <a:t>Training data for stock sentiments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96452"/>
            <a:ext cx="3953612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0062"/>
            <a:ext cx="6559979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33600"/>
            <a:ext cx="2057400" cy="79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3657600"/>
            <a:ext cx="473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26426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Predicting Stock Returns (the Trillion $ Question): Do Sentiments Matter?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Capital Asset Pricing Model (CAPM)</a:t>
            </a:r>
          </a:p>
          <a:p>
            <a:r>
              <a:rPr lang="en-US" sz="2800" dirty="0">
                <a:latin typeface="Calibri" panose="020F0502020204030204" pitchFamily="34" charset="0"/>
              </a:rPr>
              <a:t>Fama-French factors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Return on an asset </a:t>
            </a:r>
          </a:p>
          <a:p>
            <a:pPr lvl="1"/>
            <a:r>
              <a:rPr lang="en-US" sz="2400" i="1" dirty="0">
                <a:latin typeface="Calibri" panose="020F050202020403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</a:rPr>
              <a:t> = </a:t>
            </a:r>
            <a:r>
              <a:rPr lang="en-US" sz="2400" i="1" dirty="0">
                <a:latin typeface="Calibri" panose="020F0502020204030204" pitchFamily="34" charset="0"/>
              </a:rPr>
              <a:t>R</a:t>
            </a:r>
            <a:r>
              <a:rPr lang="en-US" sz="2400" i="1" baseline="-25000" dirty="0">
                <a:latin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</a:rPr>
              <a:t> + </a:t>
            </a:r>
            <a:r>
              <a:rPr lang="el-GR" sz="2400" i="1" dirty="0">
                <a:latin typeface="Calibri" panose="020F0502020204030204" pitchFamily="34" charset="0"/>
              </a:rPr>
              <a:t>β</a:t>
            </a:r>
            <a:r>
              <a:rPr lang="en-US" sz="2400" dirty="0">
                <a:latin typeface="Calibri" panose="020F0502020204030204" pitchFamily="34" charset="0"/>
              </a:rPr>
              <a:t>.(</a:t>
            </a:r>
            <a:r>
              <a:rPr lang="en-US" sz="2400" i="1" dirty="0">
                <a:latin typeface="Calibri" panose="020F0502020204030204" pitchFamily="34" charset="0"/>
              </a:rPr>
              <a:t>K</a:t>
            </a:r>
            <a:r>
              <a:rPr lang="en-US" sz="2400" i="1" baseline="-25000" dirty="0">
                <a:latin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</a:rPr>
              <a:t> – </a:t>
            </a:r>
            <a:r>
              <a:rPr lang="en-US" sz="2400" i="1" dirty="0">
                <a:latin typeface="Calibri" panose="020F0502020204030204" pitchFamily="34" charset="0"/>
              </a:rPr>
              <a:t>R</a:t>
            </a:r>
            <a:r>
              <a:rPr lang="en-US" sz="2400" i="1" baseline="-25000" dirty="0">
                <a:latin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</a:rPr>
              <a:t>) + </a:t>
            </a:r>
            <a:r>
              <a:rPr lang="en-US" sz="2400" i="1" dirty="0">
                <a:latin typeface="Calibri" panose="020F0502020204030204" pitchFamily="34" charset="0"/>
              </a:rPr>
              <a:t>b</a:t>
            </a:r>
            <a:r>
              <a:rPr lang="en-US" sz="2400" i="1" baseline="-25000" dirty="0">
                <a:latin typeface="Calibri" panose="020F0502020204030204" pitchFamily="34" charset="0"/>
              </a:rPr>
              <a:t>s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  <a:r>
              <a:rPr lang="en-US" sz="2400" i="1" dirty="0">
                <a:latin typeface="Calibri" panose="020F0502020204030204" pitchFamily="34" charset="0"/>
              </a:rPr>
              <a:t>SMB</a:t>
            </a:r>
            <a:r>
              <a:rPr lang="en-US" sz="2400" dirty="0">
                <a:latin typeface="Calibri" panose="020F0502020204030204" pitchFamily="34" charset="0"/>
              </a:rPr>
              <a:t> + </a:t>
            </a:r>
            <a:r>
              <a:rPr lang="en-US" sz="2400" i="1" dirty="0">
                <a:latin typeface="Calibri" panose="020F0502020204030204" pitchFamily="34" charset="0"/>
              </a:rPr>
              <a:t>b</a:t>
            </a:r>
            <a:r>
              <a:rPr lang="en-US" sz="2400" i="1" baseline="-25000" dirty="0">
                <a:latin typeface="Calibri" panose="020F0502020204030204" pitchFamily="34" charset="0"/>
              </a:rPr>
              <a:t>v</a:t>
            </a:r>
            <a:r>
              <a:rPr lang="en-US" sz="2400" i="1" dirty="0">
                <a:latin typeface="Calibri" panose="020F0502020204030204" pitchFamily="34" charset="0"/>
              </a:rPr>
              <a:t>.HML</a:t>
            </a:r>
            <a:r>
              <a:rPr lang="en-US" sz="2400" dirty="0">
                <a:latin typeface="Calibri" panose="020F0502020204030204" pitchFamily="34" charset="0"/>
              </a:rPr>
              <a:t> + </a:t>
            </a:r>
            <a:r>
              <a:rPr lang="el-GR" sz="2400" i="1" dirty="0">
                <a:latin typeface="Calibri" panose="020F0502020204030204" pitchFamily="34" charset="0"/>
              </a:rPr>
              <a:t>α</a:t>
            </a:r>
            <a:endParaRPr lang="en-US" sz="2400" i="1" dirty="0">
              <a:latin typeface="Calibri" panose="020F0502020204030204" pitchFamily="34" charset="0"/>
            </a:endParaRPr>
          </a:p>
          <a:p>
            <a:pPr lvl="1"/>
            <a:r>
              <a:rPr lang="en-US" sz="2400" i="1" dirty="0">
                <a:latin typeface="Calibri" panose="020F0502020204030204" pitchFamily="34" charset="0"/>
              </a:rPr>
              <a:t>R</a:t>
            </a:r>
            <a:r>
              <a:rPr lang="en-US" sz="2400" i="1" baseline="-25000" dirty="0">
                <a:latin typeface="Calibri" panose="020F0502020204030204" pitchFamily="34" charset="0"/>
              </a:rPr>
              <a:t>f</a:t>
            </a:r>
            <a:r>
              <a:rPr lang="en-US" sz="2400" i="1" dirty="0">
                <a:latin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</a:rPr>
              <a:t>risk free rate</a:t>
            </a:r>
            <a:r>
              <a:rPr lang="en-US" sz="2400" i="1" dirty="0">
                <a:latin typeface="Calibri" panose="020F0502020204030204" pitchFamily="34" charset="0"/>
              </a:rPr>
              <a:t>, K</a:t>
            </a:r>
            <a:r>
              <a:rPr lang="en-US" sz="2400" i="1" baseline="-25000" dirty="0">
                <a:latin typeface="Calibri" panose="020F0502020204030204" pitchFamily="34" charset="0"/>
              </a:rPr>
              <a:t>m</a:t>
            </a:r>
            <a:r>
              <a:rPr lang="en-US" sz="2400" i="1" dirty="0">
                <a:latin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</a:rPr>
              <a:t>Return of market portfolio</a:t>
            </a:r>
          </a:p>
          <a:p>
            <a:pPr lvl="1"/>
            <a:r>
              <a:rPr lang="en-US" sz="2400" i="1" dirty="0">
                <a:latin typeface="Calibri" panose="020F0502020204030204" pitchFamily="34" charset="0"/>
              </a:rPr>
              <a:t>SMB: </a:t>
            </a:r>
            <a:r>
              <a:rPr lang="en-US" sz="2400" dirty="0">
                <a:latin typeface="Calibri" panose="020F0502020204030204" pitchFamily="34" charset="0"/>
              </a:rPr>
              <a:t>Small (market cap) minus big</a:t>
            </a:r>
          </a:p>
          <a:p>
            <a:pPr lvl="1"/>
            <a:r>
              <a:rPr lang="en-US" sz="2400" i="1" dirty="0">
                <a:latin typeface="Calibri" panose="020F0502020204030204" pitchFamily="34" charset="0"/>
              </a:rPr>
              <a:t>HML: </a:t>
            </a:r>
            <a:r>
              <a:rPr lang="en-US" sz="2400" dirty="0">
                <a:latin typeface="Calibri" panose="020F0502020204030204" pitchFamily="34" charset="0"/>
              </a:rPr>
              <a:t>High (book-to-mkt) minus low</a:t>
            </a:r>
            <a:r>
              <a:rPr lang="en-US" sz="2400" i="1" dirty="0">
                <a:latin typeface="Calibri" panose="020F0502020204030204" pitchFamily="34" charset="0"/>
              </a:rPr>
              <a:t>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Addition of momentum (Up minus Down) factor</a:t>
            </a:r>
          </a:p>
        </p:txBody>
      </p:sp>
    </p:spTree>
    <p:extLst>
      <p:ext uri="{BB962C8B-B14F-4D97-AF65-F5344CB8AC3E}">
        <p14:creationId xmlns:p14="http://schemas.microsoft.com/office/powerpoint/2010/main" val="186101062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Sentiment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60538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Many approaches, but all use reference positive &amp; negative words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Lexicons with either binary tags or valence (intensity of sentiment)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Can incorporate other features – e.g., bigrams, sentiment shifters, etc.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Parts-of-speech (POS) tagging</a:t>
            </a: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</a:rPr>
              <a:t>POS: Noun, verb, adjective, adverb, pronoun, preposition, conjunction &amp; interjection</a:t>
            </a: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</a:rPr>
              <a:t>Extract adjectives </a:t>
            </a: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</a:rPr>
              <a:t>Isolated adjectives may not indicate true opinion orientation</a:t>
            </a: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</a:rPr>
              <a:t>Extract two consecutive words if their POS conform to a pattern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Studied heavily in linguistics</a:t>
            </a:r>
          </a:p>
        </p:txBody>
      </p:sp>
    </p:spTree>
    <p:extLst>
      <p:ext uri="{BB962C8B-B14F-4D97-AF65-F5344CB8AC3E}">
        <p14:creationId xmlns:p14="http://schemas.microsoft.com/office/powerpoint/2010/main" val="129492249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1295400"/>
          </a:xfrm>
        </p:spPr>
        <p:txBody>
          <a:bodyPr/>
          <a:lstStyle/>
          <a:p>
            <a:r>
              <a:rPr lang="en-US" sz="3200" dirty="0"/>
              <a:t>Extract Two-Word Phrases Using Parts-of-Speech Tagging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04800" y="1676400"/>
          <a:ext cx="75438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First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Second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Word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Third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word (not extracted)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JJ (Adjective)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NN or 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Anything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RB (Adverb), RBR or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RBS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Not NN or NNS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Not NN or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NNS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NN  (Noun) or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NNS 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Not NN or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NNS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RB,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RBR or RBS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VB (verb), VBD,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VBN or VBG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Anything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029200"/>
            <a:ext cx="5890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E.g., “This business runs like a virtual monopoly.”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Tagging tool: http://cogcomp.cs.illinois.edu/demo/pos/?id=4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13523"/>
      </p:ext>
    </p:extLst>
  </p:cSld>
  <p:clrMapOvr>
    <a:masterClrMapping/>
  </p:clrMapOvr>
  <p:transition>
    <p:pull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the Sentiment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Associate extracted phrases with </a:t>
            </a:r>
          </a:p>
          <a:p>
            <a:pPr lvl="1"/>
            <a:r>
              <a:rPr lang="en-US" sz="2800" dirty="0">
                <a:latin typeface="Calibri" pitchFamily="34" charset="0"/>
                <a:cs typeface="Calibri" pitchFamily="34" charset="0"/>
              </a:rPr>
              <a:t>positive reference words like “excellent”, “great”, etc. </a:t>
            </a:r>
          </a:p>
          <a:p>
            <a:pPr lvl="1"/>
            <a:r>
              <a:rPr lang="en-US" sz="2800" dirty="0">
                <a:latin typeface="Calibri" pitchFamily="34" charset="0"/>
                <a:cs typeface="Calibri" pitchFamily="34" charset="0"/>
              </a:rPr>
              <a:t>negative reference words like “poor”, “terrible”, etc.</a:t>
            </a:r>
          </a:p>
          <a:p>
            <a:pPr lvl="1"/>
            <a:r>
              <a:rPr lang="en-US" sz="2800" dirty="0">
                <a:latin typeface="Calibri" pitchFamily="34" charset="0"/>
                <a:cs typeface="Calibri" pitchFamily="34" charset="0"/>
              </a:rPr>
              <a:t>See which association is dominant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49440"/>
      </p:ext>
    </p:extLst>
  </p:cSld>
  <p:clrMapOvr>
    <a:masterClrMapping/>
  </p:clrMapOvr>
  <p:transition>
    <p:pull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7543800" cy="1295400"/>
          </a:xfrm>
        </p:spPr>
        <p:txBody>
          <a:bodyPr/>
          <a:lstStyle/>
          <a:p>
            <a:r>
              <a:rPr lang="en-US" sz="3200" dirty="0"/>
              <a:t>Unsupervised Learning Using 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41475"/>
            <a:ext cx="8686800" cy="4530725"/>
          </a:xfrm>
        </p:spPr>
        <p:txBody>
          <a:bodyPr/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Point-wise mutual information (PMI) of two phrases (or words) = amount of information we get about the presence of one phrase given the presence of the other. 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(phrase 1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and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phrase 2) /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(phrase 1) *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(phrase 2)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shows how statistically dependent the phrases are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where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 p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is the probability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E.g., 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(“virtual monopoly” and “awesome”) /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(“virtual monopoly”) * 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(“awesome”)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Taking log of the above gives us the “quantity” of information we get about one phrase in the presence of the other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PMI = log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2 </a:t>
            </a:r>
            <a:r>
              <a:rPr lang="en-US" sz="4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(phrase 1 and phrase 2) /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(phrase 1) *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(phrase 2)</a:t>
            </a:r>
            <a:r>
              <a:rPr lang="en-US" sz="4400" dirty="0">
                <a:latin typeface="Calibri" pitchFamily="34" charset="0"/>
                <a:cs typeface="Calibri" pitchFamily="34" charset="0"/>
              </a:rPr>
              <a:t>]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1283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7543800" cy="1295400"/>
          </a:xfrm>
        </p:spPr>
        <p:txBody>
          <a:bodyPr/>
          <a:lstStyle/>
          <a:p>
            <a:r>
              <a:rPr lang="en-US" sz="3600" dirty="0"/>
              <a:t>Calculating Semantic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4338"/>
            <a:ext cx="8534400" cy="4564062"/>
          </a:xfrm>
        </p:spPr>
        <p:txBody>
          <a:bodyPr/>
          <a:lstStyle/>
          <a:p>
            <a:r>
              <a:rPr lang="en-US" sz="2000" dirty="0">
                <a:latin typeface="Calibri" pitchFamily="34" charset="0"/>
              </a:rPr>
              <a:t>Opinion orientation (a.k.a. semantic orientation) = PMI(“virtual monopoly”, “awesome) – PMI(“virtual monopoly”, “terrible”) = log</a:t>
            </a:r>
            <a:r>
              <a:rPr lang="en-US" sz="2000" baseline="-25000" dirty="0">
                <a:latin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</a:rPr>
              <a:t> of the ratio below: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   </a:t>
            </a:r>
            <a:endParaRPr lang="en-US" sz="2800" dirty="0">
              <a:latin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# cases of “virtual monopoly” AND “awesome” * # cases of “terrible”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-------------------------------------------------------------------------------------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#cases of “virtual monopoly” AND “awesome” * # cases of “awesome”</a:t>
            </a:r>
          </a:p>
          <a:p>
            <a:pPr>
              <a:buNone/>
            </a:pPr>
            <a:endParaRPr lang="en-US" sz="2000" dirty="0">
              <a:latin typeface="Calibri" pitchFamily="34" charset="0"/>
            </a:endParaRPr>
          </a:p>
          <a:p>
            <a:pPr>
              <a:buNone/>
            </a:pP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3995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44920</TotalTime>
  <Words>1027</Words>
  <Application>Microsoft Office PowerPoint</Application>
  <PresentationFormat>On-screen Show (4:3)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Network</vt:lpstr>
      <vt:lpstr>TEXT ANALYTICS  Sentiment Analysis Part I MSBA Fall 2019  November 04,05</vt:lpstr>
      <vt:lpstr>Can Social Mentions Predict Box Office Hits? </vt:lpstr>
      <vt:lpstr>Incorporating Sentiments &amp; Mentions in the Returns Model</vt:lpstr>
      <vt:lpstr>Predicting Stock Returns (the Trillion $ Question): Do Sentiments Matter?   </vt:lpstr>
      <vt:lpstr>Unsupervised Sentiment Analysis </vt:lpstr>
      <vt:lpstr>Extract Two-Word Phrases Using Parts-of-Speech Tagging</vt:lpstr>
      <vt:lpstr>Mining the Sentiment</vt:lpstr>
      <vt:lpstr>Unsupervised Learning Using POS</vt:lpstr>
      <vt:lpstr>Calculating Semantic Orientation</vt:lpstr>
      <vt:lpstr>Applying POS Bigrams for Opinion Mining</vt:lpstr>
      <vt:lpstr>Valence Aware Dictionary for sEntiment Reasoning (VADER)</vt:lpstr>
      <vt:lpstr>Adds Human Heuristics for Expressing Sentiments </vt:lpstr>
      <vt:lpstr>Multiple Products, Multiple Attributes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558</cp:revision>
  <cp:lastPrinted>2014-03-05T16:29:33Z</cp:lastPrinted>
  <dcterms:created xsi:type="dcterms:W3CDTF">2000-10-19T17:22:27Z</dcterms:created>
  <dcterms:modified xsi:type="dcterms:W3CDTF">2019-11-04T12:20:43Z</dcterms:modified>
</cp:coreProperties>
</file>