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16" r:id="rId3"/>
    <p:sldId id="282" r:id="rId4"/>
    <p:sldId id="283" r:id="rId5"/>
    <p:sldId id="317" r:id="rId6"/>
    <p:sldId id="259" r:id="rId7"/>
    <p:sldId id="260" r:id="rId8"/>
    <p:sldId id="261" r:id="rId9"/>
    <p:sldId id="284" r:id="rId10"/>
    <p:sldId id="290" r:id="rId11"/>
    <p:sldId id="285" r:id="rId12"/>
    <p:sldId id="264" r:id="rId13"/>
    <p:sldId id="291" r:id="rId14"/>
    <p:sldId id="286" r:id="rId15"/>
    <p:sldId id="287" r:id="rId16"/>
    <p:sldId id="267" r:id="rId17"/>
    <p:sldId id="292" r:id="rId18"/>
    <p:sldId id="295" r:id="rId19"/>
    <p:sldId id="268" r:id="rId20"/>
    <p:sldId id="269" r:id="rId21"/>
    <p:sldId id="270" r:id="rId22"/>
    <p:sldId id="293" r:id="rId23"/>
    <p:sldId id="314" r:id="rId24"/>
    <p:sldId id="311" r:id="rId25"/>
    <p:sldId id="312" r:id="rId26"/>
    <p:sldId id="294" r:id="rId27"/>
    <p:sldId id="313" r:id="rId28"/>
    <p:sldId id="298" r:id="rId29"/>
    <p:sldId id="301" r:id="rId30"/>
    <p:sldId id="315" r:id="rId31"/>
    <p:sldId id="299" r:id="rId32"/>
    <p:sldId id="300" r:id="rId33"/>
    <p:sldId id="296" r:id="rId34"/>
    <p:sldId id="288" r:id="rId35"/>
    <p:sldId id="297" r:id="rId36"/>
    <p:sldId id="272" r:id="rId37"/>
    <p:sldId id="304" r:id="rId38"/>
    <p:sldId id="305" r:id="rId39"/>
    <p:sldId id="307" r:id="rId40"/>
    <p:sldId id="275" r:id="rId41"/>
    <p:sldId id="310" r:id="rId42"/>
    <p:sldId id="289" r:id="rId43"/>
    <p:sldId id="276" r:id="rId44"/>
    <p:sldId id="277" r:id="rId45"/>
    <p:sldId id="278" r:id="rId46"/>
    <p:sldId id="279" r:id="rId47"/>
    <p:sldId id="280" r:id="rId48"/>
    <p:sldId id="28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hn, Jonathan B" initials="CJB" lastIdx="1" clrIdx="0">
    <p:extLst>
      <p:ext uri="{19B8F6BF-5375-455C-9EA6-DF929625EA0E}">
        <p15:presenceInfo xmlns:p15="http://schemas.microsoft.com/office/powerpoint/2012/main" userId="S-1-5-21-527237240-963894560-725345543-38330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B22A4-5F26-4674-A06B-D99B749CEEF7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427E-79B1-4E47-BE9A-58121129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3BB-49B7-4BFF-875A-1651BC999993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D11C-7D9A-4750-9740-00B911653C7A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EDCE-27E2-482B-AFCE-94F5E5FB7AB4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269E-25D5-4B33-921B-BD4E5E1BCB1D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4C20-65BB-4365-8BE6-791A4042F30A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4210-A5B1-42D2-9C12-890BF53D20E4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EFD9-6AB3-4FC8-A685-C2E196702343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FD74-CD95-4AF9-9DAB-057E63E48734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9D81-59FC-497E-99C4-A1CCD08795B9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690F-CC57-4244-8796-32F766FA659D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9C22-AAAD-420F-9902-FDC295748CDB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6933"/>
            <a:ext cx="10515600" cy="489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D38E-2FCA-4B60-A7C5-860BCA8475E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cohnj\Dropbox\adminstrative\4_RGB_McCombs_School_Brand_Formal_cropped.jp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" y="55564"/>
            <a:ext cx="2375324" cy="46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1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and external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financing:</a:t>
            </a:r>
          </a:p>
          <a:p>
            <a:pPr lvl="1"/>
            <a:r>
              <a:rPr lang="en-US" dirty="0"/>
              <a:t>Issuing new common/preferred stock (equity)</a:t>
            </a:r>
          </a:p>
          <a:p>
            <a:pPr lvl="1"/>
            <a:r>
              <a:rPr lang="en-US" dirty="0"/>
              <a:t>Issuing bonds or borrowing from a bank (debt)</a:t>
            </a:r>
          </a:p>
          <a:p>
            <a:endParaRPr lang="en-US" dirty="0"/>
          </a:p>
          <a:p>
            <a:r>
              <a:rPr lang="en-US" dirty="0"/>
              <a:t>Internal financing:</a:t>
            </a:r>
          </a:p>
          <a:p>
            <a:pPr lvl="1"/>
            <a:r>
              <a:rPr lang="en-US" dirty="0"/>
              <a:t>Retained earnings (equity)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 of securities used to finance a company’s operations</a:t>
            </a:r>
          </a:p>
          <a:p>
            <a:endParaRPr lang="en-US" dirty="0"/>
          </a:p>
          <a:p>
            <a:r>
              <a:rPr lang="en-US" dirty="0"/>
              <a:t>Simple level: What is the mix of equity and debt?</a:t>
            </a:r>
          </a:p>
          <a:p>
            <a:endParaRPr lang="en-US" dirty="0"/>
          </a:p>
          <a:p>
            <a:r>
              <a:rPr lang="en-US" dirty="0"/>
              <a:t>Financial leverage: Relative amount of debt in the capital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leverage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735466"/>
                  </p:ext>
                </p:extLst>
              </p:nvPr>
            </p:nvGraphicFramePr>
            <p:xfrm>
              <a:off x="1354666" y="1633069"/>
              <a:ext cx="9482668" cy="4393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622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47644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526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Leverage</a:t>
                          </a:r>
                          <a:r>
                            <a:rPr lang="en-US" sz="2800" baseline="0" dirty="0"/>
                            <a:t> measure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What is measured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9125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𝐷𝑒𝑏𝑡</m:t>
                                    </m:r>
                                  </m:num>
                                  <m:den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𝑇𝑜𝑡𝑎𝑙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𝐵𝑜𝑜𝑘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𝐴𝑠𝑠𝑒𝑡𝑠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Historical financing of investment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9822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𝐷𝑒𝑏𝑡</m:t>
                                    </m:r>
                                  </m:num>
                                  <m:den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𝐷𝑒𝑏𝑡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𝑀𝑉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𝐸𝑞𝑢𝑖𝑡𝑦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Long-term ability to make debt payments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9731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𝐸𝐵𝐼𝑇𝐷𝐴</m:t>
                                    </m:r>
                                  </m:num>
                                  <m:den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𝐼𝑛𝑡𝑒𝑟𝑒𝑠𝑡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𝐸𝑥𝑝𝑒𝑛𝑠𝑒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(coverage ratio) Short-term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dirty="0"/>
                            <a:t>ability to make interest payments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9731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Debt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EBITDA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Long-term</a:t>
                          </a:r>
                          <a:r>
                            <a:rPr lang="en-US" sz="2800" baseline="0" dirty="0"/>
                            <a:t> ability to make debt payments for mature business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735466"/>
                  </p:ext>
                </p:extLst>
              </p:nvPr>
            </p:nvGraphicFramePr>
            <p:xfrm>
              <a:off x="1354666" y="1633069"/>
              <a:ext cx="9482668" cy="4393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622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54764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526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Leverage</a:t>
                          </a:r>
                          <a:r>
                            <a:rPr lang="en-US" sz="2800" baseline="0" dirty="0"/>
                            <a:t> measure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What is measured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9125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" t="-66667" r="-137443" b="-3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Historical financing of investment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822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" t="-155280" r="-137443" b="-2136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Long-term ability to make debt payments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9731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" t="-256875" r="-137443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(coverage ratio) Short-term</a:t>
                          </a:r>
                          <a:r>
                            <a:rPr lang="en-US" sz="2800" baseline="0" dirty="0" smtClean="0"/>
                            <a:t> </a:t>
                          </a:r>
                          <a:r>
                            <a:rPr lang="en-US" sz="2800" dirty="0" smtClean="0"/>
                            <a:t>ability </a:t>
                          </a:r>
                          <a:r>
                            <a:rPr lang="en-US" sz="2800" dirty="0"/>
                            <a:t>to make interest </a:t>
                          </a:r>
                          <a:r>
                            <a:rPr lang="en-US" sz="2800" dirty="0" smtClean="0"/>
                            <a:t>payments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9731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" t="-356875" r="-13744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Long-term</a:t>
                          </a:r>
                          <a:r>
                            <a:rPr lang="en-US" sz="2800" baseline="0" dirty="0" smtClean="0"/>
                            <a:t> ability to make debt payments for mature business</a:t>
                          </a:r>
                          <a:endParaRPr 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24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ratios by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460784D-3002-4A43-8207-7392F7E26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8018"/>
              </p:ext>
            </p:extLst>
          </p:nvPr>
        </p:nvGraphicFramePr>
        <p:xfrm>
          <a:off x="2032000" y="1489075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5178179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15688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Debt/(Debt + MV Equity)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82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103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&amp; plastic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83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869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497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313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Chemicals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520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6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783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062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6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alchemy?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872318" y="1348902"/>
          <a:ext cx="5909733" cy="313718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963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Cost of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84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Original</a:t>
                      </a:r>
                      <a:r>
                        <a:rPr lang="en-US" sz="2800" baseline="0" dirty="0"/>
                        <a:t> amount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$2.0</a:t>
                      </a:r>
                      <a:r>
                        <a:rPr lang="en-US" sz="2800" baseline="0" dirty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$0.0B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New amount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$1.4B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$0.6B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3250" y="5016378"/>
            <a:ext cx="1044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company $0.6B x (20% - 8%) = $72M per year?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49" y="5601153"/>
            <a:ext cx="10447867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Ignores increase in cost of equity (the “leverage effect”)</a:t>
            </a:r>
            <a:endParaRPr lang="en-US" sz="28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the leverage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610225" y="1413510"/>
          <a:ext cx="526732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7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Recession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$50M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1651000" y="2856644"/>
          <a:ext cx="9141883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18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All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/>
                        <a:t>Half 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Invest</a:t>
                      </a:r>
                      <a:r>
                        <a:rPr lang="en-US" sz="2800" baseline="0" dirty="0"/>
                        <a:t> (equity)</a:t>
                      </a:r>
                      <a:endParaRPr lang="en-US" sz="2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$60M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$30M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Borrow (debt) @ 10%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$0M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$30M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Repay lender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$0M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$33M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325" y="1931670"/>
            <a:ext cx="295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Invest $60M today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29076" y="1907203"/>
            <a:ext cx="1485900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51000" y="4915959"/>
          <a:ext cx="9141885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40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64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u="sng" dirty="0"/>
                        <a:t>CF </a:t>
                      </a:r>
                      <a:r>
                        <a:rPr lang="en-US" sz="2800" u="sng" dirty="0">
                          <a:latin typeface="+mn-lt"/>
                          <a:ea typeface="Yu Gothic" panose="020B0400000000000000" pitchFamily="34" charset="-128"/>
                        </a:rPr>
                        <a:t>→ Equity (ROE)</a:t>
                      </a:r>
                      <a:endParaRPr lang="en-US" sz="2800" u="sng" dirty="0">
                        <a:latin typeface="+mn-lt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Expansion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$100M (+67%)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$67M (+123%)</a:t>
                      </a: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Recession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</a:t>
                      </a:r>
                      <a:r>
                        <a:rPr lang="en-US" sz="2800"/>
                        <a:t>50M (-17%)</a:t>
                      </a:r>
                      <a:endParaRPr lang="en-US" sz="2800" dirty="0"/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$17M (-43%)</a:t>
                      </a: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 and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3573"/>
          </a:xfrm>
        </p:spPr>
        <p:txBody>
          <a:bodyPr/>
          <a:lstStyle/>
          <a:p>
            <a:r>
              <a:rPr lang="en-US" dirty="0"/>
              <a:t>No financial alchemy </a:t>
            </a:r>
            <a:r>
              <a:rPr lang="en-US" dirty="0">
                <a:sym typeface="Wingdings" panose="05000000000000000000" pitchFamily="2" charset="2"/>
              </a:rPr>
              <a:t> Leverage does not directly change WACC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7098" y="2413293"/>
                <a:ext cx="7681655" cy="588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Company Value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𝑊𝐴𝐶𝐶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𝑊𝐴𝐶𝐶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𝑊𝐴𝐶𝐶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8" y="2413293"/>
                <a:ext cx="7681655" cy="588816"/>
              </a:xfrm>
              <a:prstGeom prst="rect">
                <a:avLst/>
              </a:prstGeom>
              <a:blipFill>
                <a:blip r:embed="rId2"/>
                <a:stretch>
                  <a:fillRect l="-2381" t="-208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849439"/>
            <a:ext cx="10515600" cy="107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capital structure to matter (affect company value), what must be true?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2784" y="5094145"/>
            <a:ext cx="9889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Capital structure only matters (affects company value) if it somehow affects expected cash flows.</a:t>
            </a:r>
          </a:p>
        </p:txBody>
      </p:sp>
    </p:spTree>
    <p:extLst>
      <p:ext uri="{BB962C8B-B14F-4D97-AF65-F5344CB8AC3E}">
        <p14:creationId xmlns:p14="http://schemas.microsoft.com/office/powerpoint/2010/main" val="32926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Modigliani and Miller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pPr marL="0" indent="0">
              <a:buNone/>
            </a:pPr>
            <a:endParaRPr lang="en-US" sz="12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a firm’s financial structure does not affect the sum of all future cash flows to a firm’s financial claimants (i.e., the cash flow that the firm’s assets generate)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firm cannot issue “unique” securities (a technical condition)</a:t>
            </a:r>
          </a:p>
          <a:p>
            <a:endParaRPr lang="en-US" sz="1200" dirty="0"/>
          </a:p>
          <a:p>
            <a:r>
              <a:rPr lang="en-US" dirty="0"/>
              <a:t>Then</a:t>
            </a:r>
          </a:p>
          <a:p>
            <a:pPr marL="0" indent="0">
              <a:buNone/>
            </a:pPr>
            <a:endParaRPr lang="en-US" sz="1200" dirty="0"/>
          </a:p>
          <a:p>
            <a:pPr marL="914400" indent="0">
              <a:buNone/>
            </a:pPr>
            <a:r>
              <a:rPr lang="en-US" dirty="0"/>
              <a:t>The total market value of the firm is independent of how it is financed (i.e., capital structure is irrelevant)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firm’s total cash flows as a pie</a:t>
            </a:r>
          </a:p>
          <a:p>
            <a:r>
              <a:rPr lang="en-US" dirty="0"/>
              <a:t>Capital structure = how we slice up the pie between shareholders and creditors</a:t>
            </a:r>
          </a:p>
          <a:p>
            <a:r>
              <a:rPr lang="en-US" dirty="0"/>
              <a:t>M&amp;M: How we slice up the pie only matters if affects the size of the pie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57164" y="3146612"/>
            <a:ext cx="2877671" cy="2716586"/>
            <a:chOff x="4657164" y="3146612"/>
            <a:chExt cx="2877671" cy="2716586"/>
          </a:xfrm>
        </p:grpSpPr>
        <p:sp>
          <p:nvSpPr>
            <p:cNvPr id="5" name="Oval 4"/>
            <p:cNvSpPr/>
            <p:nvPr/>
          </p:nvSpPr>
          <p:spPr>
            <a:xfrm>
              <a:off x="4657164" y="3146612"/>
              <a:ext cx="2877671" cy="27165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6095999" y="3318235"/>
              <a:ext cx="681873" cy="118667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95999" y="4504905"/>
              <a:ext cx="1190921" cy="78353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46558" y="4527918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Equity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7241" y="4116399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7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Homemade leverage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5"/>
                <a:ext cx="10515600" cy="4764571"/>
              </a:xfrm>
            </p:spPr>
            <p:txBody>
              <a:bodyPr/>
              <a:lstStyle/>
              <a:p>
                <a:r>
                  <a:rPr lang="en-US" dirty="0"/>
                  <a:t>Company generates cash flow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Company has 1,000 shares outstanding trading @ $100/share</a:t>
                </a:r>
              </a:p>
              <a:p>
                <a:r>
                  <a:rPr lang="en-US" dirty="0"/>
                  <a:t>Company has risk-free bonds w/ market value of $10,000 and interest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Suppose you own 100 shares (10% of equity)</a:t>
                </a:r>
              </a:p>
              <a:p>
                <a:r>
                  <a:rPr lang="en-US" dirty="0"/>
                  <a:t>Your payoff: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10%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$10,000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=10%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$1,000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5"/>
                <a:ext cx="10515600" cy="4764571"/>
              </a:xfrm>
              <a:blipFill>
                <a:blip r:embed="rId2"/>
                <a:stretch>
                  <a:fillRect l="-1043" t="-204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7049910" y="4059035"/>
            <a:ext cx="267804" cy="28194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80172" y="5657491"/>
            <a:ext cx="251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share of company’s total cash flows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4603570" y="4830562"/>
            <a:ext cx="267804" cy="127634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15386" y="5651841"/>
            <a:ext cx="2886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Your share of company’s debt</a:t>
            </a:r>
          </a:p>
        </p:txBody>
      </p:sp>
    </p:spTree>
    <p:extLst>
      <p:ext uri="{BB962C8B-B14F-4D97-AF65-F5344CB8AC3E}">
        <p14:creationId xmlns:p14="http://schemas.microsoft.com/office/powerpoint/2010/main" val="23877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E3503-6B68-4A3E-8B6F-2F5CA0E1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Financing and the corporation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BB62B2-D963-4671-A654-E9F65F87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9ED290-985E-4976-9B8C-2E45BC9A7454}"/>
              </a:ext>
            </a:extLst>
          </p:cNvPr>
          <p:cNvSpPr txBox="1"/>
          <p:nvPr/>
        </p:nvSpPr>
        <p:spPr>
          <a:xfrm>
            <a:off x="1155542" y="2406193"/>
            <a:ext cx="2019106" cy="46166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25B9B3-18C5-4B84-8FAF-BA39B295B108}"/>
              </a:ext>
            </a:extLst>
          </p:cNvPr>
          <p:cNvSpPr txBox="1"/>
          <p:nvPr/>
        </p:nvSpPr>
        <p:spPr>
          <a:xfrm>
            <a:off x="1494655" y="4475001"/>
            <a:ext cx="2019106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DF9C93-E421-4658-A6F6-51E3ECC9AEF5}"/>
              </a:ext>
            </a:extLst>
          </p:cNvPr>
          <p:cNvSpPr txBox="1"/>
          <p:nvPr/>
        </p:nvSpPr>
        <p:spPr>
          <a:xfrm>
            <a:off x="4915756" y="2637026"/>
            <a:ext cx="3474104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01FC6BB-45CC-419D-A56C-F3C60518F928}"/>
              </a:ext>
            </a:extLst>
          </p:cNvPr>
          <p:cNvCxnSpPr>
            <a:cxnSpLocks/>
          </p:cNvCxnSpPr>
          <p:nvPr/>
        </p:nvCxnSpPr>
        <p:spPr>
          <a:xfrm>
            <a:off x="3174648" y="2544692"/>
            <a:ext cx="1741108" cy="41549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EE9D751-FBC0-484A-A95D-1155CE0FA692}"/>
              </a:ext>
            </a:extLst>
          </p:cNvPr>
          <p:cNvCxnSpPr>
            <a:cxnSpLocks/>
          </p:cNvCxnSpPr>
          <p:nvPr/>
        </p:nvCxnSpPr>
        <p:spPr>
          <a:xfrm>
            <a:off x="3174648" y="2655139"/>
            <a:ext cx="1741108" cy="41549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46DA89-CA22-48BD-B58E-D09663124ADE}"/>
              </a:ext>
            </a:extLst>
          </p:cNvPr>
          <p:cNvSpPr txBox="1"/>
          <p:nvPr/>
        </p:nvSpPr>
        <p:spPr>
          <a:xfrm rot="769243">
            <a:off x="2990213" y="2797511"/>
            <a:ext cx="201910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19C423-670C-49C0-AEFE-A7CE2CC5E2E9}"/>
              </a:ext>
            </a:extLst>
          </p:cNvPr>
          <p:cNvSpPr txBox="1"/>
          <p:nvPr/>
        </p:nvSpPr>
        <p:spPr>
          <a:xfrm rot="769243">
            <a:off x="3081086" y="2408917"/>
            <a:ext cx="201910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CCB60BF-935E-4E2E-8295-2827CDE66EF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13761" y="3481235"/>
            <a:ext cx="1450555" cy="122459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A6C1B5-53A9-4E38-8083-F7892810FA8A}"/>
              </a:ext>
            </a:extLst>
          </p:cNvPr>
          <p:cNvSpPr txBox="1"/>
          <p:nvPr/>
        </p:nvSpPr>
        <p:spPr>
          <a:xfrm rot="19154334">
            <a:off x="3005771" y="3820973"/>
            <a:ext cx="201910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17EC6D7-0AFF-46AB-BE80-4369DDA56112}"/>
              </a:ext>
            </a:extLst>
          </p:cNvPr>
          <p:cNvSpPr txBox="1"/>
          <p:nvPr/>
        </p:nvSpPr>
        <p:spPr>
          <a:xfrm>
            <a:off x="8307933" y="2655139"/>
            <a:ext cx="201910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Flow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7015A07-5F95-4825-8990-676AFC4184AE}"/>
              </a:ext>
            </a:extLst>
          </p:cNvPr>
          <p:cNvCxnSpPr>
            <a:cxnSpLocks/>
          </p:cNvCxnSpPr>
          <p:nvPr/>
        </p:nvCxnSpPr>
        <p:spPr>
          <a:xfrm flipH="1">
            <a:off x="3513763" y="4841426"/>
            <a:ext cx="3469659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FFE03E06-7E93-4722-AE0D-BE199E17EE68}"/>
              </a:ext>
            </a:extLst>
          </p:cNvPr>
          <p:cNvCxnSpPr>
            <a:cxnSpLocks/>
          </p:cNvCxnSpPr>
          <p:nvPr/>
        </p:nvCxnSpPr>
        <p:spPr>
          <a:xfrm flipV="1">
            <a:off x="10245113" y="3047624"/>
            <a:ext cx="0" cy="1820979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4BF2583A-782B-4ACF-85C9-82718897578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389860" y="3052525"/>
            <a:ext cx="1855253" cy="0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164D36CF-236B-4627-A9C0-85AED3733A16}"/>
              </a:ext>
            </a:extLst>
          </p:cNvPr>
          <p:cNvCxnSpPr>
            <a:cxnSpLocks/>
          </p:cNvCxnSpPr>
          <p:nvPr/>
        </p:nvCxnSpPr>
        <p:spPr>
          <a:xfrm flipH="1">
            <a:off x="6976086" y="4841426"/>
            <a:ext cx="3269027" cy="1"/>
          </a:xfrm>
          <a:prstGeom prst="straightConnector1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3AAEF2F-B9F2-4BB1-9490-9B2FD567AF11}"/>
              </a:ext>
            </a:extLst>
          </p:cNvPr>
          <p:cNvCxnSpPr>
            <a:cxnSpLocks/>
          </p:cNvCxnSpPr>
          <p:nvPr/>
        </p:nvCxnSpPr>
        <p:spPr>
          <a:xfrm flipH="1" flipV="1">
            <a:off x="6974192" y="3474628"/>
            <a:ext cx="1893" cy="136679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1F0CB55-57D5-497C-A7BE-1A5B6BD6837D}"/>
              </a:ext>
            </a:extLst>
          </p:cNvPr>
          <p:cNvSpPr txBox="1"/>
          <p:nvPr/>
        </p:nvSpPr>
        <p:spPr>
          <a:xfrm>
            <a:off x="6763673" y="4000587"/>
            <a:ext cx="201910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Reinvestment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DCAE6FF-D0F9-4E8A-83D2-88923C942026}"/>
              </a:ext>
            </a:extLst>
          </p:cNvPr>
          <p:cNvSpPr txBox="1"/>
          <p:nvPr/>
        </p:nvSpPr>
        <p:spPr>
          <a:xfrm>
            <a:off x="3999766" y="4496173"/>
            <a:ext cx="2753931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 flow to investors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41E06F08-730E-4155-8E01-24B55EA77C8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389649" y="2190181"/>
            <a:ext cx="845911" cy="44541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D9A8724-8AD5-4798-B15F-00D787622340}"/>
              </a:ext>
            </a:extLst>
          </p:cNvPr>
          <p:cNvSpPr txBox="1"/>
          <p:nvPr/>
        </p:nvSpPr>
        <p:spPr>
          <a:xfrm>
            <a:off x="9235560" y="1959348"/>
            <a:ext cx="2019106" cy="461665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40166E7-64C8-4700-AB3B-E075DD7F851E}"/>
              </a:ext>
            </a:extLst>
          </p:cNvPr>
          <p:cNvSpPr txBox="1"/>
          <p:nvPr/>
        </p:nvSpPr>
        <p:spPr>
          <a:xfrm rot="19999026">
            <a:off x="7643775" y="2090307"/>
            <a:ext cx="198101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2D6FA200-E173-4CA3-894F-19A802FCBB84}"/>
              </a:ext>
            </a:extLst>
          </p:cNvPr>
          <p:cNvSpPr/>
          <p:nvPr/>
        </p:nvSpPr>
        <p:spPr>
          <a:xfrm>
            <a:off x="1101113" y="3416655"/>
            <a:ext cx="5852148" cy="2466672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98B908E-E10C-43BF-B589-31D78FC18C97}"/>
              </a:ext>
            </a:extLst>
          </p:cNvPr>
          <p:cNvSpPr txBox="1"/>
          <p:nvPr/>
        </p:nvSpPr>
        <p:spPr>
          <a:xfrm>
            <a:off x="2622800" y="5281919"/>
            <a:ext cx="2753931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Financing</a:t>
            </a:r>
          </a:p>
        </p:txBody>
      </p:sp>
    </p:spTree>
    <p:extLst>
      <p:ext uri="{BB962C8B-B14F-4D97-AF65-F5344CB8AC3E}">
        <p14:creationId xmlns:p14="http://schemas.microsoft.com/office/powerpoint/2010/main" val="43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Homemade leverage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5"/>
                <a:ext cx="10515600" cy="52530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suppose the company issues additional $50,000 of risk-free bonds w/ interest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, uses proceeds to buy back 500 shares.</a:t>
                </a:r>
              </a:p>
              <a:p>
                <a:r>
                  <a:rPr lang="en-US" dirty="0"/>
                  <a:t>If you hold on to your 100 shares, you now own 100/500 = 20% of the shares.</a:t>
                </a:r>
              </a:p>
              <a:p>
                <a:r>
                  <a:rPr lang="en-US" dirty="0"/>
                  <a:t>Your payoff is now different: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0%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×[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0,000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you undo this (i.e., get back to same cash flow as before)?</a:t>
                </a:r>
              </a:p>
              <a:p>
                <a:r>
                  <a:rPr lang="en-US"/>
                  <a:t>Suppose </a:t>
                </a:r>
                <a:r>
                  <a:rPr lang="en-US" dirty="0"/>
                  <a:t>you sell 50 of your shares back to the company for $5,000, use proceeds to be buy company’s debt.  Your payoff is now: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0%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$60,000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$5,000</m:t>
                      </m:r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10%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−$1,000×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the same payoff you had before the </a:t>
                </a:r>
                <a:r>
                  <a:rPr lang="en-US" u="sng" dirty="0"/>
                  <a:t>recapitalization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5"/>
                <a:ext cx="10515600" cy="5253038"/>
              </a:xfrm>
              <a:blipFill rotWithShape="0">
                <a:blip r:embed="rId2"/>
                <a:stretch>
                  <a:fillRect l="-812" t="-151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Homemade leverage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undo the company’s financial restructuring.</a:t>
            </a:r>
          </a:p>
          <a:p>
            <a:r>
              <a:rPr lang="en-US" dirty="0"/>
              <a:t>Argument works in reverse: Can undo effect of equity issuance and debt repayment by buying equity and short-selling debt.</a:t>
            </a:r>
          </a:p>
          <a:p>
            <a:r>
              <a:rPr lang="en-US" b="1" dirty="0"/>
              <a:t>Company cannot be creating (or destroying) value just by doing something that you as an investor can do on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No-arbitrage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5264696"/>
          </a:xfrm>
        </p:spPr>
        <p:txBody>
          <a:bodyPr/>
          <a:lstStyle/>
          <a:p>
            <a:r>
              <a:rPr lang="en-US" dirty="0"/>
              <a:t>Consider firms U and L that have identical cash flows next year (and no cash flows after next year)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Firm U is all equity financed, has 10M shares trading at $15 per share, for total value of $150M</a:t>
            </a:r>
          </a:p>
          <a:p>
            <a:r>
              <a:rPr lang="en-US" dirty="0"/>
              <a:t>Firm L has risk-free debt of $60M with interest rate of 10%, with principal and interest due next year</a:t>
            </a:r>
          </a:p>
          <a:p>
            <a:endParaRPr lang="en-US" dirty="0"/>
          </a:p>
          <a:p>
            <a:r>
              <a:rPr lang="en-US" dirty="0"/>
              <a:t>Claim: Value of firm L’s equity must by $90M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31392"/>
              </p:ext>
            </p:extLst>
          </p:nvPr>
        </p:nvGraphicFramePr>
        <p:xfrm>
          <a:off x="2032000" y="2190248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F1FAC-DC55-4106-B7A6-2A60FF92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60B1F4-FA58-401D-AD63-E2FCF336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arbitrage: Either</a:t>
            </a:r>
          </a:p>
          <a:p>
            <a:endParaRPr lang="en-US" dirty="0"/>
          </a:p>
          <a:p>
            <a:pPr lvl="1"/>
            <a:r>
              <a:rPr lang="en-US" dirty="0"/>
              <a:t>Make $ today w/ zero future cash flow exposure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guaranteed positive future cash flow in at least one future period, w/ guarantee of no losses in any future period, at no cost today</a:t>
            </a:r>
          </a:p>
          <a:p>
            <a:endParaRPr lang="en-US" dirty="0"/>
          </a:p>
          <a:p>
            <a:r>
              <a:rPr lang="en-US" dirty="0"/>
              <a:t>True arbitrage opportunities in the market should disappear almost immediately</a:t>
            </a:r>
          </a:p>
          <a:p>
            <a:endParaRPr lang="en-US" dirty="0"/>
          </a:p>
          <a:p>
            <a:r>
              <a:rPr lang="en-US" dirty="0"/>
              <a:t>Does not imply that market is fully efficient – can still be risky mispriced financial assets that earn positive NPV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E1B755-1EC2-4C18-9F38-914FDDD5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Shorting (AKA short-selling) a company’s stock:</a:t>
            </a:r>
          </a:p>
          <a:p>
            <a:pPr lvl="1"/>
            <a:r>
              <a:rPr lang="en-US" dirty="0"/>
              <a:t>Today:</a:t>
            </a:r>
          </a:p>
          <a:p>
            <a:pPr lvl="2"/>
            <a:r>
              <a:rPr lang="en-US" dirty="0"/>
              <a:t>Borrow a share of stock from a shareholder of the company (usually at a very low interest rate)</a:t>
            </a:r>
          </a:p>
          <a:p>
            <a:pPr lvl="2"/>
            <a:r>
              <a:rPr lang="en-US" dirty="0"/>
              <a:t>Sell the share of stock to a buyer for cash</a:t>
            </a:r>
          </a:p>
          <a:p>
            <a:pPr lvl="2"/>
            <a:r>
              <a:rPr lang="en-US" dirty="0"/>
              <a:t>Invest the cash and earn a return</a:t>
            </a:r>
          </a:p>
          <a:p>
            <a:pPr lvl="1"/>
            <a:r>
              <a:rPr lang="en-US" dirty="0"/>
              <a:t>Sometime in the future:</a:t>
            </a:r>
          </a:p>
          <a:p>
            <a:pPr lvl="2"/>
            <a:r>
              <a:rPr lang="en-US" dirty="0"/>
              <a:t>Buy a share of the stock (probably on an exchange)</a:t>
            </a:r>
          </a:p>
          <a:p>
            <a:pPr lvl="2"/>
            <a:r>
              <a:rPr lang="en-US" dirty="0"/>
              <a:t>Return the new share to the lender of the original share (one share is as good as another)</a:t>
            </a:r>
          </a:p>
          <a:p>
            <a:r>
              <a:rPr lang="en-US" dirty="0"/>
              <a:t>Some assets can only be effectively shorted indirectly (e.g., John Paulson betting against U.S. housing prices in 2007 using credit default swaps)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No-arbitrage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5264696"/>
          </a:xfrm>
        </p:spPr>
        <p:txBody>
          <a:bodyPr/>
          <a:lstStyle/>
          <a:p>
            <a:r>
              <a:rPr lang="en-US" dirty="0"/>
              <a:t>Payoffs to shareholders of Firm U (recall that this firm has no debt)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Payoffs to shareholders and creditors of firm 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29924"/>
              </p:ext>
            </p:extLst>
          </p:nvPr>
        </p:nvGraphicFramePr>
        <p:xfrm>
          <a:off x="1895522" y="187634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8035691-0B30-46BF-8DA4-D2D504287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08922"/>
              </p:ext>
            </p:extLst>
          </p:nvPr>
        </p:nvGraphicFramePr>
        <p:xfrm>
          <a:off x="1895522" y="3756789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475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$114M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$214M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286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0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No-arbitrage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933"/>
            <a:ext cx="10515600" cy="5141164"/>
          </a:xfrm>
        </p:spPr>
        <p:txBody>
          <a:bodyPr/>
          <a:lstStyle/>
          <a:p>
            <a:r>
              <a:rPr lang="en-US" dirty="0"/>
              <a:t>Payoff to owning 10% of firm 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Payoffs to owning 10% of firm L’s equity </a:t>
            </a:r>
            <a:r>
              <a:rPr lang="en-US" u="sng" dirty="0"/>
              <a:t>and</a:t>
            </a:r>
            <a:r>
              <a:rPr lang="en-US" dirty="0"/>
              <a:t> 10% of firm L’s debt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Payoffs identical, so value must be the same:</a:t>
            </a:r>
          </a:p>
          <a:p>
            <a:pPr marL="0" indent="0" algn="ctr">
              <a:buNone/>
            </a:pPr>
            <a:r>
              <a:rPr lang="en-US" dirty="0"/>
              <a:t>10% x $150M = 10% x E</a:t>
            </a:r>
            <a:r>
              <a:rPr lang="en-US" baseline="-25000" dirty="0"/>
              <a:t>L</a:t>
            </a:r>
            <a:r>
              <a:rPr lang="en-US" dirty="0"/>
              <a:t> + 10% x $60M     =&gt;    E</a:t>
            </a:r>
            <a:r>
              <a:rPr lang="en-US" baseline="-25000" dirty="0"/>
              <a:t>L</a:t>
            </a:r>
            <a:r>
              <a:rPr lang="en-US" dirty="0"/>
              <a:t> = $90M </a:t>
            </a:r>
          </a:p>
          <a:p>
            <a:r>
              <a:rPr lang="en-US" dirty="0"/>
              <a:t>Value of U ($150M equity) = Value of L ($60M debt + $90M equity)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A830B3E-0E05-469A-A839-ADEA0BD25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86445"/>
              </p:ext>
            </p:extLst>
          </p:nvPr>
        </p:nvGraphicFramePr>
        <p:xfrm>
          <a:off x="2911522" y="1708026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EC2B2F9-118B-4555-A40D-6218B07E4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46463"/>
              </p:ext>
            </p:extLst>
          </p:nvPr>
        </p:nvGraphicFramePr>
        <p:xfrm>
          <a:off x="1895522" y="3043519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$6.6M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$6.6M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$6.6M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475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286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8D39AD-9571-4771-BC77-31171A1A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No-arbitrage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7A0FFE-7771-49A3-94F7-527E0F34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932"/>
            <a:ext cx="10515600" cy="5318583"/>
          </a:xfrm>
        </p:spPr>
        <p:txBody>
          <a:bodyPr/>
          <a:lstStyle/>
          <a:p>
            <a:r>
              <a:rPr lang="en-US" dirty="0"/>
              <a:t>Recall that value of Firm U’s equity is $150M, Firm L has $60M of debt</a:t>
            </a:r>
          </a:p>
          <a:p>
            <a:r>
              <a:rPr lang="en-US" dirty="0"/>
              <a:t>Suppose market value of Firm L’s equity is less than $90M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Buy 10% of L’s debt for $6M, 10% of L’s equity for less than $9M, so total outflow is less than $15M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Short-sell 10% of U’s equity for inflow of $15M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 future cash flow exposure, so difference is arbitrage profit</a:t>
            </a:r>
          </a:p>
          <a:p>
            <a:r>
              <a:rPr lang="en-US" dirty="0"/>
              <a:t>Suppose market value of Firm L’s equity is greater than $90M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Buy 10% of U’s equity for outflow of $15M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Short-sell 10% of L’s debt for $6M, 10% of L’s equity for more than $9M, so total inflow of more than $15M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 future cash flow exposure, so difference is arbitrage profit</a:t>
            </a:r>
          </a:p>
          <a:p>
            <a:r>
              <a:rPr lang="en-US" dirty="0"/>
              <a:t>Market forces should immediately push market value of L’s equity to $90M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0FC170-1CA3-4C1E-8040-09B708C6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the cost of equity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the M&amp;M assumptions, cost of equity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Substituting into the WACC formula (no taxes):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Back to where we started -&gt; WACC reflects risk of assets and does not change w/ financial structure (no D or E in final expression)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2AAA19E-0DE2-46DE-ACC6-BC71DB839A50}"/>
              </a:ext>
            </a:extLst>
          </p:cNvPr>
          <p:cNvCxnSpPr/>
          <p:nvPr/>
        </p:nvCxnSpPr>
        <p:spPr>
          <a:xfrm flipV="1">
            <a:off x="4931391" y="2220036"/>
            <a:ext cx="486770" cy="359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xmlns="" id="{0003C2F8-1654-4945-BA60-F571FC5E9670}"/>
              </a:ext>
            </a:extLst>
          </p:cNvPr>
          <p:cNvSpPr/>
          <p:nvPr/>
        </p:nvSpPr>
        <p:spPr>
          <a:xfrm rot="5400000">
            <a:off x="6462216" y="1661614"/>
            <a:ext cx="470845" cy="147623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13470E-8134-4583-8DDE-F87B5CA95147}"/>
              </a:ext>
            </a:extLst>
          </p:cNvPr>
          <p:cNvSpPr txBox="1"/>
          <p:nvPr/>
        </p:nvSpPr>
        <p:spPr>
          <a:xfrm>
            <a:off x="3782704" y="2579427"/>
            <a:ext cx="19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Premium for business 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829AE0-0EE2-4C4F-98B9-CCED7426D451}"/>
              </a:ext>
            </a:extLst>
          </p:cNvPr>
          <p:cNvSpPr txBox="1"/>
          <p:nvPr/>
        </p:nvSpPr>
        <p:spPr>
          <a:xfrm>
            <a:off x="5744569" y="2728286"/>
            <a:ext cx="190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premium for financial risk</a:t>
            </a:r>
          </a:p>
        </p:txBody>
      </p:sp>
    </p:spTree>
    <p:extLst>
      <p:ext uri="{BB962C8B-B14F-4D97-AF65-F5344CB8AC3E}">
        <p14:creationId xmlns:p14="http://schemas.microsoft.com/office/powerpoint/2010/main" val="9297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the cost of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Continuing w/ example, rate of return to owners of U’s $150M of equity: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Expected return = (1/3)(-46.7%)+(1/3)(20.0%)+(1/3)(86.7%) = 20.0%</a:t>
            </a:r>
          </a:p>
          <a:p>
            <a:r>
              <a:rPr lang="en-US" dirty="0"/>
              <a:t>Rate of return to owners of L’s $90M of equity: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Expected return = (1/3)(-84.4%)+(1/3)(26.7%)+(1/3)(137.8%) = 26.7%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6A5A20B-68F1-48AC-B2A4-47C84E20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49921"/>
              </p:ext>
            </p:extLst>
          </p:nvPr>
        </p:nvGraphicFramePr>
        <p:xfrm>
          <a:off x="2032000" y="1725727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$180M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7535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D3DDFBA-3F88-4030-B5A0-B3F1793F0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9953"/>
              </p:ext>
            </p:extLst>
          </p:nvPr>
        </p:nvGraphicFramePr>
        <p:xfrm>
          <a:off x="2032000" y="3988981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75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2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securities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break </a:t>
            </a:r>
            <a:r>
              <a:rPr lang="en-US" u="sng" dirty="0"/>
              <a:t>investors</a:t>
            </a:r>
            <a:r>
              <a:rPr lang="en-US" dirty="0"/>
              <a:t> into two categories: equity &amp; debt</a:t>
            </a:r>
          </a:p>
          <a:p>
            <a:r>
              <a:rPr lang="en-US" b="1" dirty="0"/>
              <a:t>Equity</a:t>
            </a:r>
            <a:r>
              <a:rPr lang="en-US" dirty="0"/>
              <a:t>: receive dividends</a:t>
            </a:r>
          </a:p>
          <a:p>
            <a:pPr lvl="1"/>
            <a:r>
              <a:rPr lang="en-US" dirty="0"/>
              <a:t>Common equity: control rights, dividends not mandatory (“residual claimants”)</a:t>
            </a:r>
          </a:p>
          <a:p>
            <a:pPr lvl="1"/>
            <a:r>
              <a:rPr lang="en-US" dirty="0"/>
              <a:t>Preferred equity: contingent control rights, dividends mandatory but can be accrued</a:t>
            </a:r>
          </a:p>
          <a:p>
            <a:r>
              <a:rPr lang="en-US" b="1" dirty="0"/>
              <a:t>Debt</a:t>
            </a:r>
            <a:r>
              <a:rPr lang="en-US" dirty="0"/>
              <a:t>: receive interest, non-payment of interest triggers default, control rights in bankruptcy</a:t>
            </a:r>
          </a:p>
          <a:p>
            <a:pPr lvl="1"/>
            <a:r>
              <a:rPr lang="en-US" dirty="0"/>
              <a:t>Bank loans and other private debt contracts</a:t>
            </a:r>
          </a:p>
          <a:p>
            <a:pPr lvl="1"/>
            <a:r>
              <a:rPr lang="en-US" dirty="0"/>
              <a:t>Bonds (securities)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902" y="5255463"/>
            <a:ext cx="10694195" cy="1166486"/>
            <a:chOff x="964406" y="5380969"/>
            <a:chExt cx="10694195" cy="116648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504950" y="6005185"/>
              <a:ext cx="9182100" cy="190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01151" y="6024235"/>
              <a:ext cx="2457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More flexible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0730" y="5380969"/>
              <a:ext cx="15620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Debt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8428" y="5396896"/>
              <a:ext cx="26574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Preferred equity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1502" y="5380969"/>
              <a:ext cx="2562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Common equity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4406" y="6024235"/>
              <a:ext cx="215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Less flexible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63480-A1BE-427A-ADE3-AF4EF8B3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cost of equity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FCB5235-055D-4496-B9E9-92D99EDEAC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Firm U’s WACC: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Firm L’s WACC: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$90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$60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+$90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6.7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$60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+$90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Firm’s w/ identical cash flows have the same WACC, even if they are financed differently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B5235-055D-4496-B9E9-92D99EDEA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DCD667-6B1D-4AE1-81A6-6FD2529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leverage effect (one last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partner in a private equity firm: “We use leverage to provide our investors with a more attractive return”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Does higher leverage imply higher expected return on equity?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Yes, leverage effect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Does higher leverage create value by increasing expected return on equity?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No, higher leverage -&gt; greater risk, higher expected return just compensation for higher risk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Homemade leverage argument: Anyone can borrow and invest in equity on their own; don’t need private equity firm to do it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Debt and cost of equity &amp; debt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217353BA-DEEA-47A7-8745-574FC040F730}"/>
              </a:ext>
            </a:extLst>
          </p:cNvPr>
          <p:cNvGrpSpPr/>
          <p:nvPr/>
        </p:nvGrpSpPr>
        <p:grpSpPr>
          <a:xfrm>
            <a:off x="2474225" y="1776910"/>
            <a:ext cx="7243550" cy="4411671"/>
            <a:chOff x="1994846" y="1869743"/>
            <a:chExt cx="7243550" cy="44116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FA2FBD4E-03D4-4394-BE5C-60F77710B8B8}"/>
                </a:ext>
              </a:extLst>
            </p:cNvPr>
            <p:cNvCxnSpPr>
              <a:cxnSpLocks/>
            </p:cNvCxnSpPr>
            <p:nvPr/>
          </p:nvCxnSpPr>
          <p:spPr>
            <a:xfrm>
              <a:off x="2602173" y="5500046"/>
              <a:ext cx="62006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12E1634A-AA79-409F-A838-02D48AA80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173" y="1869743"/>
              <a:ext cx="20469" cy="3630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21BB0540-CB8C-48F2-9254-16A642258E99}"/>
                </a:ext>
              </a:extLst>
            </p:cNvPr>
            <p:cNvCxnSpPr>
              <a:cxnSpLocks/>
            </p:cNvCxnSpPr>
            <p:nvPr/>
          </p:nvCxnSpPr>
          <p:spPr>
            <a:xfrm>
              <a:off x="2602172" y="3976047"/>
              <a:ext cx="62006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B49371F9-48E7-426E-9E64-B7F9AA74F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172" y="2705669"/>
              <a:ext cx="2602174" cy="125568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EF5B262-D538-4A40-B58B-489B9A1B6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346" y="2201839"/>
              <a:ext cx="2947917" cy="5038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BCE631EB-3CFB-4887-AB95-EFF18AE67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172" y="5059149"/>
              <a:ext cx="2627193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A7E95460-2822-428B-8E77-4C8E493C9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21" y="2705670"/>
              <a:ext cx="6822" cy="31850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7F4F17E8-F878-4D7A-A7C5-7680DCC7C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22" y="4553754"/>
              <a:ext cx="2920621" cy="5053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1C930946-3470-492B-93A6-3FC63FBA4244}"/>
                    </a:ext>
                  </a:extLst>
                </p:cNvPr>
                <p:cNvSpPr txBox="1"/>
                <p:nvPr/>
              </p:nvSpPr>
              <p:spPr>
                <a:xfrm>
                  <a:off x="8610600" y="5500046"/>
                  <a:ext cx="627796" cy="781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930946-3470-492B-93A6-3FC63FBA4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5500046"/>
                  <a:ext cx="627796" cy="78136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468C0B03-0B22-48BB-91D5-59875F73F5D0}"/>
                    </a:ext>
                  </a:extLst>
                </p:cNvPr>
                <p:cNvSpPr txBox="1"/>
                <p:nvPr/>
              </p:nvSpPr>
              <p:spPr>
                <a:xfrm>
                  <a:off x="1994846" y="3730524"/>
                  <a:ext cx="6277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8C0B03-0B22-48BB-91D5-59875F73F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46" y="3730524"/>
                  <a:ext cx="62779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27184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43AF0B5F-7031-470E-BF83-446DEE6FA72E}"/>
                    </a:ext>
                  </a:extLst>
                </p:cNvPr>
                <p:cNvSpPr txBox="1"/>
                <p:nvPr/>
              </p:nvSpPr>
              <p:spPr>
                <a:xfrm>
                  <a:off x="1994846" y="4767003"/>
                  <a:ext cx="6277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AF0B5F-7031-470E-BF83-446DEE6FA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46" y="4767003"/>
                  <a:ext cx="62779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B9AE24E6-312C-4D28-8DDA-638FFA35119C}"/>
                    </a:ext>
                  </a:extLst>
                </p:cNvPr>
                <p:cNvSpPr txBox="1"/>
                <p:nvPr/>
              </p:nvSpPr>
              <p:spPr>
                <a:xfrm>
                  <a:off x="8022607" y="1990384"/>
                  <a:ext cx="6277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9AE24E6-312C-4D28-8DDA-638FFA351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607" y="1990384"/>
                  <a:ext cx="627796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6214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92638D47-C1BB-4BD3-89A5-EC4A9B5BE2E3}"/>
                    </a:ext>
                  </a:extLst>
                </p:cNvPr>
                <p:cNvSpPr txBox="1"/>
                <p:nvPr/>
              </p:nvSpPr>
              <p:spPr>
                <a:xfrm>
                  <a:off x="8022607" y="4251095"/>
                  <a:ext cx="6277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2638D47-C1BB-4BD3-89A5-EC4A9B5BE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607" y="4251095"/>
                  <a:ext cx="62779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25243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ABB8529-D9AF-4662-98EE-2FBDBBB1B6E7}"/>
                </a:ext>
              </a:extLst>
            </p:cNvPr>
            <p:cNvSpPr txBox="1"/>
            <p:nvPr/>
          </p:nvSpPr>
          <p:spPr>
            <a:xfrm>
              <a:off x="2564639" y="5519465"/>
              <a:ext cx="2702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Risk-free debt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4D108A0-2BB7-4156-96C7-A1C015EE1507}"/>
                </a:ext>
              </a:extLst>
            </p:cNvPr>
            <p:cNvSpPr txBox="1"/>
            <p:nvPr/>
          </p:nvSpPr>
          <p:spPr>
            <a:xfrm>
              <a:off x="4833620" y="5513824"/>
              <a:ext cx="2702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Risky 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9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Modigliani and Miller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financial alchemy</a:t>
            </a:r>
          </a:p>
          <a:p>
            <a:r>
              <a:rPr lang="en-US" dirty="0"/>
              <a:t>Need to focus on why leverage changes total cash flows (to all financial claimants)</a:t>
            </a:r>
          </a:p>
          <a:p>
            <a:endParaRPr lang="en-US" dirty="0"/>
          </a:p>
          <a:p>
            <a:r>
              <a:rPr lang="en-US" dirty="0"/>
              <a:t>Why might leverage change total cash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corporate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1495425"/>
          <a:ext cx="105156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All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Some 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Earnings before interest &amp; taxes (EBIT)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$100M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$100M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Interest 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-        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-      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Earnings</a:t>
                      </a:r>
                      <a:r>
                        <a:rPr lang="en-US" sz="2800" baseline="0" dirty="0"/>
                        <a:t> before taxes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Corporate</a:t>
                      </a:r>
                      <a:r>
                        <a:rPr lang="en-US" sz="2800" baseline="0" dirty="0"/>
                        <a:t> taxes (@ 40%)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-       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-       24M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838201" y="4852035"/>
          <a:ext cx="105156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Shareholders</a:t>
                      </a:r>
                      <a:r>
                        <a:rPr lang="en-US" sz="2800" baseline="0" dirty="0"/>
                        <a:t> receive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none" dirty="0"/>
                        <a:t>$60M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none" dirty="0"/>
                        <a:t>$36M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Creditors</a:t>
                      </a:r>
                      <a:r>
                        <a:rPr lang="en-US" sz="2800" baseline="0" dirty="0"/>
                        <a:t> receive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         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u="sng" dirty="0"/>
                        <a:t>        40M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Total cash flow to </a:t>
                      </a:r>
                      <a:r>
                        <a:rPr lang="en-US" sz="2800" baseline="0" dirty="0"/>
                        <a:t>all investors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60M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76M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1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use WACC in practice, we adjust for debt tax shields in discount rate, not in expected cash flows</a:t>
            </a:r>
          </a:p>
          <a:p>
            <a:r>
              <a:rPr lang="en-US" dirty="0"/>
              <a:t>Adjust for tax shields in discount rate for convenience, but should really think about tax shields as part of expected cash flow (as we do w/ APV)</a:t>
            </a:r>
          </a:p>
          <a:p>
            <a:r>
              <a:rPr lang="en-US" dirty="0"/>
              <a:t>Higher debt reduces government’s “share” of firm’s case flows: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6A645FC-FEE6-41BA-8C59-BCF4D90CD9C0}"/>
              </a:ext>
            </a:extLst>
          </p:cNvPr>
          <p:cNvGrpSpPr/>
          <p:nvPr/>
        </p:nvGrpSpPr>
        <p:grpSpPr>
          <a:xfrm>
            <a:off x="2434184" y="3520287"/>
            <a:ext cx="2877671" cy="2716586"/>
            <a:chOff x="1491576" y="3179104"/>
            <a:chExt cx="2877671" cy="27165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494B4AB2-619E-453F-8541-09B6600C790A}"/>
                </a:ext>
              </a:extLst>
            </p:cNvPr>
            <p:cNvSpPr/>
            <p:nvPr/>
          </p:nvSpPr>
          <p:spPr>
            <a:xfrm>
              <a:off x="1491576" y="3179104"/>
              <a:ext cx="2877671" cy="27165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AE7928D4-5B2F-4E6C-8042-4FD6D6542125}"/>
                </a:ext>
              </a:extLst>
            </p:cNvPr>
            <p:cNvCxnSpPr/>
            <p:nvPr/>
          </p:nvCxnSpPr>
          <p:spPr>
            <a:xfrm flipV="1">
              <a:off x="2930411" y="3350727"/>
              <a:ext cx="681873" cy="118667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7A750B2-D1D5-465B-A66C-A9D389390307}"/>
                </a:ext>
              </a:extLst>
            </p:cNvPr>
            <p:cNvCxnSpPr/>
            <p:nvPr/>
          </p:nvCxnSpPr>
          <p:spPr>
            <a:xfrm>
              <a:off x="2930411" y="4537397"/>
              <a:ext cx="1190921" cy="78353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07D0995-FE8D-486F-9690-95DBD22DC452}"/>
                </a:ext>
              </a:extLst>
            </p:cNvPr>
            <p:cNvSpPr txBox="1"/>
            <p:nvPr/>
          </p:nvSpPr>
          <p:spPr>
            <a:xfrm>
              <a:off x="1580970" y="4560410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Equity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1F3A06E-4BE4-47C3-8FCA-0FCDEAF0B276}"/>
                </a:ext>
              </a:extLst>
            </p:cNvPr>
            <p:cNvSpPr txBox="1"/>
            <p:nvPr/>
          </p:nvSpPr>
          <p:spPr>
            <a:xfrm>
              <a:off x="3071653" y="4148891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Debt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4AFAD26D-B07C-47A9-A06C-82C91B02A73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H="1" flipV="1">
              <a:off x="1913001" y="3576939"/>
              <a:ext cx="1014430" cy="960458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A4B7F24-8491-4DDB-BF54-DCD72B8B8372}"/>
                </a:ext>
              </a:extLst>
            </p:cNvPr>
            <p:cNvSpPr txBox="1"/>
            <p:nvPr/>
          </p:nvSpPr>
          <p:spPr>
            <a:xfrm>
              <a:off x="2135224" y="3360479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Taxes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5A75D0A-DE83-4E53-9A28-2E998170E82F}"/>
              </a:ext>
            </a:extLst>
          </p:cNvPr>
          <p:cNvGrpSpPr/>
          <p:nvPr/>
        </p:nvGrpSpPr>
        <p:grpSpPr>
          <a:xfrm>
            <a:off x="6413382" y="3520287"/>
            <a:ext cx="2877671" cy="2716586"/>
            <a:chOff x="6422688" y="3011231"/>
            <a:chExt cx="2877671" cy="27165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6ED7EC9-E715-454E-8C01-EA752CFA5738}"/>
                </a:ext>
              </a:extLst>
            </p:cNvPr>
            <p:cNvSpPr/>
            <p:nvPr/>
          </p:nvSpPr>
          <p:spPr>
            <a:xfrm>
              <a:off x="6422688" y="3011231"/>
              <a:ext cx="2877671" cy="27165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3725202-24BC-4A06-8D86-02BD5A138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4142" y="3123813"/>
              <a:ext cx="597381" cy="1245711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A2EB421-200E-49A1-BB8A-9C745F8E4391}"/>
                </a:ext>
              </a:extLst>
            </p:cNvPr>
            <p:cNvCxnSpPr/>
            <p:nvPr/>
          </p:nvCxnSpPr>
          <p:spPr>
            <a:xfrm>
              <a:off x="7861523" y="4369524"/>
              <a:ext cx="1190921" cy="78353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3CF5A10-EBAB-4D7F-951E-88C6429A2379}"/>
                </a:ext>
              </a:extLst>
            </p:cNvPr>
            <p:cNvSpPr txBox="1"/>
            <p:nvPr/>
          </p:nvSpPr>
          <p:spPr>
            <a:xfrm>
              <a:off x="6512082" y="4392537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Equity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2CBDC3B-F69B-44BD-B8E1-9328C7EACD02}"/>
                </a:ext>
              </a:extLst>
            </p:cNvPr>
            <p:cNvSpPr txBox="1"/>
            <p:nvPr/>
          </p:nvSpPr>
          <p:spPr>
            <a:xfrm>
              <a:off x="7792396" y="3576939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Debt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D329B78-857A-42DF-A086-FB1A061C8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4690" y="3925875"/>
              <a:ext cx="1313853" cy="443649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73BD7A1-CCCE-4144-87C3-C7C29F40D2CE}"/>
                </a:ext>
              </a:extLst>
            </p:cNvPr>
            <p:cNvSpPr txBox="1"/>
            <p:nvPr/>
          </p:nvSpPr>
          <p:spPr>
            <a:xfrm>
              <a:off x="6493824" y="3518922"/>
              <a:ext cx="1260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Taxes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U.S. corporate tax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554460"/>
          </a:xfrm>
        </p:spPr>
        <p:txBody>
          <a:bodyPr>
            <a:normAutofit fontScale="92500"/>
          </a:bodyPr>
          <a:lstStyle/>
          <a:p>
            <a:r>
              <a:rPr lang="en-US" dirty="0"/>
              <a:t>Territorial tax system: Income earned in U.S. taxable</a:t>
            </a:r>
          </a:p>
          <a:p>
            <a:pPr lvl="1"/>
            <a:r>
              <a:rPr lang="en-US" dirty="0"/>
              <a:t>Before 2018: Worldwide taxation; foreign income only taxed when repatriated (credit for foreign taxes paid)</a:t>
            </a:r>
          </a:p>
          <a:p>
            <a:r>
              <a:rPr lang="en-US" dirty="0"/>
              <a:t>Corporate tax rate: 21%</a:t>
            </a:r>
          </a:p>
          <a:p>
            <a:pPr lvl="1"/>
            <a:r>
              <a:rPr lang="en-US" dirty="0"/>
              <a:t>Before 2018: Graduated percentage, top rate of 35%</a:t>
            </a:r>
          </a:p>
          <a:p>
            <a:r>
              <a:rPr lang="en-US" dirty="0"/>
              <a:t>Tax loss carryforwards</a:t>
            </a:r>
          </a:p>
          <a:p>
            <a:pPr lvl="1"/>
            <a:r>
              <a:rPr lang="en-US" dirty="0"/>
              <a:t>Can carry tax losses (AKA NOLs) forward unlimited time (carrybacks no longer allowed)</a:t>
            </a:r>
          </a:p>
          <a:p>
            <a:pPr lvl="1"/>
            <a:r>
              <a:rPr lang="en-US" dirty="0"/>
              <a:t>Deductions limited to 80% of taxable income</a:t>
            </a:r>
          </a:p>
          <a:p>
            <a:pPr lvl="1"/>
            <a:r>
              <a:rPr lang="en-US" dirty="0"/>
              <a:t>Section 392 limitations in event of change in control</a:t>
            </a:r>
            <a:endParaRPr lang="en-US" dirty="0">
              <a:solidFill>
                <a:schemeClr val="accent6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/>
              <a:t>“Classical” tax system: Interest payments tax deductible, payments to shareholders (dividends &amp; share repurchases) not</a:t>
            </a:r>
          </a:p>
          <a:p>
            <a:pPr lvl="1"/>
            <a:r>
              <a:rPr lang="en-US" dirty="0"/>
              <a:t>Deduction limited to 30% of EBITDA in 2018, 30% of EBIT in later years</a:t>
            </a:r>
          </a:p>
          <a:p>
            <a:pPr lvl="1"/>
            <a:r>
              <a:rPr lang="en-US" dirty="0"/>
              <a:t>Imputation system (Australia, New Zealand, many countries in Europe pre-2000s): Dividends accompanied by “franking” credit for corporate taxes paid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debt tax shields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Debt reduces corporate taxes</a:t>
                </a:r>
              </a:p>
              <a:p>
                <a:r>
                  <a:rPr lang="en-US" dirty="0"/>
                  <a:t>One period’s after-tax cash flow: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𝑠h𝑖𝑒𝑙𝑑𝑠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debt is constant, risk-free, and perpetual,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1959EB30-A1F9-4B3B-A1FC-EF43CCD4D36D}"/>
              </a:ext>
            </a:extLst>
          </p:cNvPr>
          <p:cNvSpPr/>
          <p:nvPr/>
        </p:nvSpPr>
        <p:spPr>
          <a:xfrm rot="5400000">
            <a:off x="7598821" y="1925468"/>
            <a:ext cx="156527" cy="126284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51B83F9-133F-452B-ACC2-2740AFF38B6E}"/>
              </a:ext>
            </a:extLst>
          </p:cNvPr>
          <p:cNvSpPr txBox="1"/>
          <p:nvPr/>
        </p:nvSpPr>
        <p:spPr>
          <a:xfrm>
            <a:off x="6724015" y="2641539"/>
            <a:ext cx="190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Cash flow if all equity financed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xmlns="" id="{03EBFDFA-1EEC-4001-A07F-310710CDE02B}"/>
              </a:ext>
            </a:extLst>
          </p:cNvPr>
          <p:cNvSpPr/>
          <p:nvPr/>
        </p:nvSpPr>
        <p:spPr>
          <a:xfrm rot="5400000">
            <a:off x="8993174" y="2115607"/>
            <a:ext cx="156527" cy="88256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32EE47-703B-4CA0-8ED9-94B1EC744DC5}"/>
              </a:ext>
            </a:extLst>
          </p:cNvPr>
          <p:cNvSpPr txBox="1"/>
          <p:nvPr/>
        </p:nvSpPr>
        <p:spPr>
          <a:xfrm>
            <a:off x="8405363" y="2641539"/>
            <a:ext cx="133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Tax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shields</a:t>
            </a:r>
          </a:p>
        </p:txBody>
      </p:sp>
    </p:spTree>
    <p:extLst>
      <p:ext uri="{BB962C8B-B14F-4D97-AF65-F5344CB8AC3E}">
        <p14:creationId xmlns:p14="http://schemas.microsoft.com/office/powerpoint/2010/main" val="7157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debt tax shields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6933"/>
                <a:ext cx="10515600" cy="53784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a firm issues D debt and uses proceeds to buy back equity</a:t>
                </a:r>
              </a:p>
              <a:p>
                <a:r>
                  <a:rPr lang="en-US" dirty="0"/>
                  <a:t>If debt is constant, risk-free, and perpetual, change in firm value in %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Under old U.S. tax code w/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=35%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=20%</m:t>
                    </m:r>
                  </m:oMath>
                </a14:m>
                <a:r>
                  <a:rPr lang="en-US" dirty="0"/>
                  <a:t>, firm value increases by 7.0%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r>
                  <a:rPr lang="en-US" dirty="0"/>
                  <a:t>, firm value increases by 17.5%</a:t>
                </a:r>
              </a:p>
              <a:p>
                <a:r>
                  <a:rPr lang="en-US" dirty="0"/>
                  <a:t>Under new U.S. tax code w/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=20%</m:t>
                    </m:r>
                  </m:oMath>
                </a14:m>
                <a:r>
                  <a:rPr lang="en-US" dirty="0"/>
                  <a:t>, firm value increases by 4.2%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dirty="0"/>
                  <a:t>, firm value increases by 10.5%</a:t>
                </a:r>
              </a:p>
              <a:p>
                <a:r>
                  <a:rPr lang="en-US" dirty="0"/>
                  <a:t>Caveats:</a:t>
                </a:r>
              </a:p>
              <a:p>
                <a:pPr lvl="1"/>
                <a:r>
                  <a:rPr lang="en-US" dirty="0"/>
                  <a:t>Not all firms face full statutory tax rate</a:t>
                </a:r>
              </a:p>
              <a:p>
                <a:pPr lvl="1"/>
                <a:r>
                  <a:rPr lang="en-US" dirty="0"/>
                  <a:t>Need to consider effects of investor-level taxes too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6933"/>
                <a:ext cx="10515600" cy="5378440"/>
              </a:xfrm>
              <a:blipFill>
                <a:blip r:embed="rId2"/>
                <a:stretch>
                  <a:fillRect l="-696" t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gets tax benefits from debt?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debt issued at fair price (PV of future payments to creditor = amount borrowed), shareholders get all tax benefits from debt</a:t>
            </a:r>
          </a:p>
          <a:p>
            <a:r>
              <a:rPr lang="en-US" dirty="0"/>
              <a:t>All equity firm has $10M market value, announces that it will issue $2M of perpetual risk-free bonds and use proceeds to buy back equity</a:t>
            </a:r>
          </a:p>
          <a:p>
            <a:r>
              <a:rPr lang="en-US" dirty="0"/>
              <a:t>Corporate tax rate is 40%</a:t>
            </a:r>
          </a:p>
          <a:p>
            <a:r>
              <a:rPr lang="en-US" dirty="0"/>
              <a:t>Value of tax shield = 40% x $2M = $0.8M</a:t>
            </a:r>
          </a:p>
          <a:p>
            <a:r>
              <a:rPr lang="en-US" dirty="0"/>
              <a:t>If debt is issued at a fair price, equity will increase in value to $10.8M upon announcement of transaction</a:t>
            </a:r>
          </a:p>
          <a:p>
            <a:r>
              <a:rPr lang="en-US" dirty="0"/>
              <a:t>After transaction completed, shareholders will have</a:t>
            </a:r>
          </a:p>
          <a:p>
            <a:pPr lvl="1"/>
            <a:r>
              <a:rPr lang="en-US" dirty="0"/>
              <a:t>Equity worth $8.8M</a:t>
            </a:r>
          </a:p>
          <a:p>
            <a:pPr lvl="1"/>
            <a:r>
              <a:rPr lang="en-US" dirty="0"/>
              <a:t>$2M of cash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 rate (%, fixed vs. floating, reference rate)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i="1" dirty="0"/>
              <a:t>Seniority </a:t>
            </a:r>
            <a:r>
              <a:rPr lang="en-US" dirty="0"/>
              <a:t>(senior, subordinated, etc.): lender’s “priority” in the event of bankruptcy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will discuss more later in these slides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i="1" dirty="0"/>
              <a:t>Conversion &amp; callability features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may discuss more when we talk about importance of information in security issuance decisions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i="1" dirty="0"/>
              <a:t>Repayment terms/maturity</a:t>
            </a:r>
            <a:r>
              <a:rPr lang="en-US" dirty="0"/>
              <a:t>: when principal and interest are to be paid</a:t>
            </a:r>
          </a:p>
          <a:p>
            <a:r>
              <a:rPr lang="en-US" i="1" dirty="0"/>
              <a:t>Collateral</a:t>
            </a:r>
            <a:r>
              <a:rPr lang="en-US" dirty="0"/>
              <a:t>: lender’s “security interest” in borrower’s assets</a:t>
            </a:r>
          </a:p>
          <a:p>
            <a:r>
              <a:rPr lang="en-US" i="1" dirty="0"/>
              <a:t>Covenants</a:t>
            </a:r>
            <a:r>
              <a:rPr lang="en-US" dirty="0"/>
              <a:t>: restrict/mandate borrower actions &amp;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investor-level 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Investors care about after-tax cash flows </a:t>
            </a:r>
            <a:r>
              <a:rPr lang="en-US" dirty="0">
                <a:sym typeface="Wingdings" panose="05000000000000000000" pitchFamily="2" charset="2"/>
              </a:rPr>
              <a:t> Investor-level taxes also matter for financing policy</a:t>
            </a:r>
            <a:endParaRPr lang="en-US" dirty="0"/>
          </a:p>
          <a:p>
            <a:r>
              <a:rPr lang="en-US" dirty="0"/>
              <a:t>Interest income received by creditors taxed at personal income tax rate</a:t>
            </a:r>
          </a:p>
          <a:p>
            <a:r>
              <a:rPr lang="en-US" dirty="0"/>
              <a:t>Dividends taxed at special dividend tax rate</a:t>
            </a:r>
          </a:p>
          <a:p>
            <a:r>
              <a:rPr lang="en-US" dirty="0"/>
              <a:t>Share repurchases: Gain (repurchase price minus “basis”) taxed at capital gains tax rate</a:t>
            </a:r>
          </a:p>
          <a:p>
            <a:pPr lvl="1"/>
            <a:r>
              <a:rPr lang="en-US" dirty="0"/>
              <a:t>Basis: generally price at which investor originally purchased a share</a:t>
            </a:r>
          </a:p>
          <a:p>
            <a:r>
              <a:rPr lang="en-US" dirty="0"/>
              <a:t>Generally, higher corporate, dividend, capital gains tax rates favor debt; higher interest income tax rate favors equity</a:t>
            </a:r>
          </a:p>
          <a:p>
            <a:r>
              <a:rPr lang="en-US" dirty="0"/>
              <a:t>Many institutional investors (e.g., pension funds) are tax exempt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Debt, taxes, and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debt increases tax shields</a:t>
            </a:r>
          </a:p>
          <a:p>
            <a:endParaRPr lang="en-US" dirty="0"/>
          </a:p>
          <a:p>
            <a:r>
              <a:rPr lang="en-US" dirty="0"/>
              <a:t>Why don’t firms financial w/ 100% debt?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Financial distress costs (including bankruptcy costs)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view of capital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300" y="4731473"/>
                <a:ext cx="10515600" cy="6151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𝑈𝑛𝑙𝑒𝑣𝑒𝑟𝑒𝑑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𝑇𝑎𝑥𝑆h𝑖𝑒𝑙𝑑𝑠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𝐵𝑅𝐶𝑜𝑠𝑡𝑠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00" y="4731473"/>
                <a:ext cx="10515600" cy="61516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571875" y="2095500"/>
            <a:ext cx="4581525" cy="1518449"/>
            <a:chOff x="3571875" y="2095500"/>
            <a:chExt cx="4581525" cy="1518449"/>
          </a:xfrm>
        </p:grpSpPr>
        <p:sp>
          <p:nvSpPr>
            <p:cNvPr id="7" name="Up Arrow 6"/>
            <p:cNvSpPr/>
            <p:nvPr/>
          </p:nvSpPr>
          <p:spPr>
            <a:xfrm>
              <a:off x="6677025" y="2229650"/>
              <a:ext cx="104775" cy="752475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571875" y="2095500"/>
              <a:ext cx="4581525" cy="923925"/>
            </a:xfrm>
            <a:custGeom>
              <a:avLst/>
              <a:gdLst>
                <a:gd name="connsiteX0" fmla="*/ 0 w 4581525"/>
                <a:gd name="connsiteY0" fmla="*/ 923925 h 923925"/>
                <a:gd name="connsiteX1" fmla="*/ 2190750 w 4581525"/>
                <a:gd name="connsiteY1" fmla="*/ 238125 h 923925"/>
                <a:gd name="connsiteX2" fmla="*/ 4581525 w 4581525"/>
                <a:gd name="connsiteY2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1525" h="923925">
                  <a:moveTo>
                    <a:pt x="0" y="923925"/>
                  </a:moveTo>
                  <a:cubicBezTo>
                    <a:pt x="713581" y="658018"/>
                    <a:pt x="1427163" y="392112"/>
                    <a:pt x="2190750" y="238125"/>
                  </a:cubicBezTo>
                  <a:cubicBezTo>
                    <a:pt x="2954338" y="84137"/>
                    <a:pt x="3767931" y="42068"/>
                    <a:pt x="4581525" y="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71975" y="3152284"/>
              <a:ext cx="1654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Tax shields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876925" y="2819400"/>
              <a:ext cx="800100" cy="4476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56000" y="1397000"/>
            <a:ext cx="6721475" cy="3120198"/>
            <a:chOff x="3556000" y="1397000"/>
            <a:chExt cx="6721475" cy="312019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564467" y="3019425"/>
              <a:ext cx="4627033" cy="9525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556000" y="1397000"/>
              <a:ext cx="8467" cy="26585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556000" y="4055533"/>
              <a:ext cx="4940300" cy="21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209233" y="2999663"/>
              <a:ext cx="2428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Unlevered value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46281" y="4055533"/>
              <a:ext cx="1931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Debt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71875" y="2057284"/>
            <a:ext cx="6298804" cy="981191"/>
            <a:chOff x="3571875" y="2057284"/>
            <a:chExt cx="6298804" cy="981191"/>
          </a:xfrm>
        </p:grpSpPr>
        <p:sp>
          <p:nvSpPr>
            <p:cNvPr id="18" name="Freeform 17"/>
            <p:cNvSpPr/>
            <p:nvPr/>
          </p:nvSpPr>
          <p:spPr>
            <a:xfrm>
              <a:off x="3571875" y="2531016"/>
              <a:ext cx="4610100" cy="507459"/>
            </a:xfrm>
            <a:custGeom>
              <a:avLst/>
              <a:gdLst>
                <a:gd name="connsiteX0" fmla="*/ 0 w 4610100"/>
                <a:gd name="connsiteY0" fmla="*/ 507459 h 507459"/>
                <a:gd name="connsiteX1" fmla="*/ 2295525 w 4610100"/>
                <a:gd name="connsiteY1" fmla="*/ 2634 h 507459"/>
                <a:gd name="connsiteX2" fmla="*/ 4610100 w 4610100"/>
                <a:gd name="connsiteY2" fmla="*/ 345534 h 50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0100" h="507459">
                  <a:moveTo>
                    <a:pt x="0" y="507459"/>
                  </a:moveTo>
                  <a:cubicBezTo>
                    <a:pt x="763587" y="268540"/>
                    <a:pt x="1527175" y="29621"/>
                    <a:pt x="2295525" y="2634"/>
                  </a:cubicBezTo>
                  <a:cubicBezTo>
                    <a:pt x="3063875" y="-24353"/>
                    <a:pt x="3836987" y="160590"/>
                    <a:pt x="4610100" y="345534"/>
                  </a:cubicBezTo>
                </a:path>
              </a:pathLst>
            </a:cu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7115176" y="2209258"/>
              <a:ext cx="104774" cy="3804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7219950" y="2399499"/>
              <a:ext cx="971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81975" y="2057284"/>
              <a:ext cx="16887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Bankruptcy costs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3950" y="5327794"/>
                <a:ext cx="10020300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𝑇𝑎𝑥𝑆h𝑖𝑒𝑙𝑑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𝐵𝑅𝐶𝑜𝑠𝑡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𝑀𝑎𝑟𝑔𝑖𝑛𝑎𝑙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𝐵𝑒𝑛𝑒𝑓𝑖𝑡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𝑀𝑎𝑟𝑔𝑖𝑛𝑎𝑙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327794"/>
                <a:ext cx="10020300" cy="9909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985544" y="2537095"/>
            <a:ext cx="1931194" cy="1927670"/>
            <a:chOff x="4985544" y="2537095"/>
            <a:chExt cx="1931194" cy="192767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5953521" y="2537095"/>
              <a:ext cx="4763" cy="152188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85544" y="4003100"/>
              <a:ext cx="1931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Debt*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7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vs. equity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380797"/>
          </a:xfrm>
        </p:spPr>
        <p:txBody>
          <a:bodyPr>
            <a:normAutofit/>
          </a:bodyPr>
          <a:lstStyle/>
          <a:p>
            <a:r>
              <a:rPr lang="en-US" dirty="0"/>
              <a:t>Generally focus on firm value when evaluating investment, financing decisions</a:t>
            </a:r>
          </a:p>
          <a:p>
            <a:r>
              <a:rPr lang="en-US" dirty="0"/>
              <a:t>How to square w/ objective of maximizing shareholder value?</a:t>
            </a:r>
          </a:p>
          <a:p>
            <a:r>
              <a:rPr lang="en-US" dirty="0"/>
              <a:t>If debt is issued at “fair” price, then maximizing firm &amp; shareholder value generally equivalent</a:t>
            </a:r>
          </a:p>
          <a:p>
            <a:r>
              <a:rPr lang="en-US" dirty="0"/>
              <a:t>Exceptions for firms that already have debt outstanding:</a:t>
            </a:r>
          </a:p>
          <a:p>
            <a:pPr lvl="1"/>
            <a:r>
              <a:rPr lang="en-US" dirty="0"/>
              <a:t>May be able to transfer wealth from existing creditors to shareholders by issuing additional debt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next few slides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Highly-leveraged firms may be able to increase equity value by making risky investments that reduce firm value (and therefore hurt creditors)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next set of slides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from existing creditors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5"/>
                <a:ext cx="10515600" cy="53658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company that owes $60 million to creditors in one year</a:t>
                </a:r>
              </a:p>
              <a:p>
                <a:r>
                  <a:rPr lang="en-US" dirty="0"/>
                  <a:t>Company’s cash flows next year are either $50 million or $100 million, each w/ 50% probability</a:t>
                </a:r>
              </a:p>
              <a:p>
                <a:r>
                  <a:rPr lang="en-US" dirty="0"/>
                  <a:t>No cash flows after next year</a:t>
                </a:r>
              </a:p>
              <a:p>
                <a:r>
                  <a:rPr lang="en-US" dirty="0"/>
                  <a:t>Ignore discounting; no taxes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𝐷𝑒𝑏𝑡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×$60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=$55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𝐸𝑞𝑢𝑖𝑡𝑦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($100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−$60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𝐶𝑜𝑚𝑝𝑎𝑛𝑦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$55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+$20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Company issues additional debt w/ </a:t>
                </a:r>
                <a:r>
                  <a:rPr lang="en-US" u="sng" dirty="0"/>
                  <a:t>face value </a:t>
                </a:r>
                <a:r>
                  <a:rPr lang="en-US" dirty="0"/>
                  <a:t>of $10 million, uses proceeds to pay dividend to shareholders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5"/>
                <a:ext cx="10515600" cy="5365888"/>
              </a:xfrm>
              <a:blipFill>
                <a:blip r:embed="rId2"/>
                <a:stretch>
                  <a:fillRect l="-1043" t="-1932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from existing creditors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5"/>
                <a:ext cx="10515600" cy="54106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Case 1: New debt is </a:t>
                </a:r>
                <a:r>
                  <a:rPr lang="en-US" u="sng" dirty="0"/>
                  <a:t>junior</a:t>
                </a:r>
                <a:r>
                  <a:rPr lang="en-US" dirty="0"/>
                  <a:t> to existing debt</a:t>
                </a:r>
              </a:p>
              <a:p>
                <a:pPr lvl="1"/>
                <a:r>
                  <a:rPr lang="en-US" dirty="0"/>
                  <a:t>Existing creditors get repaid first, new creditors only repaid if existing creditors repaid in full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𝐷𝑒𝑏𝑡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×$60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=$55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𝑃𝑟𝑜𝑐𝑒𝑒𝑑𝑠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𝐷𝑒𝑏𝑡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𝐸𝑞𝑢𝑖𝑡𝑦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×($100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−$60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×$0=$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Shareholders own $15M of equity, $5M of cash, so $20M of value</a:t>
                </a:r>
              </a:p>
              <a:p>
                <a:r>
                  <a:rPr lang="en-US" dirty="0"/>
                  <a:t>Issuing debt makes shareholders no better or worse off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𝐶𝑜𝑚𝑝𝑎𝑛𝑦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=$55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+$5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+$15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=$75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(same as before)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5"/>
                <a:ext cx="10515600" cy="5410614"/>
              </a:xfrm>
              <a:blipFill>
                <a:blip r:embed="rId2"/>
                <a:stretch>
                  <a:fillRect l="-812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from existing creditors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4"/>
                <a:ext cx="10515600" cy="55597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Case 2: New debt is </a:t>
                </a:r>
                <a:r>
                  <a:rPr lang="en-US" u="sng" dirty="0" err="1"/>
                  <a:t>pari-passu</a:t>
                </a:r>
                <a:r>
                  <a:rPr lang="en-US" dirty="0"/>
                  <a:t> to existing debt (same seniority)</a:t>
                </a:r>
              </a:p>
              <a:p>
                <a:pPr lvl="1"/>
                <a:r>
                  <a:rPr lang="en-US" dirty="0"/>
                  <a:t>If CF insufficient to repay debt, creditors receive payment pro rata (old creditors receive 60/70 of CF, new creditors receive 10/70 of CF)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𝐷𝑒𝑏𝑡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×$60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$50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=$51.43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𝑃𝑟𝑜𝑐𝑒𝑒𝑑𝑠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𝐷𝑒𝑏𝑡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8.57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𝐸𝑞𝑢𝑖𝑡𝑦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×($100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−$60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×$0=$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Shareholders own $15M of equity, $8.57M of cash, so $23.57M of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𝐶𝑜𝑚𝑝𝑎𝑛𝑦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=$5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1.43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+$8.57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+$15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=$75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(same as before)</a:t>
                </a:r>
              </a:p>
              <a:p>
                <a:r>
                  <a:rPr lang="en-US" dirty="0"/>
                  <a:t>Issuing </a:t>
                </a:r>
                <a:r>
                  <a:rPr lang="en-US" dirty="0" err="1"/>
                  <a:t>pari-passu</a:t>
                </a:r>
                <a:r>
                  <a:rPr lang="en-US" dirty="0"/>
                  <a:t> debt transfers wealth ($3.57M here) from existing creditors to shareholders</a:t>
                </a:r>
              </a:p>
              <a:p>
                <a:r>
                  <a:rPr lang="en-US" dirty="0"/>
                  <a:t>Effectively re-pledging cash flow already pledged to existing creditors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4"/>
                <a:ext cx="10515600" cy="5559701"/>
              </a:xfrm>
              <a:blipFill>
                <a:blip r:embed="rId2"/>
                <a:stretch>
                  <a:fillRect l="-812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Dell leveraged buyout &amp; bond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60" y="1338470"/>
            <a:ext cx="9286834" cy="522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2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Protections for creditors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protect yourself from future wealth transfers if you were a creditor?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Covenants restricting future debt issuance, dividend payments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Dividend payment even w/o further debt issuance makes existing debt riskier, reduces its market value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Transfers from creditors benefit shareholders.  Why would shareholders ever agree to these restrictions?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Better creditor protections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lower interest rates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Tradeoff: Covenant on debt issuance may limit flexibility to issue debt to make positive-NPV investments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45498-4C1A-4B37-BABF-E1FCBB60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487961-6FD8-4823-825A-069C7A8C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 owed = interest rate x principal balance</a:t>
            </a:r>
          </a:p>
          <a:p>
            <a:r>
              <a:rPr lang="en-US" i="1" dirty="0"/>
              <a:t>Fixed interest rate</a:t>
            </a:r>
            <a:r>
              <a:rPr lang="en-US" dirty="0"/>
              <a:t>: Preset percentage (e.g., 7%)</a:t>
            </a:r>
          </a:p>
          <a:p>
            <a:r>
              <a:rPr lang="en-US" i="1" dirty="0"/>
              <a:t>Floating</a:t>
            </a:r>
            <a:r>
              <a:rPr lang="en-US" dirty="0"/>
              <a:t> (aka </a:t>
            </a:r>
            <a:r>
              <a:rPr lang="en-US" i="1" dirty="0"/>
              <a:t>variable</a:t>
            </a:r>
            <a:r>
              <a:rPr lang="en-US" dirty="0"/>
              <a:t>) </a:t>
            </a:r>
            <a:r>
              <a:rPr lang="en-US" i="1" dirty="0"/>
              <a:t>interest rate</a:t>
            </a:r>
            <a:r>
              <a:rPr lang="en-US" dirty="0"/>
              <a:t>: Percentage that varies over time with a specified reference rate (e.g., LIBOR + 2%)</a:t>
            </a:r>
          </a:p>
          <a:p>
            <a:r>
              <a:rPr lang="en-US" dirty="0"/>
              <a:t>Common indices:</a:t>
            </a:r>
          </a:p>
          <a:p>
            <a:pPr lvl="1"/>
            <a:r>
              <a:rPr lang="en-US" dirty="0"/>
              <a:t>LIBOR: London Interbank Offer Rate; most commonly used reference rate; will cease to exist in 2021</a:t>
            </a:r>
          </a:p>
          <a:p>
            <a:pPr lvl="1"/>
            <a:r>
              <a:rPr lang="en-US" dirty="0"/>
              <a:t>SOFR: Secured overnight reference rate; likeliest replacement for LIBOR as most common reference rate</a:t>
            </a:r>
          </a:p>
          <a:p>
            <a:pPr lvl="1"/>
            <a:r>
              <a:rPr lang="en-US" dirty="0"/>
              <a:t>Prime rate: Generally federal funds rate + 3%; used by banks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73BA9C-A115-4A4A-BB30-29743D9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Repayment terms/maturity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38330"/>
          </a:xfrm>
        </p:spPr>
        <p:txBody>
          <a:bodyPr>
            <a:normAutofit/>
          </a:bodyPr>
          <a:lstStyle/>
          <a:p>
            <a:r>
              <a:rPr lang="en-US" i="1" dirty="0"/>
              <a:t>Term (amortizing) loan</a:t>
            </a:r>
            <a:r>
              <a:rPr lang="en-US" dirty="0"/>
              <a:t>: Fixed periodic payment of interest + principal (e.g., residential mortgage)</a:t>
            </a:r>
          </a:p>
          <a:p>
            <a:r>
              <a:rPr lang="en-US" i="1" dirty="0"/>
              <a:t>Interest-only loan</a:t>
            </a:r>
            <a:r>
              <a:rPr lang="en-US" dirty="0"/>
              <a:t>: Fixed period payment of interest only; principal due at maturity</a:t>
            </a:r>
          </a:p>
          <a:p>
            <a:r>
              <a:rPr lang="en-US" i="1" dirty="0"/>
              <a:t>Balloon payment</a:t>
            </a:r>
            <a:r>
              <a:rPr lang="en-US" dirty="0"/>
              <a:t>: Principal repayment still due at maturity</a:t>
            </a:r>
          </a:p>
          <a:p>
            <a:r>
              <a:rPr lang="en-US" i="1" dirty="0"/>
              <a:t>Revolver</a:t>
            </a:r>
            <a:r>
              <a:rPr lang="en-US" dirty="0"/>
              <a:t> (AKA </a:t>
            </a:r>
            <a:r>
              <a:rPr lang="en-US" i="1" dirty="0"/>
              <a:t>line of credit</a:t>
            </a:r>
            <a:r>
              <a:rPr lang="en-US" dirty="0"/>
              <a:t>): Can draw down &amp; repay repeatedly (like a credit card); generally short maturity (e.g., 1 </a:t>
            </a:r>
            <a:r>
              <a:rPr lang="en-US" dirty="0" err="1"/>
              <a:t>yr</a:t>
            </a:r>
            <a:r>
              <a:rPr lang="en-US" dirty="0"/>
              <a:t>), typically renewed</a:t>
            </a:r>
          </a:p>
          <a:p>
            <a:pPr lvl="1"/>
            <a:r>
              <a:rPr lang="en-US" dirty="0"/>
              <a:t>Often used by companies to finance working capital needs</a:t>
            </a:r>
          </a:p>
          <a:p>
            <a:r>
              <a:rPr lang="en-US" i="1" dirty="0"/>
              <a:t>Commercial paper</a:t>
            </a:r>
            <a:r>
              <a:rPr lang="en-US" dirty="0"/>
              <a:t>: Very short-term debt; publicly-traded; typically rolled over</a:t>
            </a:r>
          </a:p>
          <a:p>
            <a:r>
              <a:rPr lang="en-US" i="1" dirty="0"/>
              <a:t>Pre-payment penalty</a:t>
            </a:r>
            <a:r>
              <a:rPr lang="en-US" dirty="0"/>
              <a:t>: Borrower pays penalty if loan repaid before maturity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“Security interest”: Creditor can claim in event of firm liquidation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 will discuss more when we talk about bankruptcy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Can borrow more against more liquid collateral (often 100% against cash)</a:t>
            </a:r>
          </a:p>
          <a:p>
            <a:r>
              <a:rPr lang="en-US" dirty="0"/>
              <a:t>Banks often lend up to a fixed percentage of collateral value, depending on collateral type</a:t>
            </a:r>
          </a:p>
          <a:p>
            <a:pPr lvl="1"/>
            <a:r>
              <a:rPr lang="en-US" dirty="0"/>
              <a:t>E.G., 80% of real estate value, 50% of equipment value, 75% of accounts receivable value</a:t>
            </a:r>
          </a:p>
          <a:p>
            <a:r>
              <a:rPr lang="en-US" dirty="0"/>
              <a:t>Less specialized assets tend to be better collateral b/c they are more liquid (easier to dispose of by selling)</a:t>
            </a:r>
          </a:p>
          <a:p>
            <a:pPr lvl="1"/>
            <a:r>
              <a:rPr lang="en-US" dirty="0"/>
              <a:t>Less specialized assets: Oil wells, apartment buildings, land</a:t>
            </a:r>
          </a:p>
          <a:p>
            <a:pPr lvl="1"/>
            <a:r>
              <a:rPr lang="en-US" dirty="0"/>
              <a:t>More specialized assets: Customized equipment, patents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571086"/>
          </a:xfrm>
        </p:spPr>
        <p:txBody>
          <a:bodyPr>
            <a:normAutofit/>
          </a:bodyPr>
          <a:lstStyle/>
          <a:p>
            <a:r>
              <a:rPr lang="en-US" dirty="0"/>
              <a:t>Affirmative (AKA positive) covenants: Require company to take certain actions</a:t>
            </a:r>
          </a:p>
          <a:p>
            <a:pPr lvl="1"/>
            <a:r>
              <a:rPr lang="en-US" dirty="0"/>
              <a:t>Examples: Issuer required to provide lender with monthly financial statements; Issuer required to maintain insurance on collateral; Issuer required to maintain tangible net worth &gt; $X</a:t>
            </a:r>
          </a:p>
          <a:p>
            <a:r>
              <a:rPr lang="en-US" dirty="0"/>
              <a:t>Restrictive (AKA negative) covenants: Preclude company from taking certain actions</a:t>
            </a:r>
          </a:p>
          <a:p>
            <a:pPr lvl="1"/>
            <a:r>
              <a:rPr lang="en-US" dirty="0"/>
              <a:t>Examples: Issuer cannot issue additional debt w/o permission of lender; Issuer cannot pay dividends w/o permission of lender; Issuer cannot sell assets used as collateral</a:t>
            </a:r>
          </a:p>
          <a:p>
            <a:r>
              <a:rPr lang="en-US" dirty="0"/>
              <a:t>Violation of covenant </a:t>
            </a:r>
            <a:r>
              <a:rPr lang="en-US" dirty="0">
                <a:sym typeface="Wingdings" panose="05000000000000000000" pitchFamily="2" charset="2"/>
              </a:rPr>
              <a:t> “technical default”</a:t>
            </a:r>
          </a:p>
          <a:p>
            <a:r>
              <a:rPr lang="en-US" dirty="0">
                <a:sym typeface="Wingdings" panose="05000000000000000000" pitchFamily="2" charset="2"/>
              </a:rPr>
              <a:t>Lenders often waive technical defaults in exchange for compensation (e.g., higher interest rate, one-time fee)</a:t>
            </a:r>
            <a:endParaRPr lang="en-US" dirty="0"/>
          </a:p>
          <a:p>
            <a:r>
              <a:rPr lang="en-US" dirty="0"/>
              <a:t>Why would a company agree to loan terms that limit its flexibility?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and limited 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own equity in a corporation, what is the most that you can lose?</a:t>
            </a:r>
          </a:p>
          <a:p>
            <a:r>
              <a:rPr lang="en-US" dirty="0"/>
              <a:t>Limited liability: Cannot lose more than the amount you have invested</a:t>
            </a:r>
          </a:p>
          <a:p>
            <a:r>
              <a:rPr lang="en-US" dirty="0"/>
              <a:t>Why would limited liability be a desirable feature for an economy?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Need people to take risks.  Risk-averse people may be unwilling to take risks if they face the risk of unlimited losses</a:t>
            </a:r>
          </a:p>
          <a:p>
            <a:r>
              <a:rPr lang="en-US" dirty="0"/>
              <a:t>Principals of small companies often asked to guarantee loans; circumvents limited liability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ic class slides.potx" id="{B8C1C068-4798-4E4F-B2B0-F0B8D8BF4BA9}" vid="{BC0BF426-291B-4C81-8D6C-14451620D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class slides</Template>
  <TotalTime>1733</TotalTime>
  <Words>3125</Words>
  <Application>Microsoft Office PowerPoint</Application>
  <PresentationFormat>Widescreen</PresentationFormat>
  <Paragraphs>586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Yu Gothic</vt:lpstr>
      <vt:lpstr>Arial</vt:lpstr>
      <vt:lpstr>Calibri</vt:lpstr>
      <vt:lpstr>Cambria Math</vt:lpstr>
      <vt:lpstr>Times New Roman</vt:lpstr>
      <vt:lpstr>Wingdings</vt:lpstr>
      <vt:lpstr>Office Theme</vt:lpstr>
      <vt:lpstr>Financial Fundamentals</vt:lpstr>
      <vt:lpstr>Financing and the corporation</vt:lpstr>
      <vt:lpstr>Corporate securities</vt:lpstr>
      <vt:lpstr>Important features of debt</vt:lpstr>
      <vt:lpstr>Interest rate</vt:lpstr>
      <vt:lpstr>Repayment terms/maturity</vt:lpstr>
      <vt:lpstr>Collateral</vt:lpstr>
      <vt:lpstr>Covenants</vt:lpstr>
      <vt:lpstr>Equity and limited liability</vt:lpstr>
      <vt:lpstr>Internal and external financing</vt:lpstr>
      <vt:lpstr>Capital structure</vt:lpstr>
      <vt:lpstr>Financial leverage measures</vt:lpstr>
      <vt:lpstr>Leverage ratios by industry</vt:lpstr>
      <vt:lpstr>Financial alchemy?</vt:lpstr>
      <vt:lpstr>Debt and the leverage effect</vt:lpstr>
      <vt:lpstr>Leverage and value</vt:lpstr>
      <vt:lpstr>Modigliani and Miller Proposition</vt:lpstr>
      <vt:lpstr>Pie analogy</vt:lpstr>
      <vt:lpstr>Homemade leverage argument</vt:lpstr>
      <vt:lpstr>Homemade leverage argument</vt:lpstr>
      <vt:lpstr>Homemade leverage argument</vt:lpstr>
      <vt:lpstr>No-arbitrage argument</vt:lpstr>
      <vt:lpstr>Arbitrage</vt:lpstr>
      <vt:lpstr>Short-selling</vt:lpstr>
      <vt:lpstr>No-arbitrage argument</vt:lpstr>
      <vt:lpstr>No-arbitrage example</vt:lpstr>
      <vt:lpstr>No-arbitrage example</vt:lpstr>
      <vt:lpstr>Debt and the cost of equity</vt:lpstr>
      <vt:lpstr>Debt and the cost of equity</vt:lpstr>
      <vt:lpstr>Debt and cost of equity</vt:lpstr>
      <vt:lpstr>The leverage effect (one last time)</vt:lpstr>
      <vt:lpstr>Debt and cost of equity &amp; debt</vt:lpstr>
      <vt:lpstr>Modigliani and Miller takeaways</vt:lpstr>
      <vt:lpstr>Debt and corporate taxes</vt:lpstr>
      <vt:lpstr>Debt and taxes</vt:lpstr>
      <vt:lpstr>Features of U.S. corporate tax code</vt:lpstr>
      <vt:lpstr>Value of debt tax shields</vt:lpstr>
      <vt:lpstr>Value of debt tax shields</vt:lpstr>
      <vt:lpstr>Who gets tax benefits from debt?</vt:lpstr>
      <vt:lpstr>Debt and investor-level taxes</vt:lpstr>
      <vt:lpstr>Debt, taxes, and ???</vt:lpstr>
      <vt:lpstr>Tradeoff view of capital structure</vt:lpstr>
      <vt:lpstr>Firm vs. equity value</vt:lpstr>
      <vt:lpstr>Transfer from existing creditors</vt:lpstr>
      <vt:lpstr>Transfer from existing creditors</vt:lpstr>
      <vt:lpstr>Transfer from existing creditors</vt:lpstr>
      <vt:lpstr>Dell leveraged buyout &amp; bond prices</vt:lpstr>
      <vt:lpstr>Protections for creditors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Cohn</dc:creator>
  <cp:lastModifiedBy>Jonathan Cohn</cp:lastModifiedBy>
  <cp:revision>59</cp:revision>
  <dcterms:created xsi:type="dcterms:W3CDTF">2019-08-23T00:30:24Z</dcterms:created>
  <dcterms:modified xsi:type="dcterms:W3CDTF">2019-10-29T03:16:00Z</dcterms:modified>
</cp:coreProperties>
</file>