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6" r:id="rId2"/>
    <p:sldId id="416" r:id="rId3"/>
    <p:sldId id="275" r:id="rId4"/>
    <p:sldId id="365" r:id="rId5"/>
    <p:sldId id="366" r:id="rId6"/>
    <p:sldId id="276" r:id="rId7"/>
    <p:sldId id="359" r:id="rId8"/>
    <p:sldId id="367" r:id="rId9"/>
    <p:sldId id="417" r:id="rId10"/>
    <p:sldId id="418" r:id="rId11"/>
    <p:sldId id="280" r:id="rId12"/>
    <p:sldId id="402" r:id="rId13"/>
    <p:sldId id="403" r:id="rId14"/>
    <p:sldId id="419" r:id="rId15"/>
    <p:sldId id="405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20" r:id="rId25"/>
    <p:sldId id="421" r:id="rId26"/>
    <p:sldId id="415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68" autoAdjust="0"/>
  </p:normalViewPr>
  <p:slideViewPr>
    <p:cSldViewPr>
      <p:cViewPr varScale="1">
        <p:scale>
          <a:sx n="101" d="100"/>
          <a:sy n="101" d="100"/>
        </p:scale>
        <p:origin x="24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393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393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5EF07DB0-E6A5-4AD0-B506-40F431319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defTabSz="966393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915" y="4560570"/>
            <a:ext cx="5363372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defTabSz="966393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6325C19-9A26-4D68-806B-A335F231D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2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3B38C1-6241-4B73-AD53-FB6F26A1575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1163E-5C84-4530-9824-EC2886C26295}" type="slidenum">
              <a:rPr lang="en-US"/>
              <a:pPr/>
              <a:t>12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418" y="4805533"/>
            <a:ext cx="6143106" cy="44948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848" tIns="47424" rIns="94848" bIns="4742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BF236-60C2-4192-8F76-7B8C57D922FC}" type="slidenum">
              <a:rPr lang="en-US"/>
              <a:pPr/>
              <a:t>15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36D0-A78C-4178-AF3E-1C7403411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62AB5-763A-421B-B66E-E1683883D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E3D1F-0450-4E18-9932-187BDEA4C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C99A4-F310-414C-A0FD-C2DF4CBF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E8CF0-3E1E-4B52-A579-5175F8826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56CAD-F7FB-4567-91A2-0D78500F5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D1B38-8381-4054-ADE2-6C35C4481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B9169-E1B8-4808-9511-7AC16F545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F0D08-F911-4C2C-A247-229CA3CDC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6F89B-DA76-417B-9F1F-20EA2F9807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FA568-3515-4205-9BEC-9139125DF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F6C239D-F13A-4305-AECD-9AD38BCD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hyperlink" Target="https://www.treasurydirect.gov/instit/marketables/strips/strips.htm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438400"/>
            <a:ext cx="8839200" cy="11430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ct val="20000"/>
              </a:spcAft>
            </a:pPr>
            <a:r>
              <a:rPr lang="en-US" sz="3600"/>
              <a:t>VALUATION OF CORPORATE ASSETS: BASIC CONCEPTS AND METHODS</a:t>
            </a:r>
            <a:br>
              <a:rPr lang="en-US" sz="3600"/>
            </a:br>
            <a:endParaRPr 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459B7C-7927-4F72-AE7A-1A33B164049C}" type="slidenum">
              <a:rPr lang="en-US"/>
              <a:pPr/>
              <a:t>10</a:t>
            </a:fld>
            <a:endParaRPr lang="en-US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305800" cy="588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5425">
              <a:spcBef>
                <a:spcPct val="50000"/>
              </a:spcBef>
            </a:pPr>
            <a:r>
              <a:rPr lang="en-US" sz="2600" b="1" dirty="0"/>
              <a:t>Step 1: Computing Free Cash Flows</a:t>
            </a:r>
          </a:p>
          <a:p>
            <a:pPr marL="230188" indent="-230188" defTabSz="225425">
              <a:spcBef>
                <a:spcPct val="50000"/>
              </a:spcBef>
              <a:buFontTx/>
              <a:buChar char="•"/>
            </a:pPr>
            <a:r>
              <a:rPr lang="en-US" dirty="0"/>
              <a:t>The first step in any valuation exercise is to compute the </a:t>
            </a:r>
            <a:r>
              <a:rPr lang="en-US" b="1" dirty="0"/>
              <a:t>Free Cash Flows (also called Unlevered Cash Flows)</a:t>
            </a:r>
          </a:p>
          <a:p>
            <a:pPr marL="230188" indent="-230188" defTabSz="225425">
              <a:spcBef>
                <a:spcPct val="50000"/>
              </a:spcBef>
              <a:spcAft>
                <a:spcPts val="600"/>
              </a:spcAft>
              <a:buFontTx/>
              <a:buChar char="•"/>
            </a:pPr>
            <a:r>
              <a:rPr lang="en-US" dirty="0"/>
              <a:t>Free Cash Flows: </a:t>
            </a:r>
            <a:r>
              <a:rPr lang="en-US" u="sng" dirty="0"/>
              <a:t>After-tax</a:t>
            </a:r>
            <a:r>
              <a:rPr lang="en-US" dirty="0"/>
              <a:t> cash flows for an </a:t>
            </a:r>
            <a:r>
              <a:rPr lang="en-US" u="sng" dirty="0"/>
              <a:t>all-equity financed firm</a:t>
            </a:r>
            <a:r>
              <a:rPr lang="en-US" dirty="0"/>
              <a:t> (i.e., as if there is no tax-deductible interest expense)</a:t>
            </a:r>
          </a:p>
          <a:p>
            <a:pPr lvl="1" defTabSz="225425">
              <a:spcBef>
                <a:spcPct val="15000"/>
              </a:spcBef>
              <a:buFont typeface="Times New Roman" pitchFamily="18" charset="0"/>
              <a:buChar char="–"/>
            </a:pPr>
            <a:r>
              <a:rPr lang="en-US" sz="2200" dirty="0"/>
              <a:t> Will account for tax effects in later steps (via WACC or APV)</a:t>
            </a:r>
          </a:p>
          <a:p>
            <a:pPr defTabSz="225425">
              <a:spcBef>
                <a:spcPct val="50000"/>
              </a:spcBef>
              <a:buFontTx/>
              <a:buChar char="•"/>
            </a:pPr>
            <a:r>
              <a:rPr lang="en-US" dirty="0"/>
              <a:t> What cash flows to include?</a:t>
            </a:r>
          </a:p>
          <a:p>
            <a:pPr lvl="1" indent="-169863" defTabSz="225425">
              <a:spcBef>
                <a:spcPct val="30000"/>
              </a:spcBef>
              <a:buFontTx/>
              <a:buChar char="•"/>
            </a:pPr>
            <a:r>
              <a:rPr lang="en-US" sz="2200" dirty="0"/>
              <a:t>All </a:t>
            </a:r>
            <a:r>
              <a:rPr lang="en-US" sz="2200" i="1" u="sng" dirty="0"/>
              <a:t>incremental</a:t>
            </a:r>
            <a:r>
              <a:rPr lang="en-US" sz="2200" dirty="0"/>
              <a:t> cash flows: Pattern of cash flows to the firm </a:t>
            </a:r>
            <a:r>
              <a:rPr lang="en-US" sz="2200" b="1" dirty="0"/>
              <a:t>with</a:t>
            </a:r>
            <a:r>
              <a:rPr lang="en-US" sz="2200" dirty="0"/>
              <a:t> the project </a:t>
            </a:r>
            <a:r>
              <a:rPr lang="en-US" sz="2200" i="1" dirty="0"/>
              <a:t>less</a:t>
            </a:r>
            <a:r>
              <a:rPr lang="en-US" sz="2200" dirty="0"/>
              <a:t> cash flows </a:t>
            </a:r>
            <a:r>
              <a:rPr lang="en-US" sz="2200" b="1" dirty="0"/>
              <a:t>without</a:t>
            </a:r>
            <a:r>
              <a:rPr lang="en-US" sz="2200" dirty="0"/>
              <a:t> the project</a:t>
            </a:r>
          </a:p>
          <a:p>
            <a:pPr lvl="1" indent="-169863" defTabSz="225425">
              <a:spcBef>
                <a:spcPct val="30000"/>
              </a:spcBef>
              <a:buFontTx/>
              <a:buChar char="•"/>
            </a:pPr>
            <a:r>
              <a:rPr lang="en-US" sz="2200" dirty="0"/>
              <a:t>Not to be confused with earnings (not only operating profits)</a:t>
            </a:r>
          </a:p>
          <a:p>
            <a:pPr marL="744538" lvl="2" indent="-230188" defTabSz="225425">
              <a:spcBef>
                <a:spcPct val="30000"/>
              </a:spcBef>
              <a:buFont typeface="Times New Roman" panose="02020603050405020304" pitchFamily="18" charset="0"/>
              <a:buChar char="−"/>
            </a:pPr>
            <a:r>
              <a:rPr lang="en-US" sz="2000" dirty="0"/>
              <a:t>Consider also future capital expenditures or increases in working capital</a:t>
            </a:r>
          </a:p>
          <a:p>
            <a:pPr marL="287338" lvl="1" indent="227013" defTabSz="225425">
              <a:spcBef>
                <a:spcPct val="30000"/>
              </a:spcBef>
              <a:buFontTx/>
              <a:buChar char="•"/>
            </a:pPr>
            <a:r>
              <a:rPr lang="en-US" sz="2200" dirty="0"/>
              <a:t>Adjust for depreciation</a:t>
            </a:r>
          </a:p>
          <a:p>
            <a:pPr marL="287338" lvl="1" indent="227013" defTabSz="225425">
              <a:spcBef>
                <a:spcPct val="30000"/>
              </a:spcBef>
              <a:buFontTx/>
              <a:buChar char="•"/>
            </a:pPr>
            <a:r>
              <a:rPr lang="en-US" sz="2200" dirty="0"/>
              <a:t>Opportunity costs should be accounted for</a:t>
            </a:r>
          </a:p>
        </p:txBody>
      </p:sp>
    </p:spTree>
    <p:extLst>
      <p:ext uri="{BB962C8B-B14F-4D97-AF65-F5344CB8AC3E}">
        <p14:creationId xmlns:p14="http://schemas.microsoft.com/office/powerpoint/2010/main" val="333622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C46047-9525-4E72-873C-187F9F255A40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213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Example 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Investment requires one acre of land you already own.  Land cost $100 when bought but could now sell it for $80 if investment is not made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the relevant cost?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85800" y="2895600"/>
            <a:ext cx="7924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85800" y="533400"/>
            <a:ext cx="79248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85800" y="3048000"/>
            <a:ext cx="7848600" cy="25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sz="2800" dirty="0"/>
              <a:t>Example 2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Company X hires a consultant to evaluate a project. When the consultant turns in his report, Company X objects because he did not include his consulting fee as a cost of the project</a:t>
            </a:r>
          </a:p>
          <a:p>
            <a:pPr lvl="1"/>
            <a:r>
              <a:rPr lang="en-US" dirty="0"/>
              <a:t>Who is right?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F4BE-D990-4279-8942-A50754B9A6BC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467600" cy="609600"/>
          </a:xfrm>
        </p:spPr>
        <p:txBody>
          <a:bodyPr/>
          <a:lstStyle/>
          <a:p>
            <a:r>
              <a:rPr lang="en-US" sz="2800" dirty="0"/>
              <a:t>Example 3: Free Cash Flow Calculation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95548"/>
              </p:ext>
            </p:extLst>
          </p:nvPr>
        </p:nvGraphicFramePr>
        <p:xfrm>
          <a:off x="1371600" y="1219200"/>
          <a:ext cx="6181725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Worksheet" r:id="rId4" imgW="2612564" imgH="1769461" progId="Excel.Sheet.8">
                  <p:embed/>
                </p:oleObj>
              </mc:Choice>
              <mc:Fallback>
                <p:oleObj name="Worksheet" r:id="rId4" imgW="2612564" imgH="1769461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6181725" cy="354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81000" y="4800600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 b="1" dirty="0"/>
              <a:t> In 2021 </a:t>
            </a:r>
          </a:p>
          <a:p>
            <a:pPr algn="ctr"/>
            <a:r>
              <a:rPr lang="en-US" dirty="0"/>
              <a:t>FCF = EBIT*(1 –</a:t>
            </a:r>
            <a:r>
              <a:rPr lang="en-US" dirty="0">
                <a:latin typeface="Arial" charset="0"/>
              </a:rPr>
              <a:t> </a:t>
            </a:r>
            <a:r>
              <a:rPr lang="en-US" dirty="0"/>
              <a:t>t) + Depreciation </a:t>
            </a:r>
            <a:r>
              <a:rPr lang="en-US" dirty="0">
                <a:cs typeface="Times New Roman" pitchFamily="18" charset="0"/>
              </a:rPr>
              <a:t>–</a:t>
            </a:r>
            <a:r>
              <a:rPr lang="en-US" dirty="0"/>
              <a:t> CAPX –</a:t>
            </a:r>
            <a:r>
              <a:rPr lang="en-US" dirty="0">
                <a:latin typeface="Arial" charset="0"/>
              </a:rPr>
              <a:t> </a:t>
            </a:r>
            <a:r>
              <a:rPr lang="en-US" dirty="0"/>
              <a:t>Change in NWC</a:t>
            </a:r>
          </a:p>
          <a:p>
            <a:endParaRPr lang="en-US" sz="1000" dirty="0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457200" y="762000"/>
            <a:ext cx="5105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schemeClr val="tx2"/>
                </a:solidFill>
              </a:rPr>
              <a:t>Project evaluated in 2019; initial cost $200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0141-A8C5-4FF6-AFE9-BDDC7F6D74F2}" type="slidenum">
              <a:rPr lang="en-US"/>
              <a:pPr/>
              <a:t>13</a:t>
            </a:fld>
            <a:endParaRPr 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81000" y="3810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defTabSz="746125">
              <a:lnSpc>
                <a:spcPct val="90000"/>
              </a:lnSpc>
              <a:spcBef>
                <a:spcPct val="20000"/>
              </a:spcBef>
              <a:spcAft>
                <a:spcPct val="70000"/>
              </a:spcAft>
            </a:pPr>
            <a:r>
              <a:rPr lang="en-US" sz="2800" b="1" dirty="0"/>
              <a:t>Step 2: How to calculate the PV of future cash flows?</a:t>
            </a:r>
          </a:p>
          <a:p>
            <a:pPr marL="342900" indent="-342900" defTabSz="746125">
              <a:lnSpc>
                <a:spcPct val="90000"/>
              </a:lnSpc>
              <a:spcBef>
                <a:spcPct val="20000"/>
              </a:spcBef>
              <a:spcAft>
                <a:spcPct val="25000"/>
              </a:spcAft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“Tracking Portfolio” (or “Replication”) Approach</a:t>
            </a:r>
            <a:r>
              <a:rPr lang="en-US" sz="2800" dirty="0"/>
              <a:t>:</a:t>
            </a:r>
          </a:p>
          <a:p>
            <a:pPr marL="112713" indent="-112713" defTabSz="746125">
              <a:spcBef>
                <a:spcPct val="20000"/>
              </a:spcBef>
              <a:spcAft>
                <a:spcPct val="25000"/>
              </a:spcAft>
            </a:pPr>
            <a:r>
              <a:rPr lang="en-US" sz="2800" dirty="0"/>
              <a:t> Find a portfolio of </a:t>
            </a:r>
            <a:r>
              <a:rPr lang="en-US" sz="2800" i="1" dirty="0"/>
              <a:t>traded assets</a:t>
            </a:r>
            <a:r>
              <a:rPr lang="en-US" sz="2800" dirty="0"/>
              <a:t> that replicates the project cash flows</a:t>
            </a:r>
          </a:p>
          <a:p>
            <a:pPr marL="914400" indent="-285750" defTabSz="746125">
              <a:spcBef>
                <a:spcPct val="20000"/>
              </a:spcBef>
              <a:buFont typeface="Times New Roman" panose="02020603050405020304" pitchFamily="18" charset="0"/>
              <a:buChar char="−"/>
            </a:pPr>
            <a:r>
              <a:rPr lang="en-US" dirty="0"/>
              <a:t>The market price of the tracking portfolio is the PV of project cash flows</a:t>
            </a:r>
          </a:p>
          <a:p>
            <a:pPr marL="914400" indent="-285750" defTabSz="746125">
              <a:spcBef>
                <a:spcPct val="20000"/>
              </a:spcBef>
              <a:buFont typeface="Times New Roman" panose="02020603050405020304" pitchFamily="18" charset="0"/>
              <a:buChar char="−"/>
            </a:pPr>
            <a:r>
              <a:rPr lang="en-US" dirty="0"/>
              <a:t>Market-based approach to valuation </a:t>
            </a:r>
          </a:p>
          <a:p>
            <a:pPr marL="342900" indent="-342900" defTabSz="746125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	</a:t>
            </a:r>
          </a:p>
          <a:p>
            <a:pPr marL="342900" indent="-342900" defTabSz="746125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	</a:t>
            </a:r>
          </a:p>
          <a:p>
            <a:pPr marL="342900" indent="-342900" defTabSz="746125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	We will start with the simplest case: risk-free future cash flows</a:t>
            </a:r>
          </a:p>
          <a:p>
            <a:pPr marL="342900" indent="-342900" defTabSz="746125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7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0141-A8C5-4FF6-AFE9-BDDC7F6D74F2}" type="slidenum">
              <a:rPr lang="en-US"/>
              <a:pPr/>
              <a:t>14</a:t>
            </a:fld>
            <a:endParaRPr lang="en-US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381000" y="304800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746125">
              <a:spcBef>
                <a:spcPct val="20000"/>
              </a:spcBef>
              <a:spcAft>
                <a:spcPts val="1200"/>
              </a:spcAft>
            </a:pPr>
            <a:r>
              <a:rPr lang="en-US" sz="2600" b="1" dirty="0"/>
              <a:t>Calculating the PV of risk-free cash flows</a:t>
            </a:r>
          </a:p>
          <a:p>
            <a:pPr marL="342900" indent="-342900" defTabSz="746125">
              <a:spcBef>
                <a:spcPct val="20000"/>
              </a:spcBef>
              <a:spcAft>
                <a:spcPts val="1200"/>
              </a:spcAft>
            </a:pPr>
            <a:r>
              <a:rPr lang="en-US" dirty="0"/>
              <a:t>We will start with the simplest case: </a:t>
            </a:r>
            <a:r>
              <a:rPr lang="en-US" u="sng" dirty="0"/>
              <a:t>risk-free</a:t>
            </a:r>
            <a:r>
              <a:rPr lang="en-US" dirty="0"/>
              <a:t> future cash flows</a:t>
            </a:r>
          </a:p>
          <a:p>
            <a:pPr marL="344488" indent="-231775" defTabSz="746125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For each future risk-free cash flow, the discount rate should be the yield-to-maturity (YTM) of the zero-coupon government bond maturing at the same date</a:t>
            </a:r>
          </a:p>
          <a:p>
            <a:pPr marL="344488" indent="-231775" defTabSz="746125">
              <a:spcBef>
                <a:spcPct val="200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YTM of a “zero” = Discount rate that makes the discounted value of bond’s payment (</a:t>
            </a:r>
            <a:r>
              <a:rPr lang="en-US" sz="2100" i="1" dirty="0"/>
              <a:t>F</a:t>
            </a:r>
            <a:r>
              <a:rPr lang="en-US" sz="2100" dirty="0"/>
              <a:t>) equal to current bond price (</a:t>
            </a:r>
            <a:r>
              <a:rPr lang="en-US" sz="2100" i="1" dirty="0"/>
              <a:t>P</a:t>
            </a:r>
            <a:r>
              <a:rPr lang="en-US" sz="2100" dirty="0"/>
              <a:t>):</a:t>
            </a:r>
            <a:r>
              <a:rPr lang="en-US" sz="2100" dirty="0">
                <a:solidFill>
                  <a:srgbClr val="FF0000"/>
                </a:solidFill>
              </a:rPr>
              <a:t>**</a:t>
            </a:r>
          </a:p>
          <a:p>
            <a:pPr marL="344488" indent="-231775" defTabSz="74612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112713" defTabSz="746125">
              <a:spcBef>
                <a:spcPct val="20000"/>
              </a:spcBef>
            </a:pPr>
            <a:endParaRPr lang="en-US" sz="2100" dirty="0"/>
          </a:p>
          <a:p>
            <a:pPr marL="344488" indent="-231775" defTabSz="7461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Once we have all the YTMs, discount cash flows to compute PV:</a:t>
            </a:r>
          </a:p>
          <a:p>
            <a:pPr marL="344488" indent="-231775" defTabSz="74612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defTabSz="746125">
              <a:spcBef>
                <a:spcPct val="20000"/>
              </a:spcBef>
            </a:pPr>
            <a:r>
              <a:rPr lang="en-US" sz="2800" dirty="0"/>
              <a:t>	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352800" y="3429000"/>
          <a:ext cx="1981200" cy="88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Equation" r:id="rId3" imgW="1028520" imgH="457200" progId="Equation.DSMT4">
                  <p:embed/>
                </p:oleObj>
              </mc:Choice>
              <mc:Fallback>
                <p:oleObj name="Equation" r:id="rId3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3429000"/>
                        <a:ext cx="1981200" cy="880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447800" y="4953000"/>
          <a:ext cx="6019800" cy="89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name="Equation" r:id="rId5" imgW="3035160" imgH="457200" progId="Equation.DSMT4">
                  <p:embed/>
                </p:oleObj>
              </mc:Choice>
              <mc:Fallback>
                <p:oleObj name="Equation" r:id="rId5" imgW="3035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4953000"/>
                        <a:ext cx="6019800" cy="895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114893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US" sz="1200" dirty="0">
                <a:solidFill>
                  <a:srgbClr val="FF0000"/>
                </a:solidFill>
              </a:rPr>
              <a:t>**</a:t>
            </a:r>
            <a:r>
              <a:rPr lang="en-US" sz="1200" dirty="0"/>
              <a:t> In the U.S., zero-coupon treasury bonds, called STRIPS, are sold by government securities brokers and dealers. For more details, see </a:t>
            </a:r>
            <a:r>
              <a:rPr lang="en-US" sz="1200" dirty="0">
                <a:hlinkClick r:id="rId7"/>
              </a:rPr>
              <a:t>https://www.treasurydirect.gov/instit/marketables/strips/strips.htm</a:t>
            </a:r>
            <a:r>
              <a:rPr lang="en-US" sz="1200" dirty="0"/>
              <a:t> 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A85A-F511-4D5C-875E-5ECE1769679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153400" cy="3886200"/>
          </a:xfrm>
        </p:spPr>
        <p:txBody>
          <a:bodyPr/>
          <a:lstStyle/>
          <a:p>
            <a:pPr marL="0" indent="0">
              <a:buFontTx/>
              <a:buNone/>
              <a:tabLst>
                <a:tab pos="571500" algn="l"/>
              </a:tabLst>
            </a:pPr>
            <a:r>
              <a:rPr lang="en-US" sz="2800" dirty="0"/>
              <a:t>Example</a:t>
            </a:r>
          </a:p>
          <a:p>
            <a:pPr marL="0" indent="0">
              <a:buFontTx/>
              <a:buNone/>
              <a:tabLst>
                <a:tab pos="571500" algn="l"/>
              </a:tabLst>
            </a:pPr>
            <a:r>
              <a:rPr lang="en-US" sz="2300" dirty="0"/>
              <a:t>		Cash Flows:	t=0	t=1	t=2	t=3</a:t>
            </a:r>
          </a:p>
          <a:p>
            <a:pPr marL="0" indent="0">
              <a:spcAft>
                <a:spcPct val="30000"/>
              </a:spcAft>
              <a:buFontTx/>
              <a:buNone/>
              <a:tabLst>
                <a:tab pos="571500" algn="l"/>
              </a:tabLst>
            </a:pPr>
            <a:r>
              <a:rPr lang="en-US" sz="2300" dirty="0"/>
              <a:t>			            </a:t>
            </a:r>
            <a:r>
              <a:rPr lang="en-US" sz="2400" dirty="0"/>
              <a:t>–</a:t>
            </a:r>
            <a:r>
              <a:rPr lang="en-US" sz="2300" dirty="0"/>
              <a:t>35	 40       </a:t>
            </a:r>
            <a:r>
              <a:rPr lang="en-US" sz="2400" dirty="0"/>
              <a:t>–</a:t>
            </a:r>
            <a:r>
              <a:rPr lang="en-US" sz="2300" dirty="0"/>
              <a:t>10        30</a:t>
            </a:r>
          </a:p>
          <a:p>
            <a:pPr marL="0" indent="0">
              <a:buFontTx/>
              <a:buNone/>
              <a:tabLst>
                <a:tab pos="571500" algn="l"/>
              </a:tabLst>
            </a:pPr>
            <a:r>
              <a:rPr lang="en-US" sz="2300" dirty="0"/>
              <a:t>Suppose the zero-coupon yields are </a:t>
            </a:r>
            <a:r>
              <a:rPr lang="en-US" sz="2300" dirty="0">
                <a:solidFill>
                  <a:schemeClr val="accent2"/>
                </a:solidFill>
              </a:rPr>
              <a:t>2% for t = 1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FF0000"/>
                </a:solidFill>
              </a:rPr>
              <a:t>3% for t = 2</a:t>
            </a:r>
            <a:r>
              <a:rPr lang="en-US" sz="2300" dirty="0"/>
              <a:t>, and </a:t>
            </a:r>
            <a:r>
              <a:rPr lang="en-US" sz="2300" dirty="0">
                <a:solidFill>
                  <a:srgbClr val="008000"/>
                </a:solidFill>
              </a:rPr>
              <a:t>4% for t = 3</a:t>
            </a:r>
            <a:r>
              <a:rPr lang="en-US" sz="2300" dirty="0"/>
              <a:t>. Find the tracking portfolio and value the project</a:t>
            </a:r>
          </a:p>
          <a:p>
            <a:pPr marL="0" indent="0">
              <a:spcAft>
                <a:spcPct val="40000"/>
              </a:spcAft>
              <a:buFontTx/>
              <a:buNone/>
              <a:tabLst>
                <a:tab pos="571500" algn="l"/>
              </a:tabLst>
            </a:pPr>
            <a:r>
              <a:rPr lang="en-US" sz="2400" dirty="0"/>
              <a:t>	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81000" y="381000"/>
            <a:ext cx="8305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28600" y="2819400"/>
            <a:ext cx="8686800" cy="332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3540125" algn="l"/>
              </a:tabLst>
            </a:pPr>
            <a:r>
              <a:rPr lang="en-US" sz="2200" dirty="0"/>
              <a:t>Answer:</a:t>
            </a:r>
          </a:p>
          <a:p>
            <a:pPr>
              <a:lnSpc>
                <a:spcPct val="120000"/>
              </a:lnSpc>
              <a:spcBef>
                <a:spcPct val="20000"/>
              </a:spcBef>
              <a:tabLst>
                <a:tab pos="3540125" algn="l"/>
              </a:tabLst>
            </a:pPr>
            <a:r>
              <a:rPr lang="en-US" sz="2200" dirty="0"/>
              <a:t>Tracking Portfolio:</a:t>
            </a:r>
            <a:r>
              <a:rPr lang="en-US" sz="2000" dirty="0"/>
              <a:t>					                        </a:t>
            </a:r>
            <a:r>
              <a:rPr lang="en-US" sz="2000" u="sng" dirty="0"/>
              <a:t>cost:</a:t>
            </a:r>
          </a:p>
          <a:p>
            <a:pPr marL="171450" lvl="1">
              <a:lnSpc>
                <a:spcPct val="120000"/>
              </a:lnSpc>
              <a:spcBef>
                <a:spcPct val="20000"/>
              </a:spcBef>
              <a:buFontTx/>
              <a:buChar char="–"/>
              <a:tabLst>
                <a:tab pos="3540125" algn="l"/>
              </a:tabLst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Buy a zero-coupon bond maturing at 1, with face value $40:</a:t>
            </a:r>
            <a:r>
              <a:rPr lang="en-US" sz="2000" dirty="0"/>
              <a:t>       40 / 1.02=39.2</a:t>
            </a:r>
            <a:endParaRPr lang="en-US" sz="2500" dirty="0"/>
          </a:p>
          <a:p>
            <a:pPr marL="171450" lvl="1">
              <a:lnSpc>
                <a:spcPct val="120000"/>
              </a:lnSpc>
              <a:spcBef>
                <a:spcPct val="15000"/>
              </a:spcBef>
              <a:buFontTx/>
              <a:buChar char="–"/>
              <a:tabLst>
                <a:tab pos="3540125" algn="l"/>
              </a:tabLst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Short-sell a zero maturing at date 2 with face value $10:</a:t>
            </a:r>
            <a:r>
              <a:rPr lang="en-US" sz="2000" dirty="0"/>
              <a:t>       –10 / (1.03)</a:t>
            </a:r>
            <a:r>
              <a:rPr lang="en-US" sz="2000" baseline="30000" dirty="0"/>
              <a:t>2</a:t>
            </a:r>
            <a:r>
              <a:rPr lang="en-US" sz="2000" dirty="0"/>
              <a:t>= –9.4</a:t>
            </a:r>
            <a:r>
              <a:rPr lang="en-US" sz="2500" dirty="0"/>
              <a:t> </a:t>
            </a:r>
          </a:p>
          <a:p>
            <a:pPr marL="171450" lvl="1">
              <a:lnSpc>
                <a:spcPct val="120000"/>
              </a:lnSpc>
              <a:spcBef>
                <a:spcPct val="20000"/>
              </a:spcBef>
              <a:spcAft>
                <a:spcPts val="2400"/>
              </a:spcAft>
              <a:buFontTx/>
              <a:buChar char="–"/>
              <a:tabLst>
                <a:tab pos="3540125" algn="l"/>
              </a:tabLst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8000"/>
                </a:solidFill>
              </a:rPr>
              <a:t>Buy a zero maturing at date 3 with a face value of $30</a:t>
            </a:r>
            <a:r>
              <a:rPr lang="en-US" sz="2000" dirty="0"/>
              <a:t>            30 / (1.04)</a:t>
            </a:r>
            <a:r>
              <a:rPr lang="en-US" sz="2000" baseline="30000" dirty="0"/>
              <a:t>3</a:t>
            </a:r>
            <a:r>
              <a:rPr lang="en-US" sz="2000" dirty="0"/>
              <a:t>= 26.7</a:t>
            </a:r>
          </a:p>
          <a:p>
            <a:pPr marL="171450" lvl="1">
              <a:lnSpc>
                <a:spcPct val="90000"/>
              </a:lnSpc>
              <a:spcBef>
                <a:spcPts val="0"/>
              </a:spcBef>
              <a:spcAft>
                <a:spcPct val="50000"/>
              </a:spcAft>
              <a:tabLst>
                <a:tab pos="3540125" algn="l"/>
              </a:tabLst>
            </a:pPr>
            <a:r>
              <a:rPr lang="en-US" sz="2000" dirty="0"/>
              <a:t>PV = 39.2 – 9.4 + 26.7 = 56.5          NPV = 56.5 – 35 = 21.5</a:t>
            </a:r>
          </a:p>
          <a:p>
            <a:pPr marL="171450" lvl="1">
              <a:lnSpc>
                <a:spcPct val="90000"/>
              </a:lnSpc>
              <a:spcBef>
                <a:spcPct val="20000"/>
              </a:spcBef>
              <a:tabLst>
                <a:tab pos="3540125" algn="l"/>
              </a:tabLst>
            </a:pPr>
            <a:r>
              <a:rPr lang="en-US" sz="2000" dirty="0"/>
              <a:t>			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9200" y="5702497"/>
            <a:ext cx="2667000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Note that with risk-free cash flows, finding the tracking portfolio is equivalent to discounting cash flows at the appropriate zero-coupon rates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7696200" y="5105400"/>
            <a:ext cx="228600" cy="592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287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42C2-A1D4-4BBD-B89D-AC593A23CD35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41148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b="1" dirty="0"/>
              <a:t>3.  The IRR Method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IRR: Interest rate that makes the NPV of a project zero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	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“y” is the IRR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lvl="1">
              <a:lnSpc>
                <a:spcPct val="90000"/>
              </a:lnSpc>
              <a:spcAft>
                <a:spcPct val="50000"/>
              </a:spcAft>
            </a:pPr>
            <a:r>
              <a:rPr lang="en-US" sz="2400" dirty="0"/>
              <a:t>Popular among managers; easier to communicate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898650" y="2514600"/>
          <a:ext cx="54244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Equation" r:id="rId3" imgW="2476440" imgH="419040" progId="Equation.DSMT4">
                  <p:embed/>
                </p:oleObj>
              </mc:Choice>
              <mc:Fallback>
                <p:oleObj name="Equation" r:id="rId3" imgW="2476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514600"/>
                        <a:ext cx="5424488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54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FE83-55A5-4457-9FAC-E3B6B15D2249}" type="slidenum">
              <a:rPr lang="en-US"/>
              <a:pPr/>
              <a:t>17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40000"/>
              </a:spcAft>
            </a:pPr>
            <a:r>
              <a:rPr lang="en-US" sz="2800"/>
              <a:t>How does the IRR method work?</a:t>
            </a:r>
          </a:p>
          <a:p>
            <a:pPr lvl="1">
              <a:lnSpc>
                <a:spcPct val="90000"/>
              </a:lnSpc>
              <a:spcAft>
                <a:spcPct val="40000"/>
              </a:spcAft>
            </a:pPr>
            <a:r>
              <a:rPr lang="en-US" sz="2400"/>
              <a:t>Compares the </a:t>
            </a:r>
            <a:r>
              <a:rPr lang="en-US" sz="2400" b="1"/>
              <a:t>IRR</a:t>
            </a:r>
            <a:r>
              <a:rPr lang="en-US" sz="2400"/>
              <a:t> of a project to a </a:t>
            </a:r>
            <a:r>
              <a:rPr lang="en-US" sz="2400" b="1"/>
              <a:t>hurdle rate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Conventional Cash Flows: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Late Cash-Flow stream (investing):  (neg-pos)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z="1800">
                <a:cs typeface="Times New Roman" pitchFamily="18" charset="0"/>
              </a:rPr>
              <a:t>–</a:t>
            </a:r>
            <a:r>
              <a:rPr lang="en-US" sz="1800"/>
              <a:t>…</a:t>
            </a:r>
            <a:r>
              <a:rPr lang="en-US" sz="1800">
                <a:cs typeface="Times New Roman" pitchFamily="18" charset="0"/>
              </a:rPr>
              <a:t>– –</a:t>
            </a:r>
            <a:r>
              <a:rPr lang="en-US" sz="1800"/>
              <a:t>  +  +  + …..+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Early Cash-Flow stream (financing):  (pos-neg)</a:t>
            </a:r>
          </a:p>
          <a:p>
            <a:pPr lvl="4">
              <a:lnSpc>
                <a:spcPct val="90000"/>
              </a:lnSpc>
              <a:spcAft>
                <a:spcPct val="40000"/>
              </a:spcAft>
              <a:buFontTx/>
              <a:buNone/>
            </a:pPr>
            <a:r>
              <a:rPr lang="en-US" sz="1800"/>
              <a:t>+ ...+ + </a:t>
            </a:r>
            <a:r>
              <a:rPr lang="en-US" sz="1800">
                <a:cs typeface="Times New Roman" pitchFamily="18" charset="0"/>
              </a:rPr>
              <a:t>– – –</a:t>
            </a:r>
            <a:r>
              <a:rPr lang="en-US" sz="1800"/>
              <a:t> ……</a:t>
            </a:r>
            <a:r>
              <a:rPr lang="en-US" sz="1800">
                <a:cs typeface="Times New Roman" pitchFamily="18" charset="0"/>
              </a:rPr>
              <a:t>–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400"/>
              <a:t>IRR rule: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 If late cash-flow stream then:</a:t>
            </a:r>
          </a:p>
          <a:p>
            <a:pPr lvl="4">
              <a:lnSpc>
                <a:spcPct val="90000"/>
              </a:lnSpc>
            </a:pPr>
            <a:r>
              <a:rPr lang="en-US" sz="1800"/>
              <a:t>Accept  if  IRR &gt; Hurdle rate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If early cash-flow stream then:</a:t>
            </a:r>
          </a:p>
          <a:p>
            <a:pPr lvl="4">
              <a:lnSpc>
                <a:spcPct val="90000"/>
              </a:lnSpc>
              <a:spcAft>
                <a:spcPct val="40000"/>
              </a:spcAft>
            </a:pPr>
            <a:r>
              <a:rPr lang="en-US" sz="1800"/>
              <a:t>Accept if  IRR &lt;  Hurdle rate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if cash flow stream is neither early nor late? (Potential problem, see below)</a:t>
            </a:r>
          </a:p>
        </p:txBody>
      </p:sp>
    </p:spTree>
    <p:extLst>
      <p:ext uri="{BB962C8B-B14F-4D97-AF65-F5344CB8AC3E}">
        <p14:creationId xmlns:p14="http://schemas.microsoft.com/office/powerpoint/2010/main" val="67015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405F-0295-479F-AF97-D08BB9187632}" type="slidenum">
              <a:rPr lang="en-US"/>
              <a:pPr/>
              <a:t>18</a:t>
            </a:fld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09600" y="5334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But first, how do we compute the hurdle rate?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a) If </a:t>
            </a:r>
            <a:r>
              <a:rPr lang="en-US" u="sng" dirty="0"/>
              <a:t>the project is risk-free</a:t>
            </a:r>
            <a:r>
              <a:rPr lang="en-US" dirty="0"/>
              <a:t> </a:t>
            </a:r>
            <a:r>
              <a:rPr lang="en-US" u="sng" dirty="0"/>
              <a:t>and</a:t>
            </a:r>
            <a:r>
              <a:rPr lang="en-US" dirty="0"/>
              <a:t> </a:t>
            </a:r>
            <a:r>
              <a:rPr lang="en-US" u="sng" dirty="0"/>
              <a:t>the term structure is flat</a:t>
            </a:r>
            <a:r>
              <a:rPr lang="en-US" dirty="0"/>
              <a:t>, use the risk-free rate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b) If not, then:</a:t>
            </a:r>
          </a:p>
          <a:p>
            <a:pPr marL="1260475" lvl="2" indent="-228600">
              <a:spcBef>
                <a:spcPct val="20000"/>
              </a:spcBef>
              <a:spcAft>
                <a:spcPct val="50000"/>
              </a:spcAft>
            </a:pPr>
            <a:r>
              <a:rPr lang="en-US" sz="2200" dirty="0"/>
              <a:t>1. Find the PV of cash flows (as in calculating NPV)</a:t>
            </a:r>
          </a:p>
          <a:p>
            <a:pPr marL="1260475" lvl="2" indent="-228600">
              <a:spcBef>
                <a:spcPct val="20000"/>
              </a:spcBef>
              <a:spcAft>
                <a:spcPct val="50000"/>
              </a:spcAft>
            </a:pPr>
            <a:r>
              <a:rPr lang="en-US" sz="2200" dirty="0"/>
              <a:t>2.  Equalize the sum of the discounted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200" dirty="0"/>
              <a:t>future cash flows of    the project to the PV</a:t>
            </a:r>
          </a:p>
          <a:p>
            <a:pPr marL="1260475" lvl="2" indent="-228600">
              <a:spcBef>
                <a:spcPct val="20000"/>
              </a:spcBef>
              <a:spcAft>
                <a:spcPct val="40000"/>
              </a:spcAft>
            </a:pPr>
            <a:r>
              <a:rPr lang="en-US" sz="2200" dirty="0"/>
              <a:t>3. Solve the equation and get the hurdle rate</a:t>
            </a:r>
            <a:endParaRPr lang="en-US" sz="2000" dirty="0"/>
          </a:p>
          <a:p>
            <a:pPr marL="504825" lvl="1" indent="-47625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657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9282-3A32-4924-AF04-25AD7272BE65}" type="slidenum">
              <a:rPr lang="en-US"/>
              <a:pPr/>
              <a:t>19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Example 10.13: Applying the IRR method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u="sng" dirty="0"/>
              <a:t>Dates:			   0	  1	 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Cash Flows (risk-free):      −80	40	50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Zero-coupon yields		6%	8%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en-US" sz="2000" dirty="0"/>
              <a:t>According to IRR method is it a good project?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First find the PV of future cash flows: 80.60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Then find the hurdle rate: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140000"/>
              </a:spcBef>
              <a:buFontTx/>
              <a:buNone/>
            </a:pPr>
            <a:r>
              <a:rPr lang="en-US" sz="2000" dirty="0"/>
              <a:t>Good project according to IRR:   7.92% &gt; 7.39%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graphicFrame>
        <p:nvGraphicFramePr>
          <p:cNvPr id="147456" name="Object 0"/>
          <p:cNvGraphicFramePr>
            <a:graphicFrameLocks noChangeAspect="1"/>
          </p:cNvGraphicFramePr>
          <p:nvPr/>
        </p:nvGraphicFramePr>
        <p:xfrm>
          <a:off x="1219200" y="2895600"/>
          <a:ext cx="5064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6" name="Equation" r:id="rId3" imgW="2869920" imgH="419040" progId="Equation.DSMT4">
                  <p:embed/>
                </p:oleObj>
              </mc:Choice>
              <mc:Fallback>
                <p:oleObj name="Equation" r:id="rId3" imgW="2869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50641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7" name="Object 1"/>
          <p:cNvGraphicFramePr>
            <a:graphicFrameLocks noChangeAspect="1"/>
          </p:cNvGraphicFramePr>
          <p:nvPr/>
        </p:nvGraphicFramePr>
        <p:xfrm>
          <a:off x="1508125" y="4876800"/>
          <a:ext cx="58975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7" name="Equation" r:id="rId5" imgW="3340080" imgH="419040" progId="Equation.DSMT4">
                  <p:embed/>
                </p:oleObj>
              </mc:Choice>
              <mc:Fallback>
                <p:oleObj name="Equation" r:id="rId5" imgW="3340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876800"/>
                        <a:ext cx="5897563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81000" y="228600"/>
            <a:ext cx="8458200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776288" y="2057400"/>
          <a:ext cx="51323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8" name="Equation" r:id="rId7" imgW="2908080" imgH="393480" progId="Equation.3">
                  <p:embed/>
                </p:oleObj>
              </mc:Choice>
              <mc:Fallback>
                <p:oleObj name="Equation" r:id="rId7" imgW="290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057400"/>
                        <a:ext cx="513238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85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66AF-B140-409D-9F74-CF084BB4DA75}" type="slidenum">
              <a:rPr lang="en-US"/>
              <a:pPr/>
              <a:t>2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sz="4000" dirty="0"/>
              <a:t>Valuation of Corporate Assets</a:t>
            </a:r>
            <a:endParaRPr lang="en-US" sz="4000" baseline="30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41148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Learning Objectives:</a:t>
            </a:r>
          </a:p>
          <a:p>
            <a:pPr indent="-171450">
              <a:lnSpc>
                <a:spcPct val="130000"/>
              </a:lnSpc>
              <a:buFontTx/>
              <a:buNone/>
            </a:pPr>
            <a:r>
              <a:rPr lang="en-US" sz="2800" dirty="0"/>
              <a:t>1. The Corporate Objective and the NPV Rule</a:t>
            </a:r>
          </a:p>
          <a:p>
            <a:pPr indent="-171450">
              <a:lnSpc>
                <a:spcPct val="130000"/>
              </a:lnSpc>
              <a:buFontTx/>
              <a:buNone/>
            </a:pPr>
            <a:r>
              <a:rPr lang="en-US" sz="2800" dirty="0"/>
              <a:t>2. Calculating NPVs</a:t>
            </a:r>
          </a:p>
          <a:p>
            <a:pPr indent="-171450">
              <a:lnSpc>
                <a:spcPct val="130000"/>
              </a:lnSpc>
              <a:buFontTx/>
              <a:buNone/>
            </a:pPr>
            <a:r>
              <a:rPr lang="en-US" sz="2800" dirty="0"/>
              <a:t>3. The IRR method [will not discuss in class]</a:t>
            </a:r>
          </a:p>
          <a:p>
            <a:pPr indent="-171450">
              <a:lnSpc>
                <a:spcPct val="130000"/>
              </a:lnSpc>
              <a:buFontTx/>
              <a:buNone/>
            </a:pPr>
            <a:r>
              <a:rPr lang="en-US" sz="2800" dirty="0"/>
              <a:t>4. Other Valuation Methods</a:t>
            </a:r>
            <a:r>
              <a:rPr lang="es-ES_tradnl" sz="2800" dirty="0"/>
              <a:t> [will not discuss in </a:t>
            </a:r>
            <a:r>
              <a:rPr lang="en-US" sz="2800" dirty="0"/>
              <a:t>class</a:t>
            </a:r>
            <a:r>
              <a:rPr lang="es-ES_tradnl" sz="2800" dirty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447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0CA1-127F-4200-A870-360ABE9DE12A}" type="slidenum">
              <a:rPr lang="en-US"/>
              <a:pPr/>
              <a:t>20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Problems with the IRR method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2800" u="sng"/>
              <a:t>Problem 1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</a:t>
            </a:r>
            <a:r>
              <a:rPr lang="en-US" sz="2400"/>
              <a:t>Non conventional CF patterns can produce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</a:t>
            </a:r>
            <a:r>
              <a:rPr lang="en-US" sz="2000"/>
              <a:t>-Multiple IRR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			-No IRR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</a:t>
            </a:r>
            <a:r>
              <a:rPr lang="en-US" sz="2000"/>
              <a:t>Multiple or zero IRR do not have any clear interpretation (do not 	imply that value is created or destroyed)</a:t>
            </a:r>
            <a:endParaRPr 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sz="2800" u="sng"/>
              <a:t>Problem 2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</a:t>
            </a:r>
            <a:r>
              <a:rPr lang="en-US" sz="2400"/>
              <a:t>IRR method does not handle mutually exclusive 	projects well</a:t>
            </a:r>
          </a:p>
        </p:txBody>
      </p:sp>
    </p:spTree>
    <p:extLst>
      <p:ext uri="{BB962C8B-B14F-4D97-AF65-F5344CB8AC3E}">
        <p14:creationId xmlns:p14="http://schemas.microsoft.com/office/powerpoint/2010/main" val="28699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00E8-9BDE-4987-9F16-E650AF4FF15D}" type="slidenum">
              <a:rPr lang="en-US"/>
              <a:pPr/>
              <a:t>21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Example 10.11: Multiple IRR</a:t>
            </a:r>
          </a:p>
          <a:p>
            <a:pPr>
              <a:buFontTx/>
              <a:buNone/>
            </a:pPr>
            <a:r>
              <a:rPr lang="en-US" sz="2000"/>
              <a:t>		Dates:			   0	  1	  2	 3</a:t>
            </a:r>
          </a:p>
          <a:p>
            <a:pPr>
              <a:buFontTx/>
              <a:buNone/>
            </a:pPr>
            <a:r>
              <a:rPr lang="en-US" sz="2000"/>
              <a:t>		Cash Flows:		-10	41	-30	-1</a:t>
            </a:r>
          </a:p>
          <a:p>
            <a:pPr>
              <a:buFontTx/>
              <a:buNone/>
            </a:pPr>
            <a:r>
              <a:rPr lang="en-US" sz="2400"/>
              <a:t>	</a:t>
            </a:r>
            <a:r>
              <a:rPr lang="en-US" sz="2000"/>
              <a:t>IRRs= 0% and 213.19%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1981200" y="19050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1219200" y="46482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9" name="Freeform 5"/>
          <p:cNvSpPr>
            <a:spLocks/>
          </p:cNvSpPr>
          <p:nvPr/>
        </p:nvSpPr>
        <p:spPr bwMode="auto">
          <a:xfrm>
            <a:off x="1676400" y="2514600"/>
            <a:ext cx="6616700" cy="3429000"/>
          </a:xfrm>
          <a:custGeom>
            <a:avLst/>
            <a:gdLst/>
            <a:ahLst/>
            <a:cxnLst>
              <a:cxn ang="0">
                <a:pos x="0" y="2160"/>
              </a:cxn>
              <a:cxn ang="0">
                <a:pos x="1008" y="96"/>
              </a:cxn>
              <a:cxn ang="0">
                <a:pos x="3648" y="1584"/>
              </a:cxn>
              <a:cxn ang="0">
                <a:pos x="4128" y="1824"/>
              </a:cxn>
            </a:cxnLst>
            <a:rect l="0" t="0" r="r" b="b"/>
            <a:pathLst>
              <a:path w="4168" h="2160">
                <a:moveTo>
                  <a:pt x="0" y="2160"/>
                </a:moveTo>
                <a:cubicBezTo>
                  <a:pt x="200" y="1176"/>
                  <a:pt x="400" y="192"/>
                  <a:pt x="1008" y="96"/>
                </a:cubicBezTo>
                <a:cubicBezTo>
                  <a:pt x="1616" y="0"/>
                  <a:pt x="3128" y="1296"/>
                  <a:pt x="3648" y="1584"/>
                </a:cubicBezTo>
                <a:cubicBezTo>
                  <a:pt x="4168" y="1872"/>
                  <a:pt x="4148" y="1848"/>
                  <a:pt x="4128" y="1824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477000" y="4724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213.19%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7162800" y="4267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Discount Rate %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371600" y="18288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NPV 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457200" y="152400"/>
            <a:ext cx="83820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9644-DBE2-46B2-973E-AF22A20AECF1}" type="slidenum">
              <a:rPr lang="en-US"/>
              <a:pPr/>
              <a:t>22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Example 10.12: No IRR Exists</a:t>
            </a:r>
          </a:p>
          <a:p>
            <a:pPr>
              <a:buFontTx/>
              <a:buNone/>
            </a:pPr>
            <a:r>
              <a:rPr lang="en-US" sz="2000"/>
              <a:t>		Dates:			   0	  1	 2</a:t>
            </a:r>
          </a:p>
          <a:p>
            <a:pPr>
              <a:buFontTx/>
              <a:buNone/>
            </a:pPr>
            <a:r>
              <a:rPr lang="en-US" sz="2000"/>
              <a:t>		Cash Flows:		 10	-30	35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6173788" cy="3806825"/>
          </a:xfrm>
          <a:prstGeom prst="rect">
            <a:avLst/>
          </a:prstGeom>
          <a:noFill/>
        </p:spPr>
      </p:pic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33400" y="228600"/>
            <a:ext cx="8305800" cy="594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7789-2A84-4BA2-ABD1-C4E1E67FD43D}" type="slidenum">
              <a:rPr lang="en-US"/>
              <a:pPr/>
              <a:t>23</a:t>
            </a:fld>
            <a:endParaRPr lang="en-US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46125" y="498475"/>
            <a:ext cx="8233344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Example 10.17:  IRR and </a:t>
            </a:r>
            <a:r>
              <a:rPr lang="en-US" i="1" dirty="0"/>
              <a:t>mutually exclusive projects</a:t>
            </a:r>
            <a:endParaRPr lang="en-US" dirty="0"/>
          </a:p>
          <a:p>
            <a:endParaRPr lang="en-US" sz="1600" dirty="0"/>
          </a:p>
          <a:p>
            <a:r>
              <a:rPr lang="en-US" sz="1600" dirty="0"/>
              <a:t>	Dates:		   0	  1	 2	NPV (at 2%)      IRR</a:t>
            </a:r>
          </a:p>
          <a:p>
            <a:r>
              <a:rPr lang="en-US" sz="1600" dirty="0"/>
              <a:t>	Project A:		-10	-16	30	$3.149	        10.79%</a:t>
            </a:r>
          </a:p>
          <a:p>
            <a:r>
              <a:rPr lang="en-US" sz="1600" dirty="0"/>
              <a:t>	Project B:		-10	   2	11	$2.534	        15.36%</a:t>
            </a:r>
          </a:p>
          <a:p>
            <a:endParaRPr lang="en-US" sz="1600" dirty="0"/>
          </a:p>
          <a:p>
            <a:r>
              <a:rPr lang="en-US" sz="1600" dirty="0"/>
              <a:t>        Project A is better even if it has a lower IRR. </a:t>
            </a:r>
          </a:p>
          <a:p>
            <a:endParaRPr lang="en-US" sz="1600" dirty="0"/>
          </a:p>
          <a:p>
            <a:r>
              <a:rPr lang="en-US" sz="2000" dirty="0"/>
              <a:t>Remarks:</a:t>
            </a:r>
          </a:p>
          <a:p>
            <a:r>
              <a:rPr lang="en-US" sz="2000" dirty="0"/>
              <a:t>      1) It is </a:t>
            </a:r>
            <a:r>
              <a:rPr lang="en-US" sz="2000" b="1" u="sng" dirty="0"/>
              <a:t>wrong</a:t>
            </a:r>
            <a:r>
              <a:rPr lang="en-US" sz="2000" dirty="0"/>
              <a:t> to compare IRR directly</a:t>
            </a:r>
          </a:p>
          <a:p>
            <a:r>
              <a:rPr lang="en-US" sz="2000" dirty="0"/>
              <a:t>      2) The appropriate procedure is to subtract projects’ cash flows and </a:t>
            </a:r>
          </a:p>
          <a:p>
            <a:r>
              <a:rPr lang="en-US" sz="2000" dirty="0"/>
              <a:t>           compare with the hurdle rate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Dates:			   0	  1	 2	NPV      IRR</a:t>
            </a:r>
          </a:p>
          <a:p>
            <a:r>
              <a:rPr lang="en-US" sz="2000" dirty="0"/>
              <a:t>	Cash Flows A-B:		   0	-18	19	.615	5.56%</a:t>
            </a:r>
          </a:p>
          <a:p>
            <a:r>
              <a:rPr lang="en-US" dirty="0"/>
              <a:t>    </a:t>
            </a:r>
          </a:p>
          <a:p>
            <a:r>
              <a:rPr lang="en-US" sz="2000" dirty="0"/>
              <a:t>      Project A is better because the difference A-B is above the hurdle rate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85800" y="381000"/>
            <a:ext cx="8153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590207" y="4419600"/>
            <a:ext cx="4191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279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2D05-3F82-43D4-9F01-E610D0E998D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412750" y="550863"/>
            <a:ext cx="8350250" cy="552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Aft>
                <a:spcPct val="40000"/>
              </a:spcAft>
            </a:pPr>
            <a:r>
              <a:rPr lang="en-US" altLang="en-US" sz="2800" b="1" dirty="0"/>
              <a:t>4. Other Valuation Methods</a:t>
            </a:r>
          </a:p>
          <a:p>
            <a:pPr marL="285750" indent="-227013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Incorrect but used in practice</a:t>
            </a:r>
            <a:endParaRPr lang="en-US" altLang="en-US" dirty="0"/>
          </a:p>
          <a:p>
            <a:pPr>
              <a:spcAft>
                <a:spcPct val="50000"/>
              </a:spcAft>
            </a:pPr>
            <a:r>
              <a:rPr lang="en-US" altLang="en-US" dirty="0"/>
              <a:t>    </a:t>
            </a:r>
            <a:r>
              <a:rPr lang="en-US" altLang="en-US" b="1" dirty="0"/>
              <a:t>(1) Payback Method</a:t>
            </a:r>
          </a:p>
          <a:p>
            <a:pPr lvl="1">
              <a:spcAft>
                <a:spcPts val="1200"/>
              </a:spcAft>
            </a:pPr>
            <a:r>
              <a:rPr lang="en-US" altLang="en-US" sz="2000" dirty="0"/>
              <a:t>Accept a project if the # of years needed to recover the initial capital outlay is less than a pre-specified cut-off</a:t>
            </a:r>
          </a:p>
          <a:p>
            <a:pPr lvl="1">
              <a:spcAft>
                <a:spcPct val="50000"/>
              </a:spcAft>
            </a:pPr>
            <a:r>
              <a:rPr lang="en-US" altLang="en-US" sz="2000" dirty="0"/>
              <a:t>Problem 1:  Ignores cash flows that accrue after the payback period</a:t>
            </a:r>
          </a:p>
          <a:p>
            <a:pPr lvl="1">
              <a:spcAft>
                <a:spcPct val="25000"/>
              </a:spcAft>
            </a:pPr>
            <a:r>
              <a:rPr lang="en-US" altLang="en-US" sz="2000" dirty="0"/>
              <a:t>Problem 2: What about discounting?</a:t>
            </a:r>
          </a:p>
          <a:p>
            <a:pPr lvl="1">
              <a:spcAft>
                <a:spcPct val="25000"/>
              </a:spcAft>
            </a:pPr>
            <a:r>
              <a:rPr lang="en-US" altLang="en-US" sz="2000" dirty="0"/>
              <a:t>	Solution: Discounted payback method</a:t>
            </a:r>
          </a:p>
          <a:p>
            <a:pPr lvl="1"/>
            <a:r>
              <a:rPr lang="en-US" altLang="en-US" sz="2000" dirty="0"/>
              <a:t>	       - Same rule but using discounted cash flows</a:t>
            </a:r>
          </a:p>
          <a:p>
            <a:pPr lvl="1"/>
            <a:endParaRPr lang="en-US" altLang="en-US" sz="2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2000" dirty="0"/>
              <a:t>While incorrect, payback method can be viewed as a heuristic rule used by financially constrained firms (e.g., need to recoup investment relatively quickly to pay down debt)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534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8EAC-5495-4E98-AF1C-F50E3798EF0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077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en-US" b="1" dirty="0"/>
              <a:t>(2) Accounting rate of return</a:t>
            </a:r>
          </a:p>
          <a:p>
            <a:pPr>
              <a:spcAft>
                <a:spcPct val="30000"/>
              </a:spcAft>
            </a:pPr>
            <a:r>
              <a:rPr lang="en-US" altLang="en-US" sz="2000" dirty="0"/>
              <a:t>Evaluates projects by comparing the ROA with some hurdle rate</a:t>
            </a:r>
          </a:p>
          <a:p>
            <a:pPr>
              <a:spcAft>
                <a:spcPct val="30000"/>
              </a:spcAft>
            </a:pPr>
            <a:r>
              <a:rPr lang="en-US" altLang="en-US" sz="2000" dirty="0"/>
              <a:t>Example: 	</a:t>
            </a:r>
          </a:p>
          <a:p>
            <a:pPr>
              <a:spcBef>
                <a:spcPct val="50000"/>
              </a:spcBef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1444625" y="1825625"/>
          <a:ext cx="6588125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Document" r:id="rId3" imgW="6590520" imgH="2988360" progId="Word.Document.8">
                  <p:embed/>
                </p:oleObj>
              </mc:Choice>
              <mc:Fallback>
                <p:oleObj name="Document" r:id="rId3" imgW="6590520" imgH="2988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1825625"/>
                        <a:ext cx="6588125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57200" y="4724400"/>
            <a:ext cx="8229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Problems: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     - Puts too much weight on later cash flows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     - Relies on accounting earnings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	What do the shareholders care about? </a:t>
            </a:r>
          </a:p>
        </p:txBody>
      </p:sp>
    </p:spTree>
    <p:extLst>
      <p:ext uri="{BB962C8B-B14F-4D97-AF65-F5344CB8AC3E}">
        <p14:creationId xmlns:p14="http://schemas.microsoft.com/office/powerpoint/2010/main" val="45737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D90D9-8A3E-4E58-ACAF-095775C3E271}" type="slidenum">
              <a:rPr lang="en-US"/>
              <a:pPr/>
              <a:t>26</a:t>
            </a:fld>
            <a:endParaRPr lang="en-US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457200" y="6096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sz="3200" dirty="0"/>
              <a:t>Summary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r>
              <a:rPr lang="en-US" dirty="0"/>
              <a:t>Corporate Objective: Increase the welfare of shareholders by maximizing stock price</a:t>
            </a: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r>
              <a:rPr lang="en-US" dirty="0"/>
              <a:t>Projects with positive NPV create value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5000"/>
              </a:spcAft>
              <a:buFontTx/>
              <a:buChar char="•"/>
            </a:pPr>
            <a:r>
              <a:rPr lang="en-US" dirty="0"/>
              <a:t>Tracking Portfolio Approach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dirty="0"/>
              <a:t>	</a:t>
            </a:r>
            <a:r>
              <a:rPr lang="en-US" sz="2000" dirty="0"/>
              <a:t>Project’s future cash flows are worth the market value of the portfolio of financial assets that replicates those cash flows 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IRR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40000"/>
              </a:spcAft>
            </a:pPr>
            <a:r>
              <a:rPr lang="en-US" dirty="0"/>
              <a:t>	</a:t>
            </a:r>
            <a:r>
              <a:rPr lang="en-US" sz="2000" dirty="0"/>
              <a:t>Popular valuation method; easy to communicate. But may be misleading when the project has non-standard cash flow patterns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</a:pPr>
            <a:endParaRPr lang="en-US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60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5228F4-0CAF-493A-BC04-D9A62B6ED873}" type="slidenum">
              <a:rPr lang="en-US"/>
              <a:pPr/>
              <a:t>3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2800" b="1"/>
              <a:t>1. Valuation Basics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257800"/>
          </a:xfrm>
        </p:spPr>
        <p:txBody>
          <a:bodyPr/>
          <a:lstStyle/>
          <a:p>
            <a:pPr marL="225425" indent="-225425" defTabSz="635000">
              <a:spcAft>
                <a:spcPct val="60000"/>
              </a:spcAft>
            </a:pPr>
            <a:r>
              <a:rPr lang="en-US" sz="2400" dirty="0"/>
              <a:t>Many applications in finance require valuing assets</a:t>
            </a:r>
          </a:p>
          <a:p>
            <a:pPr marL="225425" indent="-225425" defTabSz="635000">
              <a:spcAft>
                <a:spcPct val="50000"/>
              </a:spcAft>
            </a:pPr>
            <a:r>
              <a:rPr lang="en-US" sz="2400" dirty="0"/>
              <a:t>Assets: Future streams of cash flows:</a:t>
            </a:r>
          </a:p>
          <a:p>
            <a:pPr marL="225425" indent="-225425" defTabSz="635000">
              <a:spcAft>
                <a:spcPct val="70000"/>
              </a:spcAft>
              <a:buFontTx/>
              <a:buNone/>
            </a:pPr>
            <a:r>
              <a:rPr lang="en-US" sz="2400" dirty="0"/>
              <a:t>			‒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 		 C</a:t>
            </a:r>
            <a:r>
              <a:rPr lang="en-US" sz="2800" baseline="-25000" dirty="0"/>
              <a:t>1</a:t>
            </a:r>
            <a:r>
              <a:rPr lang="en-US" sz="2800" dirty="0"/>
              <a:t> 	    C</a:t>
            </a:r>
            <a:r>
              <a:rPr lang="en-US" sz="2800" baseline="-25000" dirty="0"/>
              <a:t>2</a:t>
            </a:r>
            <a:r>
              <a:rPr lang="en-US" sz="2800" dirty="0"/>
              <a:t> 	 C</a:t>
            </a:r>
            <a:r>
              <a:rPr lang="en-US" sz="2800" baseline="-25000" dirty="0"/>
              <a:t>3</a:t>
            </a:r>
            <a:r>
              <a:rPr lang="en-US" sz="2800" dirty="0"/>
              <a:t> ……… C</a:t>
            </a:r>
            <a:r>
              <a:rPr lang="en-US" sz="2800" baseline="-25000" dirty="0"/>
              <a:t>T</a:t>
            </a:r>
            <a:endParaRPr lang="en-US" sz="2800" dirty="0"/>
          </a:p>
          <a:p>
            <a:pPr marL="225425" indent="-225425" defTabSz="635000">
              <a:buFontTx/>
              <a:buNone/>
            </a:pPr>
            <a:r>
              <a:rPr lang="en-US" sz="2000" dirty="0"/>
              <a:t>			</a:t>
            </a:r>
          </a:p>
          <a:p>
            <a:pPr marL="225425" indent="-225425" defTabSz="635000">
              <a:buFontTx/>
              <a:buNone/>
            </a:pPr>
            <a:endParaRPr lang="en-US" sz="2000" dirty="0"/>
          </a:p>
          <a:p>
            <a:pPr marL="225425" indent="-225425" defTabSz="635000"/>
            <a:r>
              <a:rPr lang="en-US" sz="2400" dirty="0"/>
              <a:t>Valuation may concern assets-in-place (sunk investments), or new investments/projects (</a:t>
            </a:r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400" dirty="0"/>
              <a:t> &gt; 0)</a:t>
            </a:r>
          </a:p>
          <a:p>
            <a:pPr marL="225425" indent="-225425" defTabSz="635000">
              <a:spcAft>
                <a:spcPct val="20000"/>
              </a:spcAft>
            </a:pPr>
            <a:r>
              <a:rPr lang="en-US" sz="2400" dirty="0"/>
              <a:t>The valuation problem is to find the PRESENT VALUE of future cash flows, which facilitates financial decision making</a:t>
            </a:r>
          </a:p>
          <a:p>
            <a:pPr lvl="1" defTabSz="635000"/>
            <a:r>
              <a:rPr lang="en-US" sz="2300" dirty="0"/>
              <a:t>Example: Invest in a project if PV(Future Cash Flows) &gt; C</a:t>
            </a:r>
            <a:r>
              <a:rPr lang="en-US" sz="2300" baseline="-25000" dirty="0"/>
              <a:t>0</a:t>
            </a:r>
            <a:endParaRPr lang="en-US" sz="2300" dirty="0"/>
          </a:p>
        </p:txBody>
      </p:sp>
      <p:sp>
        <p:nvSpPr>
          <p:cNvPr id="11269" name="AutoShape 7"/>
          <p:cNvSpPr>
            <a:spLocks/>
          </p:cNvSpPr>
          <p:nvPr/>
        </p:nvSpPr>
        <p:spPr bwMode="auto">
          <a:xfrm rot="-5400000">
            <a:off x="4914900" y="952500"/>
            <a:ext cx="228600" cy="4114800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8"/>
          <p:cNvSpPr>
            <a:spLocks/>
          </p:cNvSpPr>
          <p:nvPr/>
        </p:nvSpPr>
        <p:spPr bwMode="auto">
          <a:xfrm rot="-5400000">
            <a:off x="1866900" y="25527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1066800" y="32004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investment cost or purchase price</a:t>
            </a: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4267200" y="3200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future cash flows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F184DC-299A-4F95-A411-52B4FD9C4282}" type="slidenum">
              <a:rPr lang="en-US"/>
              <a:pPr/>
              <a:t>4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5638800"/>
          </a:xfrm>
        </p:spPr>
        <p:txBody>
          <a:bodyPr/>
          <a:lstStyle/>
          <a:p>
            <a:pPr marL="225425" indent="-225425" defTabSz="635000">
              <a:lnSpc>
                <a:spcPct val="90000"/>
              </a:lnSpc>
              <a:spcAft>
                <a:spcPct val="30000"/>
              </a:spcAft>
            </a:pPr>
            <a:r>
              <a:rPr lang="en-US" sz="2400" dirty="0"/>
              <a:t>But PV for who? Does PV depend on who is doing the valuation?</a:t>
            </a:r>
          </a:p>
          <a:p>
            <a:pPr marL="225425" indent="-225425" defTabSz="635000">
              <a:lnSpc>
                <a:spcPct val="90000"/>
              </a:lnSpc>
              <a:spcAft>
                <a:spcPct val="30000"/>
              </a:spcAft>
            </a:pPr>
            <a:r>
              <a:rPr lang="en-US" sz="2400" dirty="0"/>
              <a:t>Let’s start with an individual</a:t>
            </a:r>
          </a:p>
          <a:p>
            <a:pPr marL="225425" indent="-225425" defTabSz="635000">
              <a:lnSpc>
                <a:spcPct val="90000"/>
              </a:lnSpc>
              <a:spcAft>
                <a:spcPct val="20000"/>
              </a:spcAft>
              <a:buFontTx/>
              <a:buNone/>
            </a:pPr>
            <a:r>
              <a:rPr lang="en-US" sz="2400" dirty="0"/>
              <a:t>	</a:t>
            </a:r>
            <a:r>
              <a:rPr lang="en-US" sz="2200" dirty="0"/>
              <a:t>Example: You have to pick between two investments :</a:t>
            </a:r>
          </a:p>
          <a:p>
            <a:pPr marL="225425" indent="-225425" defTabSz="635000">
              <a:lnSpc>
                <a:spcPct val="90000"/>
              </a:lnSpc>
              <a:spcAft>
                <a:spcPct val="10000"/>
              </a:spcAft>
              <a:buFontTx/>
              <a:buNone/>
            </a:pPr>
            <a:r>
              <a:rPr lang="en-US" sz="2400" dirty="0"/>
              <a:t>		</a:t>
            </a:r>
            <a:r>
              <a:rPr lang="en-US" sz="2100" dirty="0">
                <a:solidFill>
                  <a:srgbClr val="FF0000"/>
                </a:solidFill>
              </a:rPr>
              <a:t>A: </a:t>
            </a:r>
            <a:r>
              <a:rPr lang="en-US" sz="2100" dirty="0"/>
              <a:t>A certain and immediate payoff of </a:t>
            </a:r>
            <a:r>
              <a:rPr lang="en-US" sz="2100" dirty="0">
                <a:solidFill>
                  <a:srgbClr val="FF0000"/>
                </a:solidFill>
              </a:rPr>
              <a:t>$100,000</a:t>
            </a:r>
          </a:p>
          <a:p>
            <a:pPr marL="225425" indent="-225425" defTabSz="635000">
              <a:lnSpc>
                <a:spcPct val="90000"/>
              </a:lnSpc>
              <a:spcAft>
                <a:spcPct val="60000"/>
              </a:spcAft>
              <a:buFontTx/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chemeClr val="accent2"/>
                </a:solidFill>
              </a:rPr>
              <a:t>	B: </a:t>
            </a:r>
            <a:r>
              <a:rPr lang="en-US" sz="2100" dirty="0"/>
              <a:t>A risky payoff of either </a:t>
            </a:r>
            <a:r>
              <a:rPr lang="en-US" sz="2100" dirty="0">
                <a:solidFill>
                  <a:schemeClr val="accent2"/>
                </a:solidFill>
              </a:rPr>
              <a:t>$20,000 </a:t>
            </a:r>
            <a:r>
              <a:rPr lang="en-US" sz="2100" dirty="0"/>
              <a:t>or </a:t>
            </a:r>
            <a:r>
              <a:rPr lang="en-US" sz="2100" dirty="0">
                <a:solidFill>
                  <a:schemeClr val="accent2"/>
                </a:solidFill>
              </a:rPr>
              <a:t>$200,000 </a:t>
            </a:r>
            <a:r>
              <a:rPr lang="en-US" sz="2100" dirty="0"/>
              <a:t>(with equal likelihood) 	one year from now</a:t>
            </a:r>
          </a:p>
          <a:p>
            <a:pPr marL="225425" indent="-225425" defTabSz="635000">
              <a:lnSpc>
                <a:spcPct val="90000"/>
              </a:lnSpc>
              <a:spcAft>
                <a:spcPct val="10000"/>
              </a:spcAft>
              <a:buFontTx/>
              <a:buNone/>
            </a:pPr>
            <a:r>
              <a:rPr lang="en-US" sz="2100" dirty="0"/>
              <a:t>		- With </a:t>
            </a:r>
            <a:r>
              <a:rPr lang="en-US" sz="2100" dirty="0">
                <a:solidFill>
                  <a:schemeClr val="accent2"/>
                </a:solidFill>
              </a:rPr>
              <a:t>B</a:t>
            </a:r>
            <a:r>
              <a:rPr lang="en-US" sz="2100" dirty="0"/>
              <a:t>, you make $110,000 on average, which is 10% more than 		  what you can get with </a:t>
            </a:r>
            <a:r>
              <a:rPr lang="en-US" sz="2100" dirty="0">
                <a:solidFill>
                  <a:srgbClr val="FF0000"/>
                </a:solidFill>
              </a:rPr>
              <a:t>A</a:t>
            </a:r>
            <a:r>
              <a:rPr lang="en-US" sz="2100" dirty="0"/>
              <a:t> (think of it as 10% expected return over a year)</a:t>
            </a:r>
          </a:p>
          <a:p>
            <a:pPr marL="225425" indent="-225425" defTabSz="635000">
              <a:lnSpc>
                <a:spcPct val="90000"/>
              </a:lnSpc>
              <a:spcAft>
                <a:spcPct val="10000"/>
              </a:spcAft>
              <a:buFontTx/>
              <a:buNone/>
            </a:pPr>
            <a:r>
              <a:rPr lang="en-US" sz="2100" dirty="0"/>
              <a:t>		- But what if</a:t>
            </a:r>
          </a:p>
          <a:p>
            <a:pPr marL="225425" indent="-225425" defTabSz="635000">
              <a:lnSpc>
                <a:spcPct val="90000"/>
              </a:lnSpc>
              <a:spcAft>
                <a:spcPct val="10000"/>
              </a:spcAft>
              <a:buFontTx/>
              <a:buNone/>
            </a:pPr>
            <a:r>
              <a:rPr lang="en-US" sz="2100" dirty="0"/>
              <a:t>			- you need the money now?</a:t>
            </a:r>
          </a:p>
          <a:p>
            <a:pPr marL="225425" indent="-225425" defTabSz="635000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en-US" sz="2100" dirty="0"/>
              <a:t>			- or you are averse to ending up with only $20K?</a:t>
            </a:r>
          </a:p>
          <a:p>
            <a:pPr marL="225425" indent="-225425" defTabSz="635000">
              <a:lnSpc>
                <a:spcPct val="90000"/>
              </a:lnSpc>
              <a:spcAft>
                <a:spcPct val="10000"/>
              </a:spcAft>
            </a:pPr>
            <a:r>
              <a:rPr lang="en-US" sz="2400" dirty="0"/>
              <a:t>The attractiveness of an asset to an individual investor depends on his/her preference attributes such as </a:t>
            </a:r>
            <a:r>
              <a:rPr lang="en-US" sz="2400" u="sng" dirty="0"/>
              <a:t>patience</a:t>
            </a:r>
            <a:r>
              <a:rPr lang="en-US" sz="2400" dirty="0"/>
              <a:t> and </a:t>
            </a:r>
            <a:r>
              <a:rPr lang="en-US" sz="2400" u="sng" dirty="0"/>
              <a:t>risk tolerance</a:t>
            </a:r>
            <a:r>
              <a:rPr lang="en-US" sz="1700" dirty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FF423-F976-454A-95EA-4EE12FE737C3}" type="slidenum">
              <a:rPr lang="en-US"/>
              <a:pPr/>
              <a:t>5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35000"/>
            <a:ext cx="8458200" cy="5638800"/>
          </a:xfrm>
        </p:spPr>
        <p:txBody>
          <a:bodyPr/>
          <a:lstStyle/>
          <a:p>
            <a:pPr marL="225425" indent="-225425" defTabSz="635000">
              <a:spcAft>
                <a:spcPct val="30000"/>
              </a:spcAft>
              <a:buFontTx/>
              <a:buNone/>
            </a:pPr>
            <a:r>
              <a:rPr lang="en-US" sz="2400" dirty="0"/>
              <a:t>How should a firm (specifically, a public corporation) value assets?</a:t>
            </a:r>
          </a:p>
          <a:p>
            <a:pPr marL="225425" indent="-225425" defTabSz="635000">
              <a:spcAft>
                <a:spcPct val="30000"/>
              </a:spcAft>
            </a:pPr>
            <a:r>
              <a:rPr lang="en-US" sz="2200" dirty="0"/>
              <a:t>Public Corporation:</a:t>
            </a:r>
          </a:p>
          <a:p>
            <a:pPr lvl="1" defTabSz="635000">
              <a:spcAft>
                <a:spcPct val="30000"/>
              </a:spcAft>
            </a:pPr>
            <a:r>
              <a:rPr lang="en-US" sz="2000" dirty="0"/>
              <a:t>Owned by a large number of shareholders who hold well-diversified portfolios (that is, most shareholders hold only a small part of their wealth in the firm’s stock)</a:t>
            </a:r>
          </a:p>
          <a:p>
            <a:pPr lvl="1" defTabSz="635000">
              <a:spcAft>
                <a:spcPct val="30000"/>
              </a:spcAft>
            </a:pPr>
            <a:r>
              <a:rPr lang="en-US" sz="2000" dirty="0"/>
              <a:t>The firm consists of a collection of </a:t>
            </a:r>
            <a:r>
              <a:rPr lang="en-US" sz="2000" b="1" i="1" dirty="0"/>
              <a:t>projects</a:t>
            </a:r>
            <a:r>
              <a:rPr lang="en-US" sz="2000" dirty="0"/>
              <a:t>: </a:t>
            </a:r>
            <a:r>
              <a:rPr lang="en-US" sz="2000" u="sng" dirty="0"/>
              <a:t>assets-in-place</a:t>
            </a:r>
            <a:r>
              <a:rPr lang="en-US" sz="2000" dirty="0"/>
              <a:t> + </a:t>
            </a:r>
            <a:r>
              <a:rPr lang="en-US" sz="2000" u="sng" dirty="0"/>
              <a:t>current and future investment opportunities</a:t>
            </a:r>
          </a:p>
          <a:p>
            <a:pPr lvl="1" defTabSz="635000">
              <a:spcAft>
                <a:spcPct val="70000"/>
              </a:spcAft>
            </a:pPr>
            <a:r>
              <a:rPr lang="en-US" sz="2000" dirty="0"/>
              <a:t>Firm’s shares trade in the market (they are </a:t>
            </a:r>
            <a:r>
              <a:rPr lang="en-US" sz="2000" i="1" dirty="0">
                <a:solidFill>
                  <a:schemeClr val="accent2"/>
                </a:solidFill>
              </a:rPr>
              <a:t>financial assets</a:t>
            </a:r>
            <a:r>
              <a:rPr lang="en-US" sz="2000" dirty="0"/>
              <a:t>), projects do not (they are </a:t>
            </a:r>
            <a:r>
              <a:rPr lang="en-US" sz="2000" i="1" dirty="0">
                <a:solidFill>
                  <a:schemeClr val="accent2"/>
                </a:solidFill>
              </a:rPr>
              <a:t>real assets</a:t>
            </a:r>
            <a:r>
              <a:rPr lang="en-US" sz="2000" dirty="0"/>
              <a:t>)</a:t>
            </a:r>
          </a:p>
          <a:p>
            <a:pPr marL="225425" indent="-225425" defTabSz="635000"/>
            <a:r>
              <a:rPr lang="en-US" sz="2400" dirty="0"/>
              <a:t>Valuation problem: Which projects should the firm invest in?</a:t>
            </a:r>
          </a:p>
          <a:p>
            <a:pPr lvl="1" defTabSz="635000"/>
            <a:r>
              <a:rPr lang="en-US" sz="2400" dirty="0"/>
              <a:t>Do shareholder preferences over the timing and the riskiness of cash flows matter?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C360E8-5A38-4489-BAB7-C193880C8A12}" type="slidenum">
              <a:rPr lang="en-US"/>
              <a:pPr/>
              <a:t>6</a:t>
            </a:fld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81000" y="533400"/>
            <a:ext cx="8305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81000" y="3048000"/>
            <a:ext cx="838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33400" y="685800"/>
            <a:ext cx="8305800" cy="42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Example: Some shareholders prefer </a:t>
            </a:r>
            <a:r>
              <a:rPr lang="en-US" sz="2200" u="sng" dirty="0"/>
              <a:t>risk-free</a:t>
            </a:r>
            <a:r>
              <a:rPr lang="en-US" sz="2200" dirty="0"/>
              <a:t> cash flows. Should the firm invest in a </a:t>
            </a:r>
            <a:r>
              <a:rPr lang="en-US" sz="2200" u="sng" dirty="0"/>
              <a:t>risky</a:t>
            </a:r>
            <a:r>
              <a:rPr lang="en-US" sz="2200" dirty="0"/>
              <a:t> project that will increase its market value?</a:t>
            </a:r>
          </a:p>
          <a:p>
            <a:endParaRPr lang="en-US" sz="2200" dirty="0"/>
          </a:p>
          <a:p>
            <a:r>
              <a:rPr lang="en-US" dirty="0"/>
              <a:t>Conventional wisdom: No, preferences do not matter. Adopt the projects that </a:t>
            </a:r>
            <a:r>
              <a:rPr lang="en-US" u="sng" dirty="0"/>
              <a:t>increase the firm’s market value (i.e., stock price)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sz="2200" dirty="0"/>
              <a:t>If some shareholder find the firm’s stock to be too risky, they can sell their shares and invest in Treasury bonds. They are still better off!</a:t>
            </a:r>
          </a:p>
          <a:p>
            <a:endParaRPr lang="en-US" sz="2200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9DEB81-4815-48E8-84D7-D5A754E2ADF9}" type="slidenum">
              <a:rPr lang="en-US"/>
              <a:pPr/>
              <a:t>7</a:t>
            </a:fld>
            <a:endParaRPr lang="en-US"/>
          </a:p>
        </p:txBody>
      </p:sp>
      <p:sp>
        <p:nvSpPr>
          <p:cNvPr id="140290" name="Text Box 2050"/>
          <p:cNvSpPr txBox="1">
            <a:spLocks noChangeArrowheads="1"/>
          </p:cNvSpPr>
          <p:nvPr/>
        </p:nvSpPr>
        <p:spPr bwMode="auto">
          <a:xfrm>
            <a:off x="228600" y="364359"/>
            <a:ext cx="8763000" cy="44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71450">
              <a:spcBef>
                <a:spcPct val="50000"/>
              </a:spcBef>
              <a:spcAft>
                <a:spcPct val="50000"/>
              </a:spcAft>
            </a:pPr>
            <a:r>
              <a:rPr lang="en-US" dirty="0"/>
              <a:t>Maximizing shareholder welfare = Adopting projects that will increase firm’s market value</a:t>
            </a:r>
          </a:p>
          <a:p>
            <a:pPr defTabSz="171450">
              <a:spcBef>
                <a:spcPct val="50000"/>
              </a:spcBef>
              <a:buFontTx/>
              <a:buChar char="•"/>
            </a:pPr>
            <a:r>
              <a:rPr lang="en-US" sz="2300" dirty="0"/>
              <a:t> What does this imply for asset valuation?</a:t>
            </a:r>
          </a:p>
          <a:p>
            <a:pPr lvl="1" defTabSz="171450">
              <a:spcBef>
                <a:spcPct val="50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200" dirty="0"/>
              <a:t> Market-based approach to valuation: Need to beat </a:t>
            </a:r>
            <a:r>
              <a:rPr lang="en-US" sz="2200" b="1" u="sng" dirty="0"/>
              <a:t>only</a:t>
            </a:r>
            <a:r>
              <a:rPr lang="en-US" sz="2200" dirty="0"/>
              <a:t> the 		 		 		 		 	 risk-return trade-off dictated by financial markets</a:t>
            </a:r>
          </a:p>
          <a:p>
            <a:pPr defTabSz="171450">
              <a:spcBef>
                <a:spcPct val="50000"/>
              </a:spcBef>
              <a:spcAft>
                <a:spcPts val="900"/>
              </a:spcAft>
              <a:buFontTx/>
              <a:buChar char="•"/>
            </a:pPr>
            <a:r>
              <a:rPr lang="en-US" sz="2300" dirty="0"/>
              <a:t> Main principle of valuation:</a:t>
            </a:r>
          </a:p>
          <a:p>
            <a:pPr marL="344488" lvl="1" defTabSz="1714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300" dirty="0"/>
              <a:t> An asset creates value if the </a:t>
            </a:r>
            <a:r>
              <a:rPr lang="en-US" sz="2300" b="1" u="sng" dirty="0"/>
              <a:t>cost</a:t>
            </a:r>
            <a:r>
              <a:rPr lang="en-US" sz="2300" dirty="0"/>
              <a:t> of investing in it is </a:t>
            </a:r>
            <a:r>
              <a:rPr lang="en-US" sz="2300" b="1" u="sng" dirty="0"/>
              <a:t>smaller than</a:t>
            </a:r>
            <a:r>
              <a:rPr lang="en-US" sz="2300" dirty="0"/>
              <a:t> the </a:t>
            </a:r>
            <a:r>
              <a:rPr lang="en-US" sz="2300" b="1" u="sng" dirty="0"/>
              <a:t>price the financial market is willing to pay for its cash flows</a:t>
            </a:r>
          </a:p>
          <a:p>
            <a:pPr lvl="2" defTabSz="171450">
              <a:lnSpc>
                <a:spcPct val="110000"/>
              </a:lnSpc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sz="2200" dirty="0"/>
              <a:t> This is the familiar NPV rule:</a:t>
            </a:r>
          </a:p>
        </p:txBody>
      </p:sp>
      <p:sp>
        <p:nvSpPr>
          <p:cNvPr id="140292" name="Rectangle 2052"/>
          <p:cNvSpPr>
            <a:spLocks noChangeArrowheads="1"/>
          </p:cNvSpPr>
          <p:nvPr/>
        </p:nvSpPr>
        <p:spPr bwMode="auto">
          <a:xfrm>
            <a:off x="228600" y="304800"/>
            <a:ext cx="8610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2074"/>
          <p:cNvSpPr txBox="1">
            <a:spLocks noChangeArrowheads="1"/>
          </p:cNvSpPr>
          <p:nvPr/>
        </p:nvSpPr>
        <p:spPr bwMode="auto">
          <a:xfrm>
            <a:off x="1219200" y="487680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63500" algn="l"/>
                <a:tab pos="111125" algn="l"/>
                <a:tab pos="285750" algn="l"/>
                <a:tab pos="396875" algn="l"/>
                <a:tab pos="460375" algn="l"/>
              </a:tabLst>
            </a:pPr>
            <a:r>
              <a:rPr lang="en-US" sz="2800" dirty="0"/>
              <a:t>NPV= PV(future cash flows) – Cost</a:t>
            </a:r>
          </a:p>
        </p:txBody>
      </p:sp>
      <p:sp>
        <p:nvSpPr>
          <p:cNvPr id="1031" name="AutoShape 2075"/>
          <p:cNvSpPr>
            <a:spLocks/>
          </p:cNvSpPr>
          <p:nvPr/>
        </p:nvSpPr>
        <p:spPr bwMode="auto">
          <a:xfrm rot="-5400000">
            <a:off x="3771900" y="3924300"/>
            <a:ext cx="228600" cy="32004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2076"/>
          <p:cNvSpPr txBox="1">
            <a:spLocks noChangeArrowheads="1"/>
          </p:cNvSpPr>
          <p:nvPr/>
        </p:nvSpPr>
        <p:spPr bwMode="auto">
          <a:xfrm>
            <a:off x="1371600" y="571500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price future cash flows would fetch in the market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8DF97D-2B02-4876-B50C-1B7A9F1A86E8}" type="slidenum">
              <a:rPr lang="en-US"/>
              <a:pPr/>
              <a:t>8</a:t>
            </a:fld>
            <a:endParaRPr lang="en-US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533400" y="381000"/>
            <a:ext cx="8305800" cy="596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>
              <a:spcBef>
                <a:spcPct val="50000"/>
              </a:spcBef>
              <a:buFontTx/>
              <a:buChar char="•"/>
            </a:pPr>
            <a:r>
              <a:rPr lang="en-US" dirty="0"/>
              <a:t> Useful ways to think about Present Value:</a:t>
            </a:r>
          </a:p>
          <a:p>
            <a:pPr marL="515938" lvl="1" indent="-230188" defTabSz="355600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sz="2200" dirty="0"/>
              <a:t>Think of the asset as a </a:t>
            </a:r>
            <a:r>
              <a:rPr lang="en-US" sz="2200" u="sng" dirty="0"/>
              <a:t>stand-alone public firm</a:t>
            </a:r>
            <a:r>
              <a:rPr lang="en-US" sz="2200" dirty="0"/>
              <a:t>. PV is the market capitalization that such a firm would have in the market</a:t>
            </a:r>
          </a:p>
          <a:p>
            <a:pPr marL="973138" lvl="2" indent="-230188" defTabSz="355600">
              <a:spcBef>
                <a:spcPct val="35000"/>
              </a:spcBef>
              <a:spcAft>
                <a:spcPct val="40000"/>
              </a:spcAft>
              <a:buFont typeface="Times New Roman" pitchFamily="18" charset="0"/>
              <a:buChar char="–"/>
            </a:pPr>
            <a:r>
              <a:rPr lang="en-US" sz="2000" dirty="0"/>
              <a:t>This view helps avoid making mistakes in cost of capital calculations (Is the asset similar to or different from the rest of our firm?)</a:t>
            </a:r>
            <a:r>
              <a:rPr lang="en-US" sz="2200" dirty="0"/>
              <a:t> </a:t>
            </a:r>
          </a:p>
          <a:p>
            <a:pPr marL="515938" lvl="1" indent="-230188" defTabSz="355600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sz="2200" dirty="0"/>
              <a:t>PV is the </a:t>
            </a:r>
            <a:r>
              <a:rPr lang="en-US" sz="2200" u="sng" dirty="0"/>
              <a:t>market price</a:t>
            </a:r>
            <a:r>
              <a:rPr lang="en-US" sz="2200" dirty="0"/>
              <a:t> of an </a:t>
            </a:r>
            <a:r>
              <a:rPr lang="en-US" sz="2200" u="sng" dirty="0"/>
              <a:t>equivalent financial asset,</a:t>
            </a:r>
            <a:r>
              <a:rPr lang="en-US" sz="2200" dirty="0"/>
              <a:t> or a </a:t>
            </a:r>
            <a:r>
              <a:rPr lang="en-US" sz="2200" u="sng" dirty="0"/>
              <a:t>portfolio of financial assets</a:t>
            </a:r>
          </a:p>
          <a:p>
            <a:pPr marL="973138" lvl="2" indent="-230188" defTabSz="355600">
              <a:spcBef>
                <a:spcPct val="50000"/>
              </a:spcBef>
              <a:spcAft>
                <a:spcPts val="900"/>
              </a:spcAft>
              <a:buFont typeface="Times New Roman" pitchFamily="18" charset="0"/>
              <a:buChar char="–"/>
            </a:pPr>
            <a:r>
              <a:rPr lang="en-US" sz="2000" b="1" dirty="0"/>
              <a:t>Relative Valuation:</a:t>
            </a:r>
            <a:r>
              <a:rPr lang="en-US" sz="2000" dirty="0"/>
              <a:t> Look for assets traded in financial markets whose cash flows are similar to those of the asset you are valuing</a:t>
            </a:r>
          </a:p>
          <a:p>
            <a:pPr marL="973138" lvl="2" indent="-230188" defTabSz="355600">
              <a:spcBef>
                <a:spcPts val="0"/>
              </a:spcBef>
              <a:buFont typeface="Times New Roman" pitchFamily="18" charset="0"/>
              <a:buChar char="–"/>
            </a:pPr>
            <a:r>
              <a:rPr lang="en-US" sz="2000" dirty="0"/>
              <a:t>Example: We can value an oil exploration project using prices of oil futures contracts (more on this later)</a:t>
            </a:r>
          </a:p>
          <a:p>
            <a:pPr marL="0" lvl="2" defTabSz="3556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dirty="0"/>
              <a:t>Does the NPV rule apply in all cases?</a:t>
            </a:r>
          </a:p>
          <a:p>
            <a:pPr lvl="1" defTabSz="355600">
              <a:spcBef>
                <a:spcPct val="35000"/>
              </a:spcBef>
              <a:buFont typeface="Times New Roman" pitchFamily="18" charset="0"/>
              <a:buChar char="–"/>
            </a:pPr>
            <a:r>
              <a:rPr lang="en-US" sz="2000" dirty="0"/>
              <a:t> How about private firms?</a:t>
            </a:r>
          </a:p>
          <a:p>
            <a:pPr lvl="1" defTabSz="355600">
              <a:spcBef>
                <a:spcPct val="35000"/>
              </a:spcBef>
              <a:buFont typeface="Times New Roman" pitchFamily="18" charset="0"/>
              <a:buChar char="–"/>
            </a:pPr>
            <a:r>
              <a:rPr lang="en-US" sz="2000" dirty="0"/>
              <a:t> How about Microsoft, or Amazon?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1905000" cy="457200"/>
          </a:xfrm>
        </p:spPr>
        <p:txBody>
          <a:bodyPr/>
          <a:lstStyle/>
          <a:p>
            <a:fld id="{95A03F80-FE68-4E81-AC60-F1647473074B}" type="slidenum">
              <a:rPr lang="en-US"/>
              <a:pPr/>
              <a:t>9</a:t>
            </a:fld>
            <a:endParaRPr lang="en-US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81000" y="304800"/>
            <a:ext cx="8382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60375">
              <a:spcBef>
                <a:spcPct val="50000"/>
              </a:spcBef>
              <a:tabLst>
                <a:tab pos="174625" algn="l"/>
                <a:tab pos="285750" algn="l"/>
              </a:tabLst>
            </a:pPr>
            <a:r>
              <a:rPr lang="en-US" sz="3200" b="1" dirty="0">
                <a:solidFill>
                  <a:schemeClr val="tx2"/>
                </a:solidFill>
              </a:rPr>
              <a:t>2. Implementing the NPV Rule</a:t>
            </a:r>
            <a:endParaRPr lang="en-US" sz="3200" dirty="0">
              <a:solidFill>
                <a:schemeClr val="tx2"/>
              </a:solidFill>
            </a:endParaRPr>
          </a:p>
          <a:p>
            <a:pPr defTabSz="460375">
              <a:spcBef>
                <a:spcPct val="50000"/>
              </a:spcBef>
              <a:spcAft>
                <a:spcPts val="1200"/>
              </a:spcAft>
              <a:buFontTx/>
              <a:buChar char="•"/>
              <a:tabLst>
                <a:tab pos="174625" algn="l"/>
                <a:tab pos="285750" algn="l"/>
              </a:tabLst>
            </a:pPr>
            <a:r>
              <a:rPr lang="en-US" sz="3200" dirty="0"/>
              <a:t> </a:t>
            </a:r>
            <a:r>
              <a:rPr lang="en-US" sz="2800" dirty="0"/>
              <a:t>Consider a project:</a:t>
            </a:r>
            <a:endParaRPr lang="en-US" b="1" u="sng" dirty="0"/>
          </a:p>
          <a:p>
            <a:pPr defTabSz="460375">
              <a:spcBef>
                <a:spcPct val="50000"/>
              </a:spcBef>
              <a:tabLst>
                <a:tab pos="174625" algn="l"/>
                <a:tab pos="285750" algn="l"/>
              </a:tabLst>
            </a:pPr>
            <a:r>
              <a:rPr lang="en-US" sz="2800" dirty="0"/>
              <a:t>		           −C</a:t>
            </a:r>
            <a:r>
              <a:rPr lang="en-US" sz="2800" baseline="-25000" dirty="0"/>
              <a:t>0</a:t>
            </a:r>
            <a:r>
              <a:rPr lang="en-US" sz="2800" dirty="0"/>
              <a:t>         C</a:t>
            </a:r>
            <a:r>
              <a:rPr lang="en-US" sz="2800" baseline="-25000" dirty="0"/>
              <a:t>1</a:t>
            </a:r>
            <a:r>
              <a:rPr lang="en-US" sz="2800" dirty="0"/>
              <a:t>    C</a:t>
            </a:r>
            <a:r>
              <a:rPr lang="en-US" sz="2800" baseline="-25000" dirty="0"/>
              <a:t>2</a:t>
            </a:r>
            <a:r>
              <a:rPr lang="en-US" sz="2800" dirty="0"/>
              <a:t>    C</a:t>
            </a:r>
            <a:r>
              <a:rPr lang="en-US" sz="2800" baseline="-25000" dirty="0"/>
              <a:t>3</a:t>
            </a:r>
            <a:r>
              <a:rPr lang="en-US" sz="2800" dirty="0"/>
              <a:t> ………C</a:t>
            </a:r>
            <a:r>
              <a:rPr lang="en-US" sz="2800" baseline="-25000" dirty="0"/>
              <a:t>T</a:t>
            </a:r>
          </a:p>
        </p:txBody>
      </p:sp>
      <p:sp>
        <p:nvSpPr>
          <p:cNvPr id="125960" name="AutoShape 8"/>
          <p:cNvSpPr>
            <a:spLocks/>
          </p:cNvSpPr>
          <p:nvPr/>
        </p:nvSpPr>
        <p:spPr bwMode="auto">
          <a:xfrm rot="-5400000">
            <a:off x="4648200" y="1143000"/>
            <a:ext cx="152400" cy="3200400"/>
          </a:xfrm>
          <a:prstGeom prst="lef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AutoShape 9"/>
          <p:cNvSpPr>
            <a:spLocks/>
          </p:cNvSpPr>
          <p:nvPr/>
        </p:nvSpPr>
        <p:spPr bwMode="auto">
          <a:xfrm rot="-5400000">
            <a:off x="1866900" y="23241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457200" y="3048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ct val="40000"/>
              </a:spcAft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</a:t>
            </a:r>
            <a:r>
              <a:rPr lang="en-US" dirty="0"/>
              <a:t>cost                  future cash flows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381000" y="41910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tabLst>
                <a:tab pos="63500" algn="l"/>
                <a:tab pos="111125" algn="l"/>
                <a:tab pos="285750" algn="l"/>
                <a:tab pos="396875" algn="l"/>
                <a:tab pos="460375" algn="l"/>
              </a:tabLst>
            </a:pPr>
            <a:r>
              <a:rPr lang="en-US" sz="2800" dirty="0"/>
              <a:t> 	NPV= PV(future cash flows) – C</a:t>
            </a:r>
            <a:r>
              <a:rPr lang="en-US" sz="2800" baseline="-25000" dirty="0"/>
              <a:t>0</a:t>
            </a:r>
            <a:endParaRPr lang="en-US" sz="2800" dirty="0"/>
          </a:p>
        </p:txBody>
      </p:sp>
      <p:sp>
        <p:nvSpPr>
          <p:cNvPr id="125964" name="AutoShape 12"/>
          <p:cNvSpPr>
            <a:spLocks/>
          </p:cNvSpPr>
          <p:nvPr/>
        </p:nvSpPr>
        <p:spPr bwMode="auto">
          <a:xfrm rot="-5400000">
            <a:off x="3238500" y="3467100"/>
            <a:ext cx="228600" cy="32004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914400" y="53340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Present (market) value of future cash flows</a:t>
            </a:r>
          </a:p>
        </p:txBody>
      </p:sp>
    </p:spTree>
    <p:extLst>
      <p:ext uri="{BB962C8B-B14F-4D97-AF65-F5344CB8AC3E}">
        <p14:creationId xmlns:p14="http://schemas.microsoft.com/office/powerpoint/2010/main" val="3925420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20960</TotalTime>
  <Words>1232</Words>
  <Application>Microsoft Macintosh PowerPoint</Application>
  <PresentationFormat>On-screen Show (4:3)</PresentationFormat>
  <Paragraphs>259</Paragraphs>
  <Slides>26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Times New Roman</vt:lpstr>
      <vt:lpstr>Wingdings</vt:lpstr>
      <vt:lpstr>Default Design</vt:lpstr>
      <vt:lpstr>Worksheet</vt:lpstr>
      <vt:lpstr>Equation</vt:lpstr>
      <vt:lpstr>Document</vt:lpstr>
      <vt:lpstr>VALUATION OF CORPORATE ASSETS: BASIC CONCEPTS AND METHODS </vt:lpstr>
      <vt:lpstr>Valuation of Corporate Assets</vt:lpstr>
      <vt:lpstr>1. Valuation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3: Free Cash Flow Calculation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VALUATION OF CORPORATE ASSETS: BASIC CONCEPTS AND METHODS</dc:title>
  <dc:creator>Aydogan Alti</dc:creator>
  <cp:lastModifiedBy>Microsoft Office User</cp:lastModifiedBy>
  <cp:revision>476</cp:revision>
  <cp:lastPrinted>1999-01-19T15:59:51Z</cp:lastPrinted>
  <dcterms:created xsi:type="dcterms:W3CDTF">1998-12-01T22:30:27Z</dcterms:created>
  <dcterms:modified xsi:type="dcterms:W3CDTF">2019-09-18T01:40:49Z</dcterms:modified>
</cp:coreProperties>
</file>