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B22A4-5F26-4674-A06B-D99B749CEEF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E427E-79B1-4E47-BE9A-58121129F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7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E427E-79B1-4E47-BE9A-58121129FA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0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879B-7F3D-4FA7-8A62-7E49E7E0789F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5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2209A-1EAC-4D40-9FC3-43F7D0E034CF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1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DA44-D869-4D65-A5B5-EE9FAF8CF02D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9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9389-ACCA-4A72-A948-F600FF7D40B8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9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C6ED-C838-45CB-9FA5-E2332605DEEA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A0D2-3272-4EA1-BC96-B9A61A27E718}" type="datetime1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3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DF47-FAFD-4503-B557-6F679C044767}" type="datetime1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7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A7A2-9566-488E-ACEE-ACF60F4B8CC6}" type="datetime1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B999-DA35-4584-A063-14718528AAA5}" type="datetime1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1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D3B0-677D-4E73-B5DD-B25C0042233C}" type="datetime1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DB65-05C2-48EC-972A-BBDF4E1BC709}" type="datetime1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9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86933"/>
            <a:ext cx="10515600" cy="4890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4144B-A550-4E93-98C8-44CDC4D77724}" type="datetime1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Users\cohnj\Dropbox\adminstrative\4_RGB_McCombs_School_Brand_Formal_cropped.jp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6" y="55564"/>
            <a:ext cx="2375324" cy="469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914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Bankruptcy &amp; Financial Distress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82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Bankruptcy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856268"/>
              </p:ext>
            </p:extLst>
          </p:nvPr>
        </p:nvGraphicFramePr>
        <p:xfrm>
          <a:off x="646041" y="1789264"/>
          <a:ext cx="107541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280">
                  <a:extLst>
                    <a:ext uri="{9D8B030D-6E8A-4147-A177-3AD203B41FA5}">
                      <a16:colId xmlns:a16="http://schemas.microsoft.com/office/drawing/2014/main" val="1886738727"/>
                    </a:ext>
                  </a:extLst>
                </a:gridCol>
                <a:gridCol w="2862469">
                  <a:extLst>
                    <a:ext uri="{9D8B030D-6E8A-4147-A177-3AD203B41FA5}">
                      <a16:colId xmlns:a16="http://schemas.microsoft.com/office/drawing/2014/main" val="133058508"/>
                    </a:ext>
                  </a:extLst>
                </a:gridCol>
                <a:gridCol w="2907195">
                  <a:extLst>
                    <a:ext uri="{9D8B030D-6E8A-4147-A177-3AD203B41FA5}">
                      <a16:colId xmlns:a16="http://schemas.microsoft.com/office/drawing/2014/main" val="1591593712"/>
                    </a:ext>
                  </a:extLst>
                </a:gridCol>
                <a:gridCol w="2907196">
                  <a:extLst>
                    <a:ext uri="{9D8B030D-6E8A-4147-A177-3AD203B41FA5}">
                      <a16:colId xmlns:a16="http://schemas.microsoft.com/office/drawing/2014/main" val="1549918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Filing to plan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Plan submission</a:t>
                      </a:r>
                      <a:r>
                        <a:rPr lang="en-US" sz="2400" baseline="0" dirty="0"/>
                        <a:t> to confirmation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Confirmation to closure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1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0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84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% &lt; 120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1419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90968" y="1204032"/>
            <a:ext cx="7464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Days spent in each Chapter 11 phase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252354"/>
              </p:ext>
            </p:extLst>
          </p:nvPr>
        </p:nvGraphicFramePr>
        <p:xfrm>
          <a:off x="646041" y="4569056"/>
          <a:ext cx="1075413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394">
                  <a:extLst>
                    <a:ext uri="{9D8B030D-6E8A-4147-A177-3AD203B41FA5}">
                      <a16:colId xmlns:a16="http://schemas.microsoft.com/office/drawing/2014/main" val="133058508"/>
                    </a:ext>
                  </a:extLst>
                </a:gridCol>
                <a:gridCol w="2698915">
                  <a:extLst>
                    <a:ext uri="{9D8B030D-6E8A-4147-A177-3AD203B41FA5}">
                      <a16:colId xmlns:a16="http://schemas.microsoft.com/office/drawing/2014/main" val="1591593712"/>
                    </a:ext>
                  </a:extLst>
                </a:gridCol>
                <a:gridCol w="2698915">
                  <a:extLst>
                    <a:ext uri="{9D8B030D-6E8A-4147-A177-3AD203B41FA5}">
                      <a16:colId xmlns:a16="http://schemas.microsoft.com/office/drawing/2014/main" val="1549918468"/>
                    </a:ext>
                  </a:extLst>
                </a:gridCol>
                <a:gridCol w="2698915">
                  <a:extLst>
                    <a:ext uri="{9D8B030D-6E8A-4147-A177-3AD203B41FA5}">
                      <a16:colId xmlns:a16="http://schemas.microsoft.com/office/drawing/2014/main" val="257349067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Secured recovery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Unsecured recovery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1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Ch.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Ch.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Ch.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Ch.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0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51.6%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84963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90968" y="3983824"/>
            <a:ext cx="7464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Percentage recovery rates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6041" y="6076911"/>
            <a:ext cx="7464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APR violated in 12.2% of Ch. 7 cases</a:t>
            </a:r>
          </a:p>
        </p:txBody>
      </p:sp>
    </p:spTree>
    <p:extLst>
      <p:ext uri="{BB962C8B-B14F-4D97-AF65-F5344CB8AC3E}">
        <p14:creationId xmlns:p14="http://schemas.microsoft.com/office/powerpoint/2010/main" val="188733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Financial distress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4"/>
            <a:ext cx="10515600" cy="5391151"/>
          </a:xfrm>
        </p:spPr>
        <p:txBody>
          <a:bodyPr>
            <a:normAutofit/>
          </a:bodyPr>
          <a:lstStyle/>
          <a:p>
            <a:r>
              <a:rPr lang="en-US" dirty="0"/>
              <a:t>Bankruptcy &amp; financial distress costs limit amount of debt a company should take on</a:t>
            </a:r>
          </a:p>
          <a:p>
            <a:r>
              <a:rPr lang="en-US" dirty="0"/>
              <a:t>Estimates of </a:t>
            </a:r>
            <a:r>
              <a:rPr lang="en-US" u="sng" dirty="0"/>
              <a:t>direct</a:t>
            </a:r>
            <a:r>
              <a:rPr lang="en-US" dirty="0"/>
              <a:t> costs of bankruptcy (legal expenses, court costs, management distraction, etc.):</a:t>
            </a:r>
          </a:p>
          <a:p>
            <a:pPr lvl="1"/>
            <a:r>
              <a:rPr lang="en-US" dirty="0"/>
              <a:t>About 3% of company value, on average</a:t>
            </a:r>
          </a:p>
          <a:p>
            <a:pPr lvl="1"/>
            <a:r>
              <a:rPr lang="en-US" dirty="0"/>
              <a:t>Can be bigger % for smaller companies</a:t>
            </a:r>
          </a:p>
          <a:p>
            <a:r>
              <a:rPr lang="en-US" dirty="0"/>
              <a:t>Direct costs of bankruptcy too small to balance out tax benefits of debt</a:t>
            </a:r>
          </a:p>
          <a:p>
            <a:pPr lvl="1"/>
            <a:r>
              <a:rPr lang="en-US" dirty="0"/>
              <a:t>3% of already diminished firm value</a:t>
            </a:r>
          </a:p>
          <a:p>
            <a:pPr lvl="1"/>
            <a:r>
              <a:rPr lang="en-US" dirty="0"/>
              <a:t>Present value small at time of financing: need to multiply bankruptcy cost by probability of bankruptcy and then discount to compute</a:t>
            </a:r>
          </a:p>
          <a:p>
            <a:r>
              <a:rPr lang="en-US" dirty="0"/>
              <a:t>Indirect costs (will get to shortly) are the more important costs of financial distress in most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bears bankruptcy costs?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company goes bankrupt, bears $100,000 of legal costs in bankruptcy; who bears these (and any other) bankruptcy costs?</a:t>
            </a:r>
          </a:p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Equityholders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usually wiped out in bankruptcy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Creditors bear costs of bankruptcy at the time when they occur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 why should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equityholders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worry about potential bankruptcy costs when choosing company’s debt level?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Creditors presumably anticipate costs of bankruptcy and price-protect themselves w/ higher interest rate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equityhoders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bear the costs of potential bankruptcies up front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7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bears bankruptcy costs?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8724"/>
                <a:ext cx="10515600" cy="54927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Company needs to borrow </a:t>
                </a:r>
                <a:r>
                  <a:rPr lang="en-US" dirty="0">
                    <a:solidFill>
                      <a:srgbClr val="0070C0"/>
                    </a:solidFill>
                  </a:rPr>
                  <a:t>$1M</a:t>
                </a:r>
                <a:r>
                  <a:rPr lang="en-US" dirty="0"/>
                  <a:t> from bank to be repaid in one year</a:t>
                </a:r>
              </a:p>
              <a:p>
                <a:r>
                  <a:rPr lang="en-US" dirty="0"/>
                  <a:t>Company will default w/ </a:t>
                </a:r>
                <a:r>
                  <a:rPr lang="en-US" dirty="0">
                    <a:solidFill>
                      <a:srgbClr val="0070C0"/>
                    </a:solidFill>
                  </a:rPr>
                  <a:t>10%</a:t>
                </a:r>
                <a:r>
                  <a:rPr lang="en-US" dirty="0"/>
                  <a:t> probability</a:t>
                </a:r>
              </a:p>
              <a:p>
                <a:r>
                  <a:rPr lang="en-US" dirty="0"/>
                  <a:t>If company defaults, its assets will be sold off for </a:t>
                </a:r>
                <a:r>
                  <a:rPr lang="en-US" dirty="0">
                    <a:solidFill>
                      <a:srgbClr val="0070C0"/>
                    </a:solidFill>
                  </a:rPr>
                  <a:t>$600,000</a:t>
                </a:r>
              </a:p>
              <a:p>
                <a:r>
                  <a:rPr lang="en-US" dirty="0"/>
                  <a:t>If bank needs to earn </a:t>
                </a:r>
                <a:r>
                  <a:rPr lang="en-US" dirty="0">
                    <a:solidFill>
                      <a:srgbClr val="0070C0"/>
                    </a:solidFill>
                  </a:rPr>
                  <a:t>10%</a:t>
                </a:r>
                <a:r>
                  <a:rPr lang="en-US" dirty="0"/>
                  <a:t> return on average on the loan, interest rate must be </a:t>
                </a:r>
                <a:r>
                  <a:rPr lang="en-US" dirty="0">
                    <a:solidFill>
                      <a:srgbClr val="0070C0"/>
                    </a:solidFill>
                  </a:rPr>
                  <a:t>r </a:t>
                </a:r>
                <a:r>
                  <a:rPr lang="en-US" dirty="0"/>
                  <a:t>such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$1.1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90%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$1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10%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$0.6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Solution is </a:t>
                </a:r>
                <a:r>
                  <a:rPr lang="en-US" dirty="0">
                    <a:solidFill>
                      <a:srgbClr val="0070C0"/>
                    </a:solidFill>
                  </a:rPr>
                  <a:t>r</a:t>
                </a:r>
                <a:r>
                  <a:rPr lang="en-US" dirty="0"/>
                  <a:t> = </a:t>
                </a:r>
                <a:r>
                  <a:rPr lang="en-US" dirty="0">
                    <a:solidFill>
                      <a:srgbClr val="0070C0"/>
                    </a:solidFill>
                  </a:rPr>
                  <a:t>15.56%</a:t>
                </a:r>
              </a:p>
              <a:p>
                <a:r>
                  <a:rPr lang="en-US" dirty="0"/>
                  <a:t>Now suppose legal costs in bankruptcy are </a:t>
                </a:r>
                <a:r>
                  <a:rPr lang="en-US" dirty="0">
                    <a:solidFill>
                      <a:srgbClr val="0070C0"/>
                    </a:solidFill>
                  </a:rPr>
                  <a:t>$100,000</a:t>
                </a:r>
              </a:p>
              <a:p>
                <a:r>
                  <a:rPr lang="en-US" dirty="0"/>
                  <a:t>To get </a:t>
                </a:r>
                <a:r>
                  <a:rPr lang="en-US" dirty="0">
                    <a:solidFill>
                      <a:srgbClr val="0070C0"/>
                    </a:solidFill>
                  </a:rPr>
                  <a:t>10%</a:t>
                </a:r>
                <a:r>
                  <a:rPr lang="en-US" dirty="0"/>
                  <a:t> rate of return, bank now needs to charge rate </a:t>
                </a:r>
                <a:r>
                  <a:rPr lang="en-US" dirty="0">
                    <a:solidFill>
                      <a:srgbClr val="0070C0"/>
                    </a:solidFill>
                  </a:rPr>
                  <a:t>r </a:t>
                </a:r>
                <a:r>
                  <a:rPr lang="en-US" dirty="0"/>
                  <a:t>such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$1.1</m:t>
                      </m:r>
                      <m:r>
                        <m:rPr>
                          <m:sty m:val="p"/>
                        </m:rPr>
                        <a:rPr lang="en-US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90%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$1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10%</m:t>
                      </m:r>
                      <m: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$0.6</m:t>
                      </m:r>
                      <m:r>
                        <m:rPr>
                          <m:sty m:val="p"/>
                        </m:rPr>
                        <a:rPr lang="en-US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$0.1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Solution is </a:t>
                </a:r>
                <a:r>
                  <a:rPr lang="en-US" dirty="0">
                    <a:solidFill>
                      <a:srgbClr val="0070C0"/>
                    </a:solidFill>
                  </a:rPr>
                  <a:t>r</a:t>
                </a:r>
                <a:r>
                  <a:rPr lang="en-US" dirty="0"/>
                  <a:t> = </a:t>
                </a:r>
                <a:r>
                  <a:rPr lang="en-US" dirty="0">
                    <a:solidFill>
                      <a:srgbClr val="0070C0"/>
                    </a:solidFill>
                  </a:rPr>
                  <a:t>16.67%</a:t>
                </a:r>
              </a:p>
              <a:p>
                <a:r>
                  <a:rPr lang="en-US" dirty="0" err="1"/>
                  <a:t>Equityholders</a:t>
                </a:r>
                <a:r>
                  <a:rPr lang="en-US" dirty="0"/>
                  <a:t> expected payoff reduced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16.67%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15.56%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$1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90%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$10,000</m:t>
                    </m:r>
                  </m:oMath>
                </a14:m>
                <a:r>
                  <a:rPr lang="en-US" dirty="0"/>
                  <a:t> (equals expected bankruptcy costs: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10%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$100,000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8724"/>
                <a:ext cx="10515600" cy="5492749"/>
              </a:xfrm>
              <a:blipFill rotWithShape="0">
                <a:blip r:embed="rId2"/>
                <a:stretch>
                  <a:fillRect l="-812" t="-1443" b="-6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financial distress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5"/>
            <a:ext cx="10515600" cy="5385766"/>
          </a:xfrm>
        </p:spPr>
        <p:txBody>
          <a:bodyPr>
            <a:normAutofit/>
          </a:bodyPr>
          <a:lstStyle/>
          <a:p>
            <a:r>
              <a:rPr lang="en-US" dirty="0"/>
              <a:t>Companies w/ debt outstanding may invest and operate less efficiently than those w/o debt outstanding </a:t>
            </a:r>
            <a:r>
              <a:rPr lang="en-US" dirty="0">
                <a:sym typeface="Wingdings" panose="05000000000000000000" pitchFamily="2" charset="2"/>
              </a:rPr>
              <a:t> “indirect financial distress costs”</a:t>
            </a:r>
            <a:endParaRPr lang="en-US" dirty="0"/>
          </a:p>
          <a:p>
            <a:pPr lvl="1"/>
            <a:r>
              <a:rPr lang="en-US" dirty="0"/>
              <a:t>Shareholders do not account for well-being of creditors</a:t>
            </a:r>
          </a:p>
          <a:p>
            <a:pPr lvl="1"/>
            <a:r>
              <a:rPr lang="en-US" dirty="0"/>
              <a:t>Potential new suppliers of capital do not account for well-being of existing investors</a:t>
            </a:r>
          </a:p>
          <a:p>
            <a:r>
              <a:rPr lang="en-US" dirty="0"/>
              <a:t>Reduce payoffs even absent the occurrence of bankruptcy</a:t>
            </a:r>
          </a:p>
          <a:p>
            <a:r>
              <a:rPr lang="en-US" dirty="0"/>
              <a:t>Two main distortions leading to indirect costs:</a:t>
            </a:r>
          </a:p>
          <a:p>
            <a:pPr lvl="1"/>
            <a:r>
              <a:rPr lang="en-US" dirty="0"/>
              <a:t>Debt overhang</a:t>
            </a:r>
          </a:p>
          <a:p>
            <a:pPr lvl="1"/>
            <a:r>
              <a:rPr lang="en-US" dirty="0"/>
              <a:t>Risk-shifting (aka asset-substitution)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4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overhang – Chrysler, 2008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5"/>
            <a:ext cx="10515600" cy="5358342"/>
          </a:xfrm>
        </p:spPr>
        <p:txBody>
          <a:bodyPr>
            <a:normAutofit/>
          </a:bodyPr>
          <a:lstStyle/>
          <a:p>
            <a:r>
              <a:rPr lang="en-US" dirty="0"/>
              <a:t>PE firm Cerberus Capital Management bought Chrysler in 2007.</a:t>
            </a:r>
          </a:p>
          <a:p>
            <a:r>
              <a:rPr lang="en-US" dirty="0"/>
              <a:t>In November 2008, Chrysler CEO Robert </a:t>
            </a:r>
            <a:r>
              <a:rPr lang="en-US" dirty="0" err="1"/>
              <a:t>Nardelli</a:t>
            </a:r>
            <a:r>
              <a:rPr lang="en-US" dirty="0"/>
              <a:t> argued that financial crisis was creating temporary distress, asked Congress for $7B to keep Chrysler in business.</a:t>
            </a:r>
          </a:p>
          <a:p>
            <a:r>
              <a:rPr lang="en-US" dirty="0"/>
              <a:t>Wisconsin Rep. Steve </a:t>
            </a:r>
            <a:r>
              <a:rPr lang="en-US" dirty="0" err="1"/>
              <a:t>Kagen</a:t>
            </a:r>
            <a:r>
              <a:rPr lang="en-US" dirty="0"/>
              <a:t>: “If Cerberus truly believes Chrysler is a good investment, then Cerberus should put up some of their own money. The question is why are you coming to taxpayers if it's not such a good deal?”</a:t>
            </a:r>
          </a:p>
          <a:p>
            <a:r>
              <a:rPr lang="en-US" dirty="0" err="1"/>
              <a:t>Nardelli’s</a:t>
            </a:r>
            <a:r>
              <a:rPr lang="en-US" dirty="0"/>
              <a:t> response: “Cerberus' fiduciary obligations to its other investors and investments prohibits it from injecting capital”</a:t>
            </a:r>
          </a:p>
          <a:p>
            <a:r>
              <a:rPr lang="en-US" dirty="0"/>
              <a:t>Why does Chrysler need government bailout if keeping Chrysler in business is a positive NPV investment?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6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overhang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4"/>
            <a:ext cx="10515600" cy="52187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Pharmaceutical startup invests </a:t>
            </a:r>
            <a:r>
              <a:rPr lang="en-US" dirty="0">
                <a:solidFill>
                  <a:srgbClr val="0070C0"/>
                </a:solidFill>
              </a:rPr>
              <a:t>$20M </a:t>
            </a:r>
            <a:r>
              <a:rPr lang="en-US" dirty="0"/>
              <a:t>in year 0 to develop a promising new drug and conduct trials</a:t>
            </a:r>
          </a:p>
          <a:p>
            <a:r>
              <a:rPr lang="en-US" dirty="0"/>
              <a:t>Two possible outcomes of trials (everybody observes the outcome):</a:t>
            </a:r>
          </a:p>
          <a:p>
            <a:pPr lvl="1"/>
            <a:r>
              <a:rPr lang="en-US" dirty="0"/>
              <a:t>Drug highly-effective (</a:t>
            </a:r>
            <a:r>
              <a:rPr lang="en-US" dirty="0">
                <a:solidFill>
                  <a:srgbClr val="0070C0"/>
                </a:solidFill>
              </a:rPr>
              <a:t>80%</a:t>
            </a:r>
            <a:r>
              <a:rPr lang="en-US" dirty="0"/>
              <a:t> probability): Potential CF of </a:t>
            </a:r>
            <a:r>
              <a:rPr lang="en-US" dirty="0">
                <a:solidFill>
                  <a:srgbClr val="0070C0"/>
                </a:solidFill>
              </a:rPr>
              <a:t>$50M </a:t>
            </a:r>
            <a:r>
              <a:rPr lang="en-US" dirty="0"/>
              <a:t>in year 2</a:t>
            </a:r>
          </a:p>
          <a:p>
            <a:pPr lvl="1"/>
            <a:r>
              <a:rPr lang="en-US" dirty="0"/>
              <a:t>Drug moderately-effective (</a:t>
            </a:r>
            <a:r>
              <a:rPr lang="en-US" dirty="0">
                <a:solidFill>
                  <a:srgbClr val="0070C0"/>
                </a:solidFill>
              </a:rPr>
              <a:t>20%</a:t>
            </a:r>
            <a:r>
              <a:rPr lang="en-US" dirty="0"/>
              <a:t> probability): Potential CF of </a:t>
            </a:r>
            <a:r>
              <a:rPr lang="en-US" dirty="0">
                <a:solidFill>
                  <a:srgbClr val="0070C0"/>
                </a:solidFill>
              </a:rPr>
              <a:t>$27.5M </a:t>
            </a:r>
            <a:r>
              <a:rPr lang="en-US" dirty="0"/>
              <a:t>in year 2</a:t>
            </a:r>
          </a:p>
          <a:p>
            <a:r>
              <a:rPr lang="en-US" dirty="0"/>
              <a:t>To realize potential year 2 CFs, company needs to spend </a:t>
            </a:r>
            <a:r>
              <a:rPr lang="en-US" dirty="0">
                <a:solidFill>
                  <a:srgbClr val="0070C0"/>
                </a:solidFill>
              </a:rPr>
              <a:t>$10M </a:t>
            </a:r>
            <a:r>
              <a:rPr lang="en-US" dirty="0"/>
              <a:t>in year 1 (after outcome of trials) to market it (otherwise, CF = </a:t>
            </a:r>
            <a:r>
              <a:rPr lang="en-US" dirty="0">
                <a:solidFill>
                  <a:srgbClr val="0070C0"/>
                </a:solidFill>
              </a:rPr>
              <a:t>$0</a:t>
            </a:r>
            <a:r>
              <a:rPr lang="en-US" dirty="0"/>
              <a:t>)</a:t>
            </a:r>
          </a:p>
          <a:p>
            <a:r>
              <a:rPr lang="en-US" dirty="0"/>
              <a:t>Company has no cash, has to raise capital to market drug in year 1</a:t>
            </a:r>
          </a:p>
          <a:p>
            <a:r>
              <a:rPr lang="en-US" dirty="0"/>
              <a:t>No discounting (for simplicity only)</a:t>
            </a:r>
          </a:p>
          <a:p>
            <a:r>
              <a:rPr lang="en-US" dirty="0"/>
              <a:t>Marketing drug always positive NPV </a:t>
            </a:r>
            <a:r>
              <a:rPr lang="en-US" dirty="0">
                <a:solidFill>
                  <a:srgbClr val="0070C0"/>
                </a:solidFill>
              </a:rPr>
              <a:t>($27.5M </a:t>
            </a:r>
            <a:r>
              <a:rPr lang="en-US" dirty="0"/>
              <a:t>&gt; </a:t>
            </a:r>
            <a:r>
              <a:rPr lang="en-US" dirty="0">
                <a:solidFill>
                  <a:srgbClr val="0070C0"/>
                </a:solidFill>
              </a:rPr>
              <a:t>$10M</a:t>
            </a:r>
            <a:r>
              <a:rPr lang="en-US" dirty="0"/>
              <a:t>)</a:t>
            </a:r>
          </a:p>
          <a:p>
            <a:r>
              <a:rPr lang="en-US" dirty="0"/>
              <a:t>Will company be able to raise capital to market the drug?</a:t>
            </a:r>
          </a:p>
          <a:p>
            <a:r>
              <a:rPr lang="en-US" dirty="0"/>
              <a:t>Depends on how initial development was financed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2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overhang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company uses equity to finance </a:t>
                </a:r>
                <a:r>
                  <a:rPr lang="en-US" dirty="0">
                    <a:solidFill>
                      <a:srgbClr val="0070C0"/>
                    </a:solidFill>
                  </a:rPr>
                  <a:t>$20M </a:t>
                </a:r>
                <a:r>
                  <a:rPr lang="en-US" dirty="0"/>
                  <a:t>year-0 investment in developing drug</a:t>
                </a:r>
              </a:p>
              <a:p>
                <a:r>
                  <a:rPr lang="en-US" dirty="0"/>
                  <a:t>Always at least </a:t>
                </a:r>
                <a:r>
                  <a:rPr lang="en-US" dirty="0">
                    <a:solidFill>
                      <a:srgbClr val="0070C0"/>
                    </a:solidFill>
                  </a:rPr>
                  <a:t>$27.5M </a:t>
                </a:r>
                <a:r>
                  <a:rPr lang="en-US" dirty="0"/>
                  <a:t>of year-2 CF if drug is marketed; can raise </a:t>
                </a:r>
                <a:r>
                  <a:rPr lang="en-US" dirty="0">
                    <a:solidFill>
                      <a:srgbClr val="0070C0"/>
                    </a:solidFill>
                  </a:rPr>
                  <a:t>$10M </a:t>
                </a:r>
                <a:r>
                  <a:rPr lang="en-US" dirty="0"/>
                  <a:t>to market drug in year 1, regardless of trial outcome</a:t>
                </a:r>
              </a:p>
              <a:p>
                <a:r>
                  <a:rPr lang="en-US" dirty="0"/>
                  <a:t>Suppose company issues debt to finance marketing, promises to repay </a:t>
                </a:r>
                <a:r>
                  <a:rPr lang="en-US" dirty="0">
                    <a:solidFill>
                      <a:srgbClr val="0070C0"/>
                    </a:solidFill>
                  </a:rPr>
                  <a:t>$10M </a:t>
                </a:r>
                <a:r>
                  <a:rPr lang="en-US" dirty="0"/>
                  <a:t>in year 2 (creditors get repaid for sure)</a:t>
                </a:r>
              </a:p>
              <a:p>
                <a:r>
                  <a:rPr lang="en-US" dirty="0"/>
                  <a:t>Value of company before drug development (and capital-raising) in year 0: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80%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$50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20%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$27.5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$10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$20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$15.5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62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5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overhang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8724"/>
                <a:ext cx="10647784" cy="56292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company issues senior debt to raise </a:t>
                </a:r>
                <a:r>
                  <a:rPr lang="en-US" dirty="0">
                    <a:solidFill>
                      <a:srgbClr val="0070C0"/>
                    </a:solidFill>
                  </a:rPr>
                  <a:t>$20M</a:t>
                </a:r>
                <a:r>
                  <a:rPr lang="en-US" dirty="0"/>
                  <a:t> to finance drug development in year 0 w/ promised repayment in year 2</a:t>
                </a:r>
              </a:p>
              <a:p>
                <a:r>
                  <a:rPr lang="en-US" dirty="0"/>
                  <a:t>Suppose promised repayment is </a:t>
                </a:r>
                <a:r>
                  <a:rPr lang="en-US" dirty="0">
                    <a:solidFill>
                      <a:srgbClr val="0070C0"/>
                    </a:solidFill>
                  </a:rPr>
                  <a:t>$25M</a:t>
                </a:r>
                <a:r>
                  <a:rPr lang="en-US" dirty="0"/>
                  <a:t> (will see why in a minute)</a:t>
                </a:r>
              </a:p>
              <a:p>
                <a:r>
                  <a:rPr lang="en-US" dirty="0"/>
                  <a:t>If drug highly-effective, year-2 CF after repaying senior debt is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$50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$25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$25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dirty="0"/>
                  <a:t>; can issue junior debt to raise </a:t>
                </a:r>
                <a:r>
                  <a:rPr lang="en-US" dirty="0">
                    <a:solidFill>
                      <a:srgbClr val="0070C0"/>
                    </a:solidFill>
                  </a:rPr>
                  <a:t>$10M</a:t>
                </a:r>
                <a:r>
                  <a:rPr lang="en-US" dirty="0"/>
                  <a:t> in year 1</a:t>
                </a:r>
              </a:p>
              <a:p>
                <a:r>
                  <a:rPr lang="en-US" dirty="0"/>
                  <a:t>If drug moderately-effective, year-2 CF after repaying senior debt is 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27.5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$25</m:t>
                    </m:r>
                    <m:r>
                      <m:rPr>
                        <m:sty m:val="p"/>
                      </m:rPr>
                      <a:rPr lang="en-US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$2.5</m:t>
                    </m:r>
                    <m:r>
                      <m:rPr>
                        <m:sty m:val="p"/>
                      </m:rPr>
                      <a:rPr lang="en-US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dirty="0"/>
                  <a:t>; not enough </a:t>
                </a:r>
                <a:r>
                  <a:rPr lang="en-US" dirty="0" err="1"/>
                  <a:t>pledgeable</a:t>
                </a:r>
                <a:r>
                  <a:rPr lang="en-US" dirty="0"/>
                  <a:t> CF to issue </a:t>
                </a:r>
                <a:r>
                  <a:rPr lang="en-US" dirty="0">
                    <a:solidFill>
                      <a:srgbClr val="0070C0"/>
                    </a:solidFill>
                  </a:rPr>
                  <a:t>$10M</a:t>
                </a:r>
                <a:r>
                  <a:rPr lang="en-US" dirty="0"/>
                  <a:t> of junior debt in year 1 (equity does not work either)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Company not able to finance positive NPV investment in marketing when drug is moderately effective </a:t>
                </a:r>
                <a:r>
                  <a:rPr lang="en-US" dirty="0">
                    <a:solidFill>
                      <a:srgbClr val="780000"/>
                    </a:solidFill>
                    <a:sym typeface="Wingdings" panose="05000000000000000000" pitchFamily="2" charset="2"/>
                  </a:rPr>
                  <a:t> Debt overhang problem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8724"/>
                <a:ext cx="10647784" cy="5629275"/>
              </a:xfrm>
              <a:blipFill rotWithShape="0">
                <a:blip r:embed="rId2"/>
                <a:stretch>
                  <a:fillRect l="-802" t="-1408" r="-1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6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overhang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Smart creditors in year 0 anticipate debt overhang problem in year 1, assume CF = </a:t>
                </a:r>
                <a:r>
                  <a:rPr lang="en-US" dirty="0">
                    <a:solidFill>
                      <a:srgbClr val="0070C0"/>
                    </a:solidFill>
                  </a:rPr>
                  <a:t>$0</a:t>
                </a:r>
                <a:r>
                  <a:rPr lang="en-US" dirty="0"/>
                  <a:t> in year 2 if drug moderately effective</a:t>
                </a:r>
              </a:p>
              <a:p>
                <a:r>
                  <a:rPr lang="en-US" dirty="0"/>
                  <a:t>Promised repayment </a:t>
                </a:r>
                <a:r>
                  <a:rPr lang="en-US" dirty="0">
                    <a:solidFill>
                      <a:srgbClr val="0070C0"/>
                    </a:solidFill>
                  </a:rPr>
                  <a:t>F</a:t>
                </a:r>
                <a:r>
                  <a:rPr lang="en-US" dirty="0"/>
                  <a:t> in year 2 needs to allow year-0 creditors to at least break even: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$20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80%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20%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 promised repayment must be (at least) </a:t>
                </a:r>
                <a:r>
                  <a:rPr lang="en-US" dirty="0">
                    <a:solidFill>
                      <a:srgbClr val="0070C0"/>
                    </a:solidFill>
                  </a:rPr>
                  <a:t>$25M</a:t>
                </a:r>
              </a:p>
              <a:p>
                <a:r>
                  <a:rPr lang="en-US" dirty="0"/>
                  <a:t>Value of company before drug development in year 0: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80%</m:t>
                      </m:r>
                      <m: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$50</m:t>
                      </m:r>
                      <m:r>
                        <m:rPr>
                          <m:sty m:val="p"/>
                        </m:rPr>
                        <a:rPr lang="en-US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$25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$10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20%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$0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$12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Debt overhang problem reduces company’s value by </a:t>
                </a:r>
                <a:r>
                  <a:rPr lang="en-US" dirty="0">
                    <a:solidFill>
                      <a:srgbClr val="0070C0"/>
                    </a:solidFill>
                  </a:rPr>
                  <a:t>$3.5M</a:t>
                </a:r>
                <a:r>
                  <a:rPr lang="en-US" dirty="0"/>
                  <a:t>, from </a:t>
                </a:r>
                <a:r>
                  <a:rPr lang="en-US" dirty="0">
                    <a:solidFill>
                      <a:srgbClr val="0070C0"/>
                    </a:solidFill>
                  </a:rPr>
                  <a:t>$15.5M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/>
                  <a:t>to </a:t>
                </a:r>
                <a:r>
                  <a:rPr lang="en-US" dirty="0">
                    <a:solidFill>
                      <a:srgbClr val="0070C0"/>
                    </a:solidFill>
                  </a:rPr>
                  <a:t>$12M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/>
                  <a:t>(equivalently, by lost expected NPV,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20%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$27.5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$10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$3.5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62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6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view of cap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6300" y="4731473"/>
                <a:ext cx="10515600" cy="6151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𝑈𝑛𝑙𝑒𝑣𝑒𝑟𝑒𝑑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𝑇𝑎𝑥𝑆h𝑖𝑒𝑙𝑑𝑠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𝐷𝑒𝑏𝑡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𝐵𝑅𝐶𝑜𝑠𝑡𝑠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𝐷𝑒𝑏𝑡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6300" y="4731473"/>
                <a:ext cx="10515600" cy="615164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3571875" y="2095500"/>
            <a:ext cx="4581525" cy="1518449"/>
            <a:chOff x="3571875" y="2095500"/>
            <a:chExt cx="4581525" cy="1518449"/>
          </a:xfrm>
        </p:grpSpPr>
        <p:sp>
          <p:nvSpPr>
            <p:cNvPr id="27" name="Up Arrow 26"/>
            <p:cNvSpPr/>
            <p:nvPr/>
          </p:nvSpPr>
          <p:spPr>
            <a:xfrm>
              <a:off x="6677025" y="2229650"/>
              <a:ext cx="104775" cy="752475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3571875" y="2095500"/>
              <a:ext cx="4581525" cy="923925"/>
            </a:xfrm>
            <a:custGeom>
              <a:avLst/>
              <a:gdLst>
                <a:gd name="connsiteX0" fmla="*/ 0 w 4581525"/>
                <a:gd name="connsiteY0" fmla="*/ 923925 h 923925"/>
                <a:gd name="connsiteX1" fmla="*/ 2190750 w 4581525"/>
                <a:gd name="connsiteY1" fmla="*/ 238125 h 923925"/>
                <a:gd name="connsiteX2" fmla="*/ 4581525 w 4581525"/>
                <a:gd name="connsiteY2" fmla="*/ 0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81525" h="923925">
                  <a:moveTo>
                    <a:pt x="0" y="923925"/>
                  </a:moveTo>
                  <a:cubicBezTo>
                    <a:pt x="713581" y="658018"/>
                    <a:pt x="1427163" y="392112"/>
                    <a:pt x="2190750" y="238125"/>
                  </a:cubicBezTo>
                  <a:cubicBezTo>
                    <a:pt x="2954338" y="84137"/>
                    <a:pt x="3767931" y="42068"/>
                    <a:pt x="4581525" y="0"/>
                  </a:cubicBezTo>
                </a:path>
              </a:pathLst>
            </a:cu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71975" y="3152284"/>
              <a:ext cx="16541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Tax shields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H="1">
              <a:off x="5876925" y="2819400"/>
              <a:ext cx="800100" cy="447675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556000" y="1397000"/>
            <a:ext cx="6721475" cy="3120198"/>
            <a:chOff x="3556000" y="1397000"/>
            <a:chExt cx="6721475" cy="312019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64467" y="3019425"/>
              <a:ext cx="4627033" cy="9525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3556000" y="1397000"/>
              <a:ext cx="8467" cy="26585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556000" y="4055533"/>
              <a:ext cx="4940300" cy="21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209233" y="2999663"/>
              <a:ext cx="24288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Unlevered value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6281" y="4055533"/>
              <a:ext cx="1931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Debt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71875" y="1767972"/>
            <a:ext cx="6672685" cy="1270503"/>
            <a:chOff x="3571875" y="1767972"/>
            <a:chExt cx="6355422" cy="1270503"/>
          </a:xfrm>
        </p:grpSpPr>
        <p:sp>
          <p:nvSpPr>
            <p:cNvPr id="26" name="Freeform 25"/>
            <p:cNvSpPr/>
            <p:nvPr/>
          </p:nvSpPr>
          <p:spPr>
            <a:xfrm>
              <a:off x="3571875" y="2531016"/>
              <a:ext cx="4610100" cy="507459"/>
            </a:xfrm>
            <a:custGeom>
              <a:avLst/>
              <a:gdLst>
                <a:gd name="connsiteX0" fmla="*/ 0 w 4610100"/>
                <a:gd name="connsiteY0" fmla="*/ 507459 h 507459"/>
                <a:gd name="connsiteX1" fmla="*/ 2295525 w 4610100"/>
                <a:gd name="connsiteY1" fmla="*/ 2634 h 507459"/>
                <a:gd name="connsiteX2" fmla="*/ 4610100 w 4610100"/>
                <a:gd name="connsiteY2" fmla="*/ 345534 h 50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10100" h="507459">
                  <a:moveTo>
                    <a:pt x="0" y="507459"/>
                  </a:moveTo>
                  <a:cubicBezTo>
                    <a:pt x="763587" y="268540"/>
                    <a:pt x="1527175" y="29621"/>
                    <a:pt x="2295525" y="2634"/>
                  </a:cubicBezTo>
                  <a:cubicBezTo>
                    <a:pt x="3063875" y="-24353"/>
                    <a:pt x="3836987" y="160590"/>
                    <a:pt x="4610100" y="345534"/>
                  </a:cubicBezTo>
                </a:path>
              </a:pathLst>
            </a:custGeom>
            <a:noFill/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7115176" y="2209258"/>
              <a:ext cx="104774" cy="38048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219950" y="2399499"/>
              <a:ext cx="971550" cy="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150624" y="1767972"/>
              <a:ext cx="17766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Bankruptcy/</a:t>
              </a:r>
            </a:p>
            <a:p>
              <a:r>
                <a:rPr lang="en-US" sz="2400" dirty="0"/>
                <a:t>financial distress costs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123950" y="5327794"/>
                <a:ext cx="10020300" cy="990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𝑇𝑎𝑥𝑆h𝑖𝑒𝑙𝑑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𝐷𝑒𝑏𝑡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𝐵𝑅𝐶𝑜𝑠𝑡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𝐷𝑒𝑏𝑡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𝑀𝑎𝑟𝑔𝑖𝑛𝑎𝑙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𝐵𝑒𝑛𝑒𝑓𝑖𝑡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𝐷𝑒𝑏𝑡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𝑀𝑎𝑟𝑔𝑖𝑛𝑎𝑙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𝐷𝑒𝑏𝑡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5327794"/>
                <a:ext cx="10020300" cy="9909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4985544" y="2537095"/>
            <a:ext cx="1931194" cy="1927670"/>
            <a:chOff x="4985544" y="2537095"/>
            <a:chExt cx="1931194" cy="1927670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5953521" y="2537095"/>
              <a:ext cx="4763" cy="1521883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85544" y="4003100"/>
              <a:ext cx="1931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Debt*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overhang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4"/>
            <a:ext cx="10515600" cy="5492749"/>
          </a:xfrm>
        </p:spPr>
        <p:txBody>
          <a:bodyPr>
            <a:normAutofit/>
          </a:bodyPr>
          <a:lstStyle/>
          <a:p>
            <a:r>
              <a:rPr lang="en-US" dirty="0"/>
              <a:t>Debt overhang: Tendency to pass up positive NPV investments when existing creditors capture most of the benefits from investment</a:t>
            </a:r>
          </a:p>
          <a:p>
            <a:r>
              <a:rPr lang="en-US" dirty="0"/>
              <a:t>In the example, marketing drug increases existing creditor’s payoff by </a:t>
            </a:r>
            <a:r>
              <a:rPr lang="en-US" dirty="0">
                <a:solidFill>
                  <a:srgbClr val="0070C0"/>
                </a:solidFill>
              </a:rPr>
              <a:t>$25M</a:t>
            </a:r>
            <a:r>
              <a:rPr lang="en-US" dirty="0"/>
              <a:t> when drug is moderately-effective</a:t>
            </a:r>
          </a:p>
          <a:p>
            <a:r>
              <a:rPr lang="en-US" dirty="0"/>
              <a:t>Year-1 investors do not want to invest just to shore up value of debt claims</a:t>
            </a:r>
          </a:p>
          <a:p>
            <a:r>
              <a:rPr lang="en-US" dirty="0"/>
              <a:t>Solutions: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Finance initial $20M investment w/ equity or junior debt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Ask existing creditors for $10M to market drug in year 1 (works if one creditor supplied initial $20M; free-rider problem if multiple creditors)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Raise full $30M by issuing debt up front instead of raising capital in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yr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1</a:t>
            </a:r>
          </a:p>
          <a:p>
            <a:r>
              <a:rPr lang="en-US" dirty="0" err="1"/>
              <a:t>Equityholders</a:t>
            </a:r>
            <a:r>
              <a:rPr lang="en-US" dirty="0"/>
              <a:t> of levered company may choose not to raise capital to make positive NPV investments, even if they can (see next example)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60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overhang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 has assets in place that pay off </a:t>
            </a:r>
            <a:r>
              <a:rPr lang="en-US" dirty="0">
                <a:solidFill>
                  <a:srgbClr val="0070C0"/>
                </a:solidFill>
              </a:rPr>
              <a:t>$50M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$150M</a:t>
            </a:r>
            <a:r>
              <a:rPr lang="en-US" dirty="0"/>
              <a:t> in one year, each w/ </a:t>
            </a:r>
            <a:r>
              <a:rPr lang="en-US" dirty="0">
                <a:solidFill>
                  <a:srgbClr val="0070C0"/>
                </a:solidFill>
              </a:rPr>
              <a:t>50%</a:t>
            </a:r>
            <a:r>
              <a:rPr lang="en-US" dirty="0"/>
              <a:t> probability</a:t>
            </a:r>
          </a:p>
          <a:p>
            <a:r>
              <a:rPr lang="en-US" dirty="0"/>
              <a:t>Company has senior debt of </a:t>
            </a:r>
            <a:r>
              <a:rPr lang="en-US" dirty="0">
                <a:solidFill>
                  <a:srgbClr val="0070C0"/>
                </a:solidFill>
              </a:rPr>
              <a:t>$120M</a:t>
            </a:r>
            <a:r>
              <a:rPr lang="en-US" dirty="0"/>
              <a:t> due in one year</a:t>
            </a:r>
          </a:p>
          <a:p>
            <a:r>
              <a:rPr lang="en-US" dirty="0"/>
              <a:t>Company has following investment opportunity:</a:t>
            </a:r>
          </a:p>
          <a:p>
            <a:pPr lvl="1"/>
            <a:r>
              <a:rPr lang="en-US" dirty="0"/>
              <a:t>Invest </a:t>
            </a:r>
            <a:r>
              <a:rPr lang="en-US" dirty="0">
                <a:solidFill>
                  <a:srgbClr val="0070C0"/>
                </a:solidFill>
              </a:rPr>
              <a:t>$50M</a:t>
            </a:r>
            <a:r>
              <a:rPr lang="en-US" dirty="0"/>
              <a:t> today</a:t>
            </a:r>
          </a:p>
          <a:p>
            <a:pPr lvl="1"/>
            <a:r>
              <a:rPr lang="en-US" dirty="0"/>
              <a:t>Receive </a:t>
            </a:r>
            <a:r>
              <a:rPr lang="en-US" dirty="0">
                <a:solidFill>
                  <a:srgbClr val="0070C0"/>
                </a:solidFill>
              </a:rPr>
              <a:t>$80M</a:t>
            </a:r>
            <a:r>
              <a:rPr lang="en-US" dirty="0"/>
              <a:t> in one year</a:t>
            </a:r>
          </a:p>
          <a:p>
            <a:r>
              <a:rPr lang="en-US" dirty="0"/>
              <a:t>Company has no cash, needs to raise additional capital to finance any investment</a:t>
            </a:r>
          </a:p>
          <a:p>
            <a:r>
              <a:rPr lang="en-US" dirty="0"/>
              <a:t>No discounting, no taxes (for simplicity)</a:t>
            </a:r>
          </a:p>
          <a:p>
            <a:r>
              <a:rPr lang="en-US" dirty="0"/>
              <a:t>NPV of investment opportunity = </a:t>
            </a:r>
            <a:r>
              <a:rPr lang="en-US" dirty="0">
                <a:solidFill>
                  <a:srgbClr val="0070C0"/>
                </a:solidFill>
              </a:rPr>
              <a:t>$80M</a:t>
            </a:r>
            <a:r>
              <a:rPr lang="en-US" dirty="0"/>
              <a:t> – </a:t>
            </a:r>
            <a:r>
              <a:rPr lang="en-US" dirty="0">
                <a:solidFill>
                  <a:srgbClr val="0070C0"/>
                </a:solidFill>
              </a:rPr>
              <a:t>$50M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$30M</a:t>
            </a:r>
            <a:r>
              <a:rPr lang="en-US" dirty="0"/>
              <a:t> &gt; </a:t>
            </a:r>
            <a:r>
              <a:rPr lang="en-US" dirty="0">
                <a:solidFill>
                  <a:srgbClr val="0070C0"/>
                </a:solidFill>
              </a:rPr>
              <a:t>$0</a:t>
            </a:r>
          </a:p>
          <a:p>
            <a:r>
              <a:rPr lang="en-US" dirty="0"/>
              <a:t>Can company make this positive NPV investment? Should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0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overhang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8725"/>
                <a:ext cx="10515600" cy="529676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company invests, total cash flow in one year is </a:t>
                </a:r>
                <a:r>
                  <a:rPr lang="en-US" dirty="0">
                    <a:solidFill>
                      <a:srgbClr val="0070C0"/>
                    </a:solidFill>
                  </a:rPr>
                  <a:t>$50M </a:t>
                </a:r>
                <a:r>
                  <a:rPr lang="en-US" dirty="0"/>
                  <a:t>+ </a:t>
                </a:r>
                <a:r>
                  <a:rPr lang="en-US" dirty="0">
                    <a:solidFill>
                      <a:srgbClr val="0070C0"/>
                    </a:solidFill>
                  </a:rPr>
                  <a:t>$80M </a:t>
                </a:r>
                <a:r>
                  <a:rPr lang="en-US" dirty="0"/>
                  <a:t>= </a:t>
                </a:r>
                <a:r>
                  <a:rPr lang="en-US" dirty="0">
                    <a:solidFill>
                      <a:srgbClr val="0070C0"/>
                    </a:solidFill>
                  </a:rPr>
                  <a:t>$130M </a:t>
                </a:r>
                <a:r>
                  <a:rPr lang="en-US" dirty="0"/>
                  <a:t>or </a:t>
                </a:r>
                <a:r>
                  <a:rPr lang="en-US" dirty="0">
                    <a:solidFill>
                      <a:srgbClr val="0070C0"/>
                    </a:solidFill>
                  </a:rPr>
                  <a:t>$150M </a:t>
                </a:r>
                <a:r>
                  <a:rPr lang="en-US" dirty="0"/>
                  <a:t>+ </a:t>
                </a:r>
                <a:r>
                  <a:rPr lang="en-US" dirty="0">
                    <a:solidFill>
                      <a:srgbClr val="0070C0"/>
                    </a:solidFill>
                  </a:rPr>
                  <a:t>$80M </a:t>
                </a:r>
                <a:r>
                  <a:rPr lang="en-US" dirty="0"/>
                  <a:t>= </a:t>
                </a:r>
                <a:r>
                  <a:rPr lang="en-US" dirty="0">
                    <a:solidFill>
                      <a:srgbClr val="0070C0"/>
                    </a:solidFill>
                  </a:rPr>
                  <a:t>$230M</a:t>
                </a:r>
                <a:r>
                  <a:rPr lang="en-US" dirty="0"/>
                  <a:t>, each w/ </a:t>
                </a:r>
                <a:r>
                  <a:rPr lang="en-US" dirty="0">
                    <a:solidFill>
                      <a:srgbClr val="0070C0"/>
                    </a:solidFill>
                  </a:rPr>
                  <a:t>50%</a:t>
                </a:r>
                <a:r>
                  <a:rPr lang="en-US" dirty="0"/>
                  <a:t> probability</a:t>
                </a:r>
              </a:p>
              <a:p>
                <a:r>
                  <a:rPr lang="en-US" dirty="0"/>
                  <a:t>Can issue junior debt w/ repayment of </a:t>
                </a:r>
                <a:r>
                  <a:rPr lang="en-US" dirty="0">
                    <a:solidFill>
                      <a:srgbClr val="0070C0"/>
                    </a:solidFill>
                  </a:rPr>
                  <a:t>$90M</a:t>
                </a:r>
                <a:r>
                  <a:rPr lang="en-US" dirty="0">
                    <a:solidFill>
                      <a:srgbClr val="780000"/>
                    </a:solidFill>
                  </a:rPr>
                  <a:t> </a:t>
                </a:r>
                <a:r>
                  <a:rPr lang="en-US" dirty="0"/>
                  <a:t>in one year to finance </a:t>
                </a:r>
                <a:r>
                  <a:rPr lang="en-US" dirty="0">
                    <a:solidFill>
                      <a:srgbClr val="0070C0"/>
                    </a:solidFill>
                  </a:rPr>
                  <a:t>$50M</a:t>
                </a:r>
                <a:r>
                  <a:rPr lang="en-US" dirty="0"/>
                  <a:t> investment today</a:t>
                </a:r>
              </a:p>
              <a:p>
                <a:pPr lvl="1"/>
                <a:r>
                  <a:rPr lang="en-US" dirty="0"/>
                  <a:t>Junior creditors receive </a:t>
                </a:r>
                <a:r>
                  <a:rPr lang="en-US" dirty="0">
                    <a:solidFill>
                      <a:srgbClr val="0070C0"/>
                    </a:solidFill>
                  </a:rPr>
                  <a:t>$90M</a:t>
                </a:r>
                <a:r>
                  <a:rPr lang="en-US" dirty="0">
                    <a:solidFill>
                      <a:srgbClr val="780000"/>
                    </a:solidFill>
                  </a:rPr>
                  <a:t> </a:t>
                </a:r>
                <a:r>
                  <a:rPr lang="en-US" dirty="0"/>
                  <a:t>or </a:t>
                </a:r>
                <a:r>
                  <a:rPr lang="en-US" dirty="0">
                    <a:solidFill>
                      <a:srgbClr val="0070C0"/>
                    </a:solidFill>
                  </a:rPr>
                  <a:t>$130M </a:t>
                </a:r>
                <a:r>
                  <a:rPr lang="en-US" dirty="0"/>
                  <a:t>– </a:t>
                </a:r>
                <a:r>
                  <a:rPr lang="en-US" dirty="0">
                    <a:solidFill>
                      <a:srgbClr val="0070C0"/>
                    </a:solidFill>
                  </a:rPr>
                  <a:t>$120M </a:t>
                </a:r>
                <a:r>
                  <a:rPr lang="en-US" dirty="0"/>
                  <a:t>= </a:t>
                </a:r>
                <a:r>
                  <a:rPr lang="en-US" dirty="0">
                    <a:solidFill>
                      <a:srgbClr val="0070C0"/>
                    </a:solidFill>
                  </a:rPr>
                  <a:t>$10M</a:t>
                </a:r>
                <a:r>
                  <a:rPr lang="en-US" dirty="0"/>
                  <a:t>, each w/ </a:t>
                </a:r>
                <a:r>
                  <a:rPr lang="en-US" dirty="0">
                    <a:solidFill>
                      <a:srgbClr val="0070C0"/>
                    </a:solidFill>
                  </a:rPr>
                  <a:t>50%</a:t>
                </a:r>
                <a:r>
                  <a:rPr lang="en-US" dirty="0"/>
                  <a:t> probability, so </a:t>
                </a:r>
                <a:r>
                  <a:rPr lang="en-US" dirty="0">
                    <a:solidFill>
                      <a:srgbClr val="0070C0"/>
                    </a:solidFill>
                  </a:rPr>
                  <a:t>$50M</a:t>
                </a:r>
                <a:r>
                  <a:rPr lang="en-US" dirty="0"/>
                  <a:t> on average</a:t>
                </a:r>
              </a:p>
              <a:p>
                <a:r>
                  <a:rPr lang="en-US" dirty="0"/>
                  <a:t>Expected payoff to </a:t>
                </a:r>
                <a:r>
                  <a:rPr lang="en-US" dirty="0" err="1"/>
                  <a:t>equityholders</a:t>
                </a:r>
                <a:r>
                  <a:rPr lang="en-US" dirty="0"/>
                  <a:t> if company does not invest: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50%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$150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$120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50%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$0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$15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Expected payoff to </a:t>
                </a:r>
                <a:r>
                  <a:rPr lang="en-US" dirty="0" err="1"/>
                  <a:t>equityholders</a:t>
                </a:r>
                <a:r>
                  <a:rPr lang="en-US" dirty="0"/>
                  <a:t> if company invests: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50%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$230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$120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$90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50%</m:t>
                      </m:r>
                      <m: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$0</m:t>
                      </m:r>
                      <m: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$1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Even though company can raise capital to finance (positive NPV) investment, </a:t>
                </a:r>
                <a:r>
                  <a:rPr lang="en-US" dirty="0" err="1"/>
                  <a:t>equityholders</a:t>
                </a:r>
                <a:r>
                  <a:rPr lang="en-US" dirty="0"/>
                  <a:t> better off passing it up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8725"/>
                <a:ext cx="10515600" cy="5296766"/>
              </a:xfrm>
              <a:blipFill rotWithShape="0">
                <a:blip r:embed="rId2"/>
                <a:stretch>
                  <a:fillRect l="-812" t="-1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6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overhang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Same logic holds if company issues equity to new investors to finance investment</a:t>
                </a:r>
              </a:p>
              <a:p>
                <a:r>
                  <a:rPr lang="en-US" dirty="0"/>
                  <a:t>What if </a:t>
                </a:r>
                <a:r>
                  <a:rPr lang="en-US" dirty="0" err="1"/>
                  <a:t>equityholders</a:t>
                </a:r>
                <a:r>
                  <a:rPr lang="en-US" dirty="0"/>
                  <a:t> inject more of their own capital to finance the </a:t>
                </a:r>
                <a:r>
                  <a:rPr lang="en-US" dirty="0">
                    <a:solidFill>
                      <a:srgbClr val="0070C0"/>
                    </a:solidFill>
                  </a:rPr>
                  <a:t>$50M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en-US" dirty="0"/>
                  <a:t>investment?</a:t>
                </a:r>
              </a:p>
              <a:p>
                <a:r>
                  <a:rPr lang="en-US" dirty="0"/>
                  <a:t>Expected payoff to </a:t>
                </a:r>
                <a:r>
                  <a:rPr lang="en-US" dirty="0" err="1"/>
                  <a:t>equityholders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50%</m:t>
                      </m:r>
                      <m: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$230</m:t>
                          </m:r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$120</m:t>
                          </m:r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50%</m:t>
                      </m:r>
                      <m: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$130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$120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Investing </a:t>
                </a:r>
                <a:r>
                  <a:rPr lang="en-US" dirty="0">
                    <a:solidFill>
                      <a:srgbClr val="0070C0"/>
                    </a:solidFill>
                  </a:rPr>
                  <a:t>$50M</a:t>
                </a:r>
                <a:r>
                  <a:rPr lang="en-US" dirty="0"/>
                  <a:t> of their own capital increases </a:t>
                </a:r>
                <a:r>
                  <a:rPr lang="en-US" dirty="0" err="1"/>
                  <a:t>equityholders</a:t>
                </a:r>
                <a:r>
                  <a:rPr lang="en-US" dirty="0"/>
                  <a:t>’ expected payoff by </a:t>
                </a:r>
                <a:r>
                  <a:rPr lang="en-US" dirty="0">
                    <a:solidFill>
                      <a:srgbClr val="0070C0"/>
                    </a:solidFill>
                  </a:rPr>
                  <a:t>$45M</a:t>
                </a:r>
                <a:r>
                  <a:rPr lang="en-US" dirty="0"/>
                  <a:t> (from </a:t>
                </a:r>
                <a:r>
                  <a:rPr lang="en-US" dirty="0">
                    <a:solidFill>
                      <a:srgbClr val="0070C0"/>
                    </a:solidFill>
                  </a:rPr>
                  <a:t>$15M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rgbClr val="0070C0"/>
                    </a:solidFill>
                  </a:rPr>
                  <a:t>$60M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So, </a:t>
                </a:r>
                <a:r>
                  <a:rPr lang="en-US" dirty="0" err="1"/>
                  <a:t>equityholders</a:t>
                </a:r>
                <a:r>
                  <a:rPr lang="en-US" dirty="0"/>
                  <a:t> better off passing up investment than financing it themselves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overhang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8725"/>
                <a:ext cx="10515600" cy="54927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New securities issued at fair price, so NPV of investment = Change in 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Equity</a:t>
                </a:r>
                <a:r>
                  <a:rPr lang="en-US" dirty="0"/>
                  <a:t> + Change in 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Existing</a:t>
                </a:r>
                <a:r>
                  <a:rPr lang="en-US" baseline="-25000" dirty="0"/>
                  <a:t> Debt</a:t>
                </a:r>
              </a:p>
              <a:p>
                <a:r>
                  <a:rPr lang="en-US" dirty="0"/>
                  <a:t>Or, Change in 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Equity</a:t>
                </a:r>
                <a:r>
                  <a:rPr lang="en-US" dirty="0"/>
                  <a:t> = NPV - Change in 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Existing</a:t>
                </a:r>
                <a:r>
                  <a:rPr lang="en-US" baseline="-25000" dirty="0"/>
                  <a:t> Debt</a:t>
                </a:r>
              </a:p>
              <a:p>
                <a:r>
                  <a:rPr lang="en-US" dirty="0"/>
                  <a:t>NPV of investment = </a:t>
                </a:r>
                <a:r>
                  <a:rPr lang="en-US" dirty="0">
                    <a:solidFill>
                      <a:srgbClr val="0070C0"/>
                    </a:solidFill>
                  </a:rPr>
                  <a:t>$80M</a:t>
                </a:r>
                <a:r>
                  <a:rPr lang="en-US" dirty="0"/>
                  <a:t> – </a:t>
                </a:r>
                <a:r>
                  <a:rPr lang="en-US" dirty="0">
                    <a:solidFill>
                      <a:srgbClr val="0070C0"/>
                    </a:solidFill>
                  </a:rPr>
                  <a:t>$50M</a:t>
                </a:r>
                <a:r>
                  <a:rPr lang="en-US" dirty="0"/>
                  <a:t> = </a:t>
                </a:r>
                <a:r>
                  <a:rPr lang="en-US" dirty="0">
                    <a:solidFill>
                      <a:srgbClr val="0070C0"/>
                    </a:solidFill>
                  </a:rPr>
                  <a:t>$30M</a:t>
                </a:r>
              </a:p>
              <a:p>
                <a:r>
                  <a:rPr lang="en-US" dirty="0"/>
                  <a:t>W/o investment, existing creditors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50%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$50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50%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$120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$85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W/ investment, existing creditors get </a:t>
                </a:r>
                <a:r>
                  <a:rPr lang="en-US" dirty="0">
                    <a:solidFill>
                      <a:srgbClr val="0070C0"/>
                    </a:solidFill>
                  </a:rPr>
                  <a:t>$120M</a:t>
                </a:r>
                <a:r>
                  <a:rPr lang="en-US" dirty="0"/>
                  <a:t> for sure (minimum cash flow now </a:t>
                </a:r>
                <a:r>
                  <a:rPr lang="en-US" dirty="0">
                    <a:solidFill>
                      <a:srgbClr val="0070C0"/>
                    </a:solidFill>
                  </a:rPr>
                  <a:t>$50M</a:t>
                </a:r>
                <a:r>
                  <a:rPr lang="en-US" dirty="0"/>
                  <a:t> + </a:t>
                </a:r>
                <a:r>
                  <a:rPr lang="en-US" dirty="0">
                    <a:solidFill>
                      <a:srgbClr val="0070C0"/>
                    </a:solidFill>
                  </a:rPr>
                  <a:t>$80M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en-US" dirty="0"/>
                  <a:t>= </a:t>
                </a:r>
                <a:r>
                  <a:rPr lang="en-US" dirty="0">
                    <a:solidFill>
                      <a:srgbClr val="0070C0"/>
                    </a:solidFill>
                  </a:rPr>
                  <a:t>$130M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So, Change in 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Existing</a:t>
                </a:r>
                <a:r>
                  <a:rPr lang="en-US" baseline="-25000" dirty="0"/>
                  <a:t> Debt </a:t>
                </a:r>
                <a:r>
                  <a:rPr lang="en-US" dirty="0"/>
                  <a:t>= </a:t>
                </a:r>
                <a:r>
                  <a:rPr lang="en-US" dirty="0">
                    <a:solidFill>
                      <a:srgbClr val="0070C0"/>
                    </a:solidFill>
                  </a:rPr>
                  <a:t>$120M</a:t>
                </a:r>
                <a:r>
                  <a:rPr lang="en-US" dirty="0"/>
                  <a:t> – </a:t>
                </a:r>
                <a:r>
                  <a:rPr lang="en-US" dirty="0">
                    <a:solidFill>
                      <a:srgbClr val="0070C0"/>
                    </a:solidFill>
                  </a:rPr>
                  <a:t>$85M</a:t>
                </a:r>
                <a:r>
                  <a:rPr lang="en-US" dirty="0"/>
                  <a:t> = </a:t>
                </a:r>
                <a:r>
                  <a:rPr lang="en-US" dirty="0">
                    <a:solidFill>
                      <a:srgbClr val="0070C0"/>
                    </a:solidFill>
                  </a:rPr>
                  <a:t>$35M</a:t>
                </a:r>
              </a:p>
              <a:p>
                <a:r>
                  <a:rPr lang="en-US" dirty="0"/>
                  <a:t>Change in 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Equity</a:t>
                </a:r>
                <a:r>
                  <a:rPr lang="en-US" dirty="0"/>
                  <a:t> = </a:t>
                </a:r>
                <a:r>
                  <a:rPr lang="en-US" dirty="0">
                    <a:solidFill>
                      <a:srgbClr val="0070C0"/>
                    </a:solidFill>
                  </a:rPr>
                  <a:t>$30M</a:t>
                </a:r>
                <a:r>
                  <a:rPr lang="en-US" dirty="0"/>
                  <a:t> – </a:t>
                </a:r>
                <a:r>
                  <a:rPr lang="en-US" dirty="0">
                    <a:solidFill>
                      <a:srgbClr val="0070C0"/>
                    </a:solidFill>
                  </a:rPr>
                  <a:t>$35M</a:t>
                </a:r>
                <a:r>
                  <a:rPr lang="en-US" dirty="0"/>
                  <a:t> = </a:t>
                </a:r>
                <a:r>
                  <a:rPr lang="en-US" dirty="0">
                    <a:solidFill>
                      <a:srgbClr val="0070C0"/>
                    </a:solidFill>
                  </a:rPr>
                  <a:t>- $5M </a:t>
                </a:r>
                <a:r>
                  <a:rPr lang="en-US" dirty="0"/>
                  <a:t>&lt; </a:t>
                </a:r>
                <a:r>
                  <a:rPr lang="en-US" dirty="0">
                    <a:solidFill>
                      <a:srgbClr val="0070C0"/>
                    </a:solidFill>
                  </a:rPr>
                  <a:t>$0</a:t>
                </a:r>
              </a:p>
              <a:p>
                <a:r>
                  <a:rPr lang="en-US" dirty="0"/>
                  <a:t>Problem again is that value created by investment shores up value of existing debt claims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8725"/>
                <a:ext cx="10515600" cy="5492750"/>
              </a:xfrm>
              <a:blipFill rotWithShape="0">
                <a:blip r:embed="rId2"/>
                <a:stretch>
                  <a:fillRect l="-812" t="-1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1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overhang -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 with a lot of debt may turn down positive NPV project if most of the value from investment accrues to existing creditors</a:t>
            </a:r>
          </a:p>
          <a:p>
            <a:r>
              <a:rPr lang="en-US" dirty="0"/>
              <a:t>Investing to shore up Chrysler’s finances during financial crisis might be bad for Cerberus, even if sustaining Chrysler is positive NPV investment</a:t>
            </a:r>
          </a:p>
          <a:p>
            <a:r>
              <a:rPr lang="en-US" dirty="0"/>
              <a:t>Debt overhang is a cost of financial distress (company would not turn down positive NPV project absent debt financing)</a:t>
            </a:r>
          </a:p>
          <a:p>
            <a:r>
              <a:rPr lang="en-US" dirty="0"/>
              <a:t>Debt overhang can be extremely costly for company pursuing growth strategy (may have to abandon strategy)</a:t>
            </a:r>
          </a:p>
          <a:p>
            <a:r>
              <a:rPr lang="en-US" dirty="0"/>
              <a:t>Perhaps not surprising that young, fast-growing companies (e.g., tech companies) tend to avoid debt financing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shifting: New Century, 2004-07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4"/>
            <a:ext cx="10515600" cy="5492749"/>
          </a:xfrm>
        </p:spPr>
        <p:txBody>
          <a:bodyPr>
            <a:normAutofit/>
          </a:bodyPr>
          <a:lstStyle/>
          <a:p>
            <a:r>
              <a:rPr lang="en-US" dirty="0"/>
              <a:t>New Century Financial Corporation</a:t>
            </a:r>
          </a:p>
          <a:p>
            <a:pPr lvl="1"/>
            <a:r>
              <a:rPr lang="en-US" dirty="0"/>
              <a:t>Second largest U.S. subprime mortgage originator in mid-2000s</a:t>
            </a:r>
          </a:p>
          <a:p>
            <a:pPr lvl="1"/>
            <a:r>
              <a:rPr lang="en-US" dirty="0"/>
              <a:t>Kept about 20% of mortgages on its balance sheet, many fixed rate</a:t>
            </a:r>
          </a:p>
          <a:p>
            <a:pPr lvl="1"/>
            <a:r>
              <a:rPr lang="en-US" dirty="0"/>
              <a:t>90% leverage, mostly floating-rate debt</a:t>
            </a:r>
          </a:p>
          <a:p>
            <a:r>
              <a:rPr lang="en-US" dirty="0"/>
              <a:t>Fed raised interest rates from 1.5% in 2004 to 5.25% in 2006</a:t>
            </a:r>
          </a:p>
          <a:p>
            <a:r>
              <a:rPr lang="en-US" dirty="0"/>
              <a:t>Squeezed New Century’s profits, reduced its equity value</a:t>
            </a:r>
          </a:p>
          <a:p>
            <a:r>
              <a:rPr lang="en-US" dirty="0"/>
              <a:t>Might expect New Century to reduce risk in response to squeeze</a:t>
            </a:r>
          </a:p>
          <a:p>
            <a:r>
              <a:rPr lang="en-US" dirty="0"/>
              <a:t>New Century’s response: Increase origination of high-risk interest-only mortgages, especially in areas where it already held mortgages</a:t>
            </a:r>
          </a:p>
          <a:p>
            <a:r>
              <a:rPr lang="en-US" dirty="0"/>
              <a:t>Why did New Century amp up risk in response to negative shock to its value?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3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shifting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2199"/>
            <a:ext cx="6214533" cy="3009418"/>
          </a:xfrm>
        </p:spPr>
        <p:txBody>
          <a:bodyPr>
            <a:normAutofit/>
          </a:bodyPr>
          <a:lstStyle/>
          <a:p>
            <a:r>
              <a:rPr lang="en-US" dirty="0"/>
              <a:t>Retailer: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S: Update product line</a:t>
            </a:r>
          </a:p>
          <a:p>
            <a:pPr lvl="1"/>
            <a:r>
              <a:rPr lang="en-US" dirty="0">
                <a:solidFill>
                  <a:srgbClr val="780000"/>
                </a:solidFill>
              </a:rPr>
              <a:t>R: Shift to new product line</a:t>
            </a:r>
          </a:p>
          <a:p>
            <a:r>
              <a:rPr lang="en-US" dirty="0"/>
              <a:t>Manufacturer: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S: Upgrade existing equipment</a:t>
            </a:r>
          </a:p>
          <a:p>
            <a:pPr lvl="1"/>
            <a:r>
              <a:rPr lang="en-US" dirty="0">
                <a:solidFill>
                  <a:srgbClr val="780000"/>
                </a:solidFill>
              </a:rPr>
              <a:t>R: New production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346200"/>
            <a:ext cx="10515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Company has access to two mutually exclusive </a:t>
            </a:r>
            <a:r>
              <a:rPr lang="en-US" sz="2800" dirty="0">
                <a:solidFill>
                  <a:srgbClr val="0070C0"/>
                </a:solidFill>
              </a:rPr>
              <a:t>$75M </a:t>
            </a:r>
            <a:r>
              <a:rPr lang="en-US" sz="2800" dirty="0"/>
              <a:t>investments, w/ cash flows: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968789" y="2207442"/>
            <a:ext cx="4265393" cy="1070098"/>
            <a:chOff x="6518005" y="1885375"/>
            <a:chExt cx="4265393" cy="1070098"/>
          </a:xfrm>
        </p:grpSpPr>
        <p:sp>
          <p:nvSpPr>
            <p:cNvPr id="7" name="TextBox 6"/>
            <p:cNvSpPr txBox="1"/>
            <p:nvPr/>
          </p:nvSpPr>
          <p:spPr>
            <a:xfrm>
              <a:off x="9492311" y="1885375"/>
              <a:ext cx="1291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780000"/>
                  </a:solidFill>
                </a:rPr>
                <a:t>$124M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602133" y="2149469"/>
              <a:ext cx="872227" cy="2827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8602133" y="2432253"/>
              <a:ext cx="890178" cy="240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474360" y="2432253"/>
              <a:ext cx="12064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780000"/>
                  </a:solidFill>
                </a:rPr>
                <a:t>$20M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18005" y="2170643"/>
              <a:ext cx="2124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780000"/>
                  </a:solidFill>
                </a:rPr>
                <a:t>Investment 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01776" y="1918443"/>
              <a:ext cx="672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50%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710752" y="2546146"/>
              <a:ext cx="672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50%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85801" y="2211152"/>
            <a:ext cx="4265393" cy="1070098"/>
            <a:chOff x="6518005" y="1885375"/>
            <a:chExt cx="4265393" cy="1070098"/>
          </a:xfrm>
        </p:grpSpPr>
        <p:sp>
          <p:nvSpPr>
            <p:cNvPr id="23" name="TextBox 22"/>
            <p:cNvSpPr txBox="1"/>
            <p:nvPr/>
          </p:nvSpPr>
          <p:spPr>
            <a:xfrm>
              <a:off x="9492311" y="1885375"/>
              <a:ext cx="1291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</a:rPr>
                <a:t>$100M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8602133" y="2149469"/>
              <a:ext cx="872227" cy="2827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602133" y="2432253"/>
              <a:ext cx="890178" cy="240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474360" y="2432253"/>
              <a:ext cx="12064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</a:rPr>
                <a:t>$60M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18005" y="2170643"/>
              <a:ext cx="2124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</a:rPr>
                <a:t>Investment 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701776" y="1918443"/>
              <a:ext cx="672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50%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10752" y="2546146"/>
              <a:ext cx="672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50%</a:t>
              </a:r>
            </a:p>
          </p:txBody>
        </p:sp>
      </p:grpSp>
      <p:sp>
        <p:nvSpPr>
          <p:cNvPr id="30" name="Content Placeholder 2"/>
          <p:cNvSpPr txBox="1">
            <a:spLocks/>
          </p:cNvSpPr>
          <p:nvPr/>
        </p:nvSpPr>
        <p:spPr>
          <a:xfrm>
            <a:off x="6112933" y="3637706"/>
            <a:ext cx="4879095" cy="3009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Bank: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S: Low-risk loans</a:t>
            </a:r>
          </a:p>
          <a:p>
            <a:pPr lvl="1"/>
            <a:r>
              <a:rPr lang="en-US" dirty="0">
                <a:solidFill>
                  <a:srgbClr val="780000"/>
                </a:solidFill>
              </a:rPr>
              <a:t>R: Subprime mortgages</a:t>
            </a:r>
          </a:p>
        </p:txBody>
      </p:sp>
    </p:spTree>
    <p:extLst>
      <p:ext uri="{BB962C8B-B14F-4D97-AF65-F5344CB8AC3E}">
        <p14:creationId xmlns:p14="http://schemas.microsoft.com/office/powerpoint/2010/main" val="40844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shifting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32199"/>
                <a:ext cx="10515599" cy="3009418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NPVs:</a:t>
                </a:r>
              </a:p>
              <a:p>
                <a:pPr lvl="1"/>
                <a:r>
                  <a:rPr lang="en-US" sz="2800" dirty="0">
                    <a:solidFill>
                      <a:schemeClr val="accent6">
                        <a:lumMod val="50000"/>
                      </a:schemeClr>
                    </a:solidFill>
                  </a:rPr>
                  <a:t>S: </a:t>
                </a:r>
                <a14:m>
                  <m:oMath xmlns:m="http://schemas.openxmlformats.org/officeDocument/2006/math">
                    <m:r>
                      <a:rPr lang="en-US" sz="2800" i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50%×$100</m:t>
                    </m:r>
                    <m:r>
                      <m:rPr>
                        <m:sty m:val="p"/>
                      </m:rPr>
                      <a:rPr lang="en-US" sz="2800" i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sz="2800" i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+50%×$60</m:t>
                    </m:r>
                    <m:r>
                      <m:rPr>
                        <m:sty m:val="p"/>
                      </m:rPr>
                      <a:rPr lang="en-US" sz="2800" i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sz="2800" i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−$75</m:t>
                    </m:r>
                    <m:r>
                      <m:rPr>
                        <m:sty m:val="p"/>
                      </m:rPr>
                      <a:rPr lang="en-US" sz="2800" i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sz="2800" i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=+$5</m:t>
                    </m:r>
                    <m:r>
                      <m:rPr>
                        <m:sty m:val="p"/>
                      </m:rPr>
                      <a:rPr lang="en-US" sz="2800" i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endParaRPr lang="en-US" sz="28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sz="2800" dirty="0">
                    <a:solidFill>
                      <a:srgbClr val="780000"/>
                    </a:solidFill>
                  </a:rPr>
                  <a:t>R: </a:t>
                </a:r>
                <a14:m>
                  <m:oMath xmlns:m="http://schemas.openxmlformats.org/officeDocument/2006/math">
                    <m:r>
                      <a:rPr lang="en-US" sz="2800" i="0">
                        <a:solidFill>
                          <a:srgbClr val="780000"/>
                        </a:solidFill>
                        <a:latin typeface="Cambria Math" panose="02040503050406030204" pitchFamily="18" charset="0"/>
                      </a:rPr>
                      <m:t>50%×$1</m:t>
                    </m:r>
                    <m:r>
                      <a:rPr lang="en-US" sz="2800" b="0" i="0" smtClean="0">
                        <a:solidFill>
                          <a:srgbClr val="780000"/>
                        </a:solidFill>
                        <a:latin typeface="Cambria Math" panose="02040503050406030204" pitchFamily="18" charset="0"/>
                      </a:rPr>
                      <m:t>24</m:t>
                    </m:r>
                    <m:r>
                      <m:rPr>
                        <m:sty m:val="p"/>
                      </m:rPr>
                      <a:rPr lang="en-US" sz="2800" i="0">
                        <a:solidFill>
                          <a:srgbClr val="78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sz="2800" i="0">
                        <a:solidFill>
                          <a:srgbClr val="78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+50%×$20</m:t>
                    </m:r>
                    <m:r>
                      <m:rPr>
                        <m:sty m:val="p"/>
                      </m:rPr>
                      <a:rPr lang="en-US" sz="2800" i="0">
                        <a:solidFill>
                          <a:srgbClr val="78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sz="2800" i="0">
                        <a:solidFill>
                          <a:srgbClr val="78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−$75</m:t>
                    </m:r>
                    <m:r>
                      <m:rPr>
                        <m:sty m:val="p"/>
                      </m:rPr>
                      <a:rPr lang="en-US" sz="2800" i="0">
                        <a:solidFill>
                          <a:srgbClr val="78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sz="2800" i="0">
                        <a:solidFill>
                          <a:srgbClr val="78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=−$3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78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endParaRPr lang="en-US" sz="2800" dirty="0">
                  <a:solidFill>
                    <a:srgbClr val="780000"/>
                  </a:solidFill>
                </a:endParaRPr>
              </a:p>
              <a:p>
                <a:r>
                  <a:rPr lang="en-US" sz="2800" dirty="0"/>
                  <a:t>All-equity financed company would choose investment </a:t>
                </a:r>
                <a:r>
                  <a:rPr lang="en-US" sz="2800" dirty="0">
                    <a:solidFill>
                      <a:schemeClr val="accent6">
                        <a:lumMod val="50000"/>
                      </a:schemeClr>
                    </a:solidFill>
                  </a:rPr>
                  <a:t>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32199"/>
                <a:ext cx="10515599" cy="3009418"/>
              </a:xfrm>
              <a:blipFill rotWithShape="0">
                <a:blip r:embed="rId2"/>
                <a:stretch>
                  <a:fillRect l="-1044" t="-3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346200"/>
            <a:ext cx="10515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Company has access to two mutually exclusive </a:t>
            </a:r>
            <a:r>
              <a:rPr lang="en-US" sz="2800" dirty="0">
                <a:solidFill>
                  <a:srgbClr val="0070C0"/>
                </a:solidFill>
              </a:rPr>
              <a:t>$75M </a:t>
            </a:r>
            <a:r>
              <a:rPr lang="en-US" sz="2800" dirty="0"/>
              <a:t>investments, w/ cash flows: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968789" y="2207442"/>
            <a:ext cx="4265393" cy="1070098"/>
            <a:chOff x="6518005" y="1885375"/>
            <a:chExt cx="4265393" cy="1070098"/>
          </a:xfrm>
        </p:grpSpPr>
        <p:sp>
          <p:nvSpPr>
            <p:cNvPr id="7" name="TextBox 6"/>
            <p:cNvSpPr txBox="1"/>
            <p:nvPr/>
          </p:nvSpPr>
          <p:spPr>
            <a:xfrm>
              <a:off x="9492311" y="1885375"/>
              <a:ext cx="1291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780000"/>
                  </a:solidFill>
                </a:rPr>
                <a:t>$124M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602133" y="2149469"/>
              <a:ext cx="872227" cy="2827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8602133" y="2432253"/>
              <a:ext cx="890178" cy="240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474360" y="2432253"/>
              <a:ext cx="12064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780000"/>
                  </a:solidFill>
                </a:rPr>
                <a:t>$20M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18005" y="2170643"/>
              <a:ext cx="2124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780000"/>
                  </a:solidFill>
                </a:rPr>
                <a:t>Investment 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01776" y="1918443"/>
              <a:ext cx="672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50%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710752" y="2546146"/>
              <a:ext cx="672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50%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85801" y="2211152"/>
            <a:ext cx="4265393" cy="1070098"/>
            <a:chOff x="6518005" y="1885375"/>
            <a:chExt cx="4265393" cy="1070098"/>
          </a:xfrm>
        </p:grpSpPr>
        <p:sp>
          <p:nvSpPr>
            <p:cNvPr id="23" name="TextBox 22"/>
            <p:cNvSpPr txBox="1"/>
            <p:nvPr/>
          </p:nvSpPr>
          <p:spPr>
            <a:xfrm>
              <a:off x="9492311" y="1885375"/>
              <a:ext cx="1291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</a:rPr>
                <a:t>$100M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8602133" y="2149469"/>
              <a:ext cx="872227" cy="2827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602133" y="2432253"/>
              <a:ext cx="890178" cy="240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474360" y="2432253"/>
              <a:ext cx="12064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</a:rPr>
                <a:t>$60M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18005" y="2170643"/>
              <a:ext cx="2124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</a:rPr>
                <a:t>Investment 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701776" y="1918443"/>
              <a:ext cx="672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50%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10752" y="2546146"/>
              <a:ext cx="672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91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shifting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32199"/>
                <a:ext cx="10515599" cy="300941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company has </a:t>
                </a:r>
                <a:r>
                  <a:rPr lang="en-US" dirty="0">
                    <a:solidFill>
                      <a:srgbClr val="0070C0"/>
                    </a:solidFill>
                  </a:rPr>
                  <a:t>$40M </a:t>
                </a:r>
                <a:r>
                  <a:rPr lang="en-US" dirty="0"/>
                  <a:t>of debt due</a:t>
                </a:r>
              </a:p>
              <a:p>
                <a:r>
                  <a:rPr lang="en-US" dirty="0"/>
                  <a:t>Payoffs to </a:t>
                </a:r>
                <a:r>
                  <a:rPr lang="en-US" dirty="0" err="1"/>
                  <a:t>equityholders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S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50%×</m:t>
                    </m:r>
                    <m:r>
                      <a:rPr lang="en-US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($100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−$40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)+50%×($60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−$40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)=$40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780000"/>
                    </a:solidFill>
                  </a:rPr>
                  <a:t>R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rgbClr val="780000"/>
                        </a:solidFill>
                        <a:latin typeface="Cambria Math" panose="02040503050406030204" pitchFamily="18" charset="0"/>
                      </a:rPr>
                      <m:t>50%×</m:t>
                    </m:r>
                    <m:r>
                      <a:rPr lang="en-US" b="0" i="0" smtClean="0">
                        <a:solidFill>
                          <a:srgbClr val="78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0" smtClean="0">
                        <a:solidFill>
                          <a:srgbClr val="780000"/>
                        </a:solidFill>
                        <a:latin typeface="Cambria Math" panose="02040503050406030204" pitchFamily="18" charset="0"/>
                      </a:rPr>
                      <m:t>$12</m:t>
                    </m:r>
                    <m:r>
                      <a:rPr lang="en-US" b="0" i="0" smtClean="0">
                        <a:solidFill>
                          <a:srgbClr val="78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78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solidFill>
                          <a:srgbClr val="78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−$40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8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solidFill>
                          <a:srgbClr val="78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)+50%×($20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8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solidFill>
                          <a:srgbClr val="78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−$20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8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solidFill>
                          <a:srgbClr val="78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)=$42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78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Company w/ debt due of </a:t>
                </a:r>
                <a:r>
                  <a:rPr lang="en-US" dirty="0">
                    <a:solidFill>
                      <a:srgbClr val="0070C0"/>
                    </a:solidFill>
                  </a:rPr>
                  <a:t>$40M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en-US" dirty="0"/>
                  <a:t>would choose investment </a:t>
                </a:r>
                <a:r>
                  <a:rPr lang="en-US" dirty="0">
                    <a:solidFill>
                      <a:srgbClr val="780000"/>
                    </a:solidFill>
                  </a:rPr>
                  <a:t>R</a:t>
                </a:r>
                <a:r>
                  <a:rPr lang="en-US" dirty="0"/>
                  <a:t>, even though investment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S</a:t>
                </a:r>
                <a:r>
                  <a:rPr lang="en-US" dirty="0"/>
                  <a:t> has higher NPV (investment </a:t>
                </a:r>
                <a:r>
                  <a:rPr lang="en-US" dirty="0">
                    <a:solidFill>
                      <a:srgbClr val="780000"/>
                    </a:solidFill>
                  </a:rPr>
                  <a:t>R</a:t>
                </a:r>
                <a:r>
                  <a:rPr lang="en-US" dirty="0"/>
                  <a:t> is negative NPV)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32199"/>
                <a:ext cx="10515599" cy="3009418"/>
              </a:xfrm>
              <a:blipFill rotWithShape="0">
                <a:blip r:embed="rId2"/>
                <a:stretch>
                  <a:fillRect l="-812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346200"/>
            <a:ext cx="10515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Company has access to two mutually exclusive </a:t>
            </a:r>
            <a:r>
              <a:rPr lang="en-US" sz="2800" dirty="0">
                <a:solidFill>
                  <a:srgbClr val="0070C0"/>
                </a:solidFill>
              </a:rPr>
              <a:t>$75M </a:t>
            </a:r>
            <a:r>
              <a:rPr lang="en-US" sz="2800" dirty="0"/>
              <a:t>investments, w/ cash flows: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968789" y="2207442"/>
            <a:ext cx="4265393" cy="1070098"/>
            <a:chOff x="6518005" y="1885375"/>
            <a:chExt cx="4265393" cy="1070098"/>
          </a:xfrm>
        </p:grpSpPr>
        <p:sp>
          <p:nvSpPr>
            <p:cNvPr id="7" name="TextBox 6"/>
            <p:cNvSpPr txBox="1"/>
            <p:nvPr/>
          </p:nvSpPr>
          <p:spPr>
            <a:xfrm>
              <a:off x="9492311" y="1885375"/>
              <a:ext cx="1291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780000"/>
                  </a:solidFill>
                </a:rPr>
                <a:t>$124M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602133" y="2149469"/>
              <a:ext cx="872227" cy="2827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8602133" y="2432253"/>
              <a:ext cx="890178" cy="240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474360" y="2432253"/>
              <a:ext cx="12064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780000"/>
                  </a:solidFill>
                </a:rPr>
                <a:t>$20M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18005" y="2170643"/>
              <a:ext cx="2124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780000"/>
                  </a:solidFill>
                </a:rPr>
                <a:t>Investment 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01776" y="1918443"/>
              <a:ext cx="672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50%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710752" y="2546146"/>
              <a:ext cx="672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50%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85801" y="2211152"/>
            <a:ext cx="4265393" cy="1070098"/>
            <a:chOff x="6518005" y="1885375"/>
            <a:chExt cx="4265393" cy="1070098"/>
          </a:xfrm>
        </p:grpSpPr>
        <p:sp>
          <p:nvSpPr>
            <p:cNvPr id="23" name="TextBox 22"/>
            <p:cNvSpPr txBox="1"/>
            <p:nvPr/>
          </p:nvSpPr>
          <p:spPr>
            <a:xfrm>
              <a:off x="9492311" y="1885375"/>
              <a:ext cx="1291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</a:rPr>
                <a:t>$100M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8602133" y="2149469"/>
              <a:ext cx="872227" cy="2827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602133" y="2432253"/>
              <a:ext cx="890178" cy="240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474360" y="2432253"/>
              <a:ext cx="12064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</a:rPr>
                <a:t>$60M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18005" y="2170643"/>
              <a:ext cx="2124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</a:rPr>
                <a:t>Investment 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701776" y="1918443"/>
              <a:ext cx="672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50%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10752" y="2546146"/>
              <a:ext cx="672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58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Financial distress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4"/>
            <a:ext cx="10515600" cy="5391151"/>
          </a:xfrm>
        </p:spPr>
        <p:txBody>
          <a:bodyPr>
            <a:normAutofit/>
          </a:bodyPr>
          <a:lstStyle/>
          <a:p>
            <a:r>
              <a:rPr lang="en-US" dirty="0"/>
              <a:t>Financial distress costs: Costs due to financial distress, not economic misfortune of the business</a:t>
            </a:r>
          </a:p>
          <a:p>
            <a:r>
              <a:rPr lang="en-US" dirty="0"/>
              <a:t>Direct costs of bankruptcy: Costs borne as a result of company entering bankruptcy</a:t>
            </a:r>
          </a:p>
          <a:p>
            <a:pPr lvl="1"/>
            <a:r>
              <a:rPr lang="en-US" dirty="0"/>
              <a:t>Legal expenses</a:t>
            </a:r>
          </a:p>
          <a:p>
            <a:pPr lvl="1"/>
            <a:r>
              <a:rPr lang="en-US" dirty="0"/>
              <a:t>Court fees</a:t>
            </a:r>
          </a:p>
          <a:p>
            <a:pPr lvl="1"/>
            <a:r>
              <a:rPr lang="en-US" dirty="0"/>
              <a:t>Management distraction</a:t>
            </a:r>
          </a:p>
          <a:p>
            <a:r>
              <a:rPr lang="en-US" dirty="0"/>
              <a:t>Indirect costs of bankruptcy: Costs borne as a result of the possibility of bankruptcy (much more on these later in the slides)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4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Equityholders</a:t>
            </a:r>
            <a:r>
              <a:rPr lang="en-US" dirty="0"/>
              <a:t>, creditors, &amp; risk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04891" y="1378107"/>
            <a:ext cx="5377" cy="30715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94829" y="4419094"/>
            <a:ext cx="6093029" cy="95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87826" y="4512500"/>
            <a:ext cx="1600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value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28879" y="1373540"/>
            <a:ext cx="1479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Equity value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321805" y="1518970"/>
            <a:ext cx="3549188" cy="2900124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23936" y="4398906"/>
            <a:ext cx="1195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Debt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594829" y="4419480"/>
            <a:ext cx="2740229" cy="9592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325726" y="1509432"/>
            <a:ext cx="14728" cy="286855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82230" y="5421333"/>
            <a:ext cx="10277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Equity holders benefit from upside, creditors bear most downside risk → equity holders in companies w/ debt have incentives to take risk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620330" y="2253247"/>
            <a:ext cx="2710062" cy="2145659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311743" y="2252807"/>
            <a:ext cx="3559250" cy="2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131010" y="2336677"/>
            <a:ext cx="1174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Debt value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543425" y="4249622"/>
            <a:ext cx="0" cy="40005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48425" y="4260619"/>
            <a:ext cx="0" cy="40005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43325" y="4260619"/>
            <a:ext cx="0" cy="400050"/>
          </a:xfrm>
          <a:prstGeom prst="line">
            <a:avLst/>
          </a:prstGeom>
          <a:ln w="25400">
            <a:solidFill>
              <a:srgbClr val="7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153275" y="4260619"/>
            <a:ext cx="0" cy="400050"/>
          </a:xfrm>
          <a:prstGeom prst="line">
            <a:avLst/>
          </a:prstGeom>
          <a:ln w="25400">
            <a:solidFill>
              <a:srgbClr val="7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448425" y="3298594"/>
            <a:ext cx="0" cy="40005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153275" y="2698519"/>
            <a:ext cx="0" cy="400050"/>
          </a:xfrm>
          <a:prstGeom prst="line">
            <a:avLst/>
          </a:prstGeom>
          <a:ln w="25400">
            <a:solidFill>
              <a:srgbClr val="7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43425" y="2698519"/>
            <a:ext cx="0" cy="40005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743325" y="3298594"/>
            <a:ext cx="0" cy="400050"/>
          </a:xfrm>
          <a:prstGeom prst="line">
            <a:avLst/>
          </a:prstGeom>
          <a:ln w="25400">
            <a:solidFill>
              <a:srgbClr val="7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3767685" y="4559370"/>
            <a:ext cx="723900" cy="2350"/>
          </a:xfrm>
          <a:prstGeom prst="straightConnector1">
            <a:avLst/>
          </a:prstGeom>
          <a:ln w="25400">
            <a:solidFill>
              <a:srgbClr val="78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497595" y="4559370"/>
            <a:ext cx="593773" cy="0"/>
          </a:xfrm>
          <a:prstGeom prst="straightConnector1">
            <a:avLst/>
          </a:prstGeom>
          <a:ln w="25400">
            <a:solidFill>
              <a:srgbClr val="78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eft Brace 46"/>
          <p:cNvSpPr/>
          <p:nvPr/>
        </p:nvSpPr>
        <p:spPr>
          <a:xfrm rot="16200000">
            <a:off x="5306007" y="3505550"/>
            <a:ext cx="323781" cy="2646855"/>
          </a:xfrm>
          <a:prstGeom prst="leftBrace">
            <a:avLst/>
          </a:prstGeom>
          <a:ln w="25400">
            <a:solidFill>
              <a:srgbClr val="7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286797" y="5030477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80000"/>
                </a:solidFill>
              </a:rPr>
              <a:t>Riskier assets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3790960" y="2723920"/>
            <a:ext cx="691002" cy="573901"/>
          </a:xfrm>
          <a:prstGeom prst="straightConnector1">
            <a:avLst/>
          </a:prstGeom>
          <a:ln w="25400">
            <a:solidFill>
              <a:srgbClr val="78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515691" y="2806392"/>
            <a:ext cx="575677" cy="460346"/>
          </a:xfrm>
          <a:prstGeom prst="straightConnector1">
            <a:avLst/>
          </a:prstGeom>
          <a:ln w="25400">
            <a:solidFill>
              <a:srgbClr val="78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445268" y="2037926"/>
            <a:ext cx="0" cy="40005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150118" y="2037926"/>
            <a:ext cx="0" cy="400050"/>
          </a:xfrm>
          <a:prstGeom prst="line">
            <a:avLst/>
          </a:prstGeom>
          <a:ln w="25400">
            <a:solidFill>
              <a:srgbClr val="7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515691" y="2131389"/>
            <a:ext cx="593773" cy="0"/>
          </a:xfrm>
          <a:prstGeom prst="straightConnector1">
            <a:avLst/>
          </a:prstGeom>
          <a:ln w="25400">
            <a:solidFill>
              <a:srgbClr val="78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37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shifting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32199"/>
                <a:ext cx="10515599" cy="300941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company is financing its investment in part by issuing debt w/ face value of </a:t>
                </a:r>
                <a:r>
                  <a:rPr lang="en-US" dirty="0">
                    <a:solidFill>
                      <a:srgbClr val="0070C0"/>
                    </a:solidFill>
                  </a:rPr>
                  <a:t>$40M</a:t>
                </a:r>
              </a:p>
              <a:p>
                <a:r>
                  <a:rPr lang="en-US" dirty="0"/>
                  <a:t>Creditors need to break even on average</a:t>
                </a:r>
              </a:p>
              <a:p>
                <a:r>
                  <a:rPr lang="en-US" dirty="0"/>
                  <a:t>Proceeds from debt: 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50%</m:t>
                    </m:r>
                    <m:r>
                      <a:rPr lang="en-US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$40</m:t>
                    </m:r>
                    <m:r>
                      <m:rPr>
                        <m:sty m:val="p"/>
                      </m:rPr>
                      <a:rPr lang="en-US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50%</m:t>
                    </m:r>
                    <m:r>
                      <a:rPr lang="en-US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$20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$30</m:t>
                    </m:r>
                    <m:r>
                      <m:rPr>
                        <m:sty m:val="p"/>
                      </m:rPr>
                      <a:rPr lang="en-US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Creditors correctly anticipate company will invest in Project </a:t>
                </a:r>
                <a:r>
                  <a:rPr lang="en-US" dirty="0">
                    <a:solidFill>
                      <a:srgbClr val="780000"/>
                    </a:solidFill>
                  </a:rPr>
                  <a:t>R</a:t>
                </a:r>
              </a:p>
              <a:p>
                <a:r>
                  <a:rPr lang="en-US" dirty="0" err="1"/>
                  <a:t>Equityholders</a:t>
                </a:r>
                <a:r>
                  <a:rPr lang="en-US" dirty="0"/>
                  <a:t> cover the remaining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$75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$45</m:t>
                    </m:r>
                    <m:r>
                      <m:rPr>
                        <m:sty m:val="p"/>
                      </m:rPr>
                      <a:rPr lang="en-US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32199"/>
                <a:ext cx="10515599" cy="3009418"/>
              </a:xfrm>
              <a:blipFill rotWithShape="0">
                <a:blip r:embed="rId2"/>
                <a:stretch>
                  <a:fillRect l="-812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346200"/>
            <a:ext cx="10515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Company has access to two mutually exclusive </a:t>
            </a:r>
            <a:r>
              <a:rPr lang="en-US" sz="2800" dirty="0">
                <a:solidFill>
                  <a:srgbClr val="0070C0"/>
                </a:solidFill>
              </a:rPr>
              <a:t>$75M</a:t>
            </a:r>
            <a:r>
              <a:rPr lang="en-US" sz="2800" dirty="0"/>
              <a:t> investments, w/ cash flows: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968789" y="2207442"/>
            <a:ext cx="4265393" cy="1070098"/>
            <a:chOff x="6518005" y="1885375"/>
            <a:chExt cx="4265393" cy="1070098"/>
          </a:xfrm>
        </p:grpSpPr>
        <p:sp>
          <p:nvSpPr>
            <p:cNvPr id="7" name="TextBox 6"/>
            <p:cNvSpPr txBox="1"/>
            <p:nvPr/>
          </p:nvSpPr>
          <p:spPr>
            <a:xfrm>
              <a:off x="9492311" y="1885375"/>
              <a:ext cx="1291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780000"/>
                  </a:solidFill>
                </a:rPr>
                <a:t>$124M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602133" y="2149469"/>
              <a:ext cx="872227" cy="2827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8602133" y="2432253"/>
              <a:ext cx="890178" cy="240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474360" y="2432253"/>
              <a:ext cx="12064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780000"/>
                  </a:solidFill>
                </a:rPr>
                <a:t>$20M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18005" y="2170643"/>
              <a:ext cx="2124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780000"/>
                  </a:solidFill>
                </a:rPr>
                <a:t>Investment 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01776" y="1918443"/>
              <a:ext cx="672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50%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710752" y="2546146"/>
              <a:ext cx="672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50%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85801" y="2211152"/>
            <a:ext cx="4265393" cy="1070098"/>
            <a:chOff x="6518005" y="1885375"/>
            <a:chExt cx="4265393" cy="1070098"/>
          </a:xfrm>
        </p:grpSpPr>
        <p:sp>
          <p:nvSpPr>
            <p:cNvPr id="23" name="TextBox 22"/>
            <p:cNvSpPr txBox="1"/>
            <p:nvPr/>
          </p:nvSpPr>
          <p:spPr>
            <a:xfrm>
              <a:off x="9492311" y="1885375"/>
              <a:ext cx="1291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</a:rPr>
                <a:t>$100M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8602133" y="2149469"/>
              <a:ext cx="872227" cy="2827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602133" y="2432253"/>
              <a:ext cx="890178" cy="240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474360" y="2432253"/>
              <a:ext cx="12064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</a:rPr>
                <a:t>$60M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18005" y="2170643"/>
              <a:ext cx="2124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</a:rPr>
                <a:t>Investment 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701776" y="1918443"/>
              <a:ext cx="672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50%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10752" y="2546146"/>
              <a:ext cx="672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337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shifting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32199"/>
                <a:ext cx="10515599" cy="300941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Net payoff to </a:t>
                </a:r>
                <a:r>
                  <a:rPr lang="en-US" dirty="0" err="1"/>
                  <a:t>equityholders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 smtClean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</a:rPr>
                        <m:t>50%×</m:t>
                      </m:r>
                      <m:r>
                        <a:rPr lang="en-US" b="0" i="0" smtClean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</a:rPr>
                        <m:t>($124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</a:rPr>
                        <m:t>−$40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</a:rPr>
                        <m:t>)+50%×($20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−$20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)−$45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i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</m:t>
                      </m:r>
                      <m:r>
                        <a:rPr lang="en-US" b="0" i="0" smtClean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dirty="0">
                  <a:solidFill>
                    <a:srgbClr val="780000"/>
                  </a:solidFill>
                </a:endParaRPr>
              </a:p>
              <a:p>
                <a:r>
                  <a:rPr lang="en-US" dirty="0"/>
                  <a:t>So company simply does not invest if it has to raise debt to finance investment</a:t>
                </a:r>
              </a:p>
              <a:p>
                <a:r>
                  <a:rPr lang="en-US" dirty="0"/>
                  <a:t>Inability of company to commit to choosing Investment S prevents good investment</a:t>
                </a:r>
              </a:p>
              <a:p>
                <a:r>
                  <a:rPr lang="en-US" dirty="0"/>
                  <a:t>Financial market imposes discipline, prevents bad investment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32199"/>
                <a:ext cx="10515599" cy="3009418"/>
              </a:xfrm>
              <a:blipFill rotWithShape="0">
                <a:blip r:embed="rId2"/>
                <a:stretch>
                  <a:fillRect l="-812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346200"/>
            <a:ext cx="10515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Company has access to two mutually exclusive </a:t>
            </a:r>
            <a:r>
              <a:rPr lang="en-US" sz="2800" dirty="0">
                <a:solidFill>
                  <a:srgbClr val="0070C0"/>
                </a:solidFill>
              </a:rPr>
              <a:t>$75M </a:t>
            </a:r>
            <a:r>
              <a:rPr lang="en-US" sz="2800" dirty="0"/>
              <a:t>investments, w/ cash flows: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968789" y="2207442"/>
            <a:ext cx="4265393" cy="1070098"/>
            <a:chOff x="6518005" y="1885375"/>
            <a:chExt cx="4265393" cy="1070098"/>
          </a:xfrm>
        </p:grpSpPr>
        <p:sp>
          <p:nvSpPr>
            <p:cNvPr id="7" name="TextBox 6"/>
            <p:cNvSpPr txBox="1"/>
            <p:nvPr/>
          </p:nvSpPr>
          <p:spPr>
            <a:xfrm>
              <a:off x="9492311" y="1885375"/>
              <a:ext cx="1291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780000"/>
                  </a:solidFill>
                </a:rPr>
                <a:t>$124M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602133" y="2149469"/>
              <a:ext cx="872227" cy="2827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8602133" y="2432253"/>
              <a:ext cx="890178" cy="240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474360" y="2432253"/>
              <a:ext cx="12064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780000"/>
                  </a:solidFill>
                </a:rPr>
                <a:t>$20M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18005" y="2170643"/>
              <a:ext cx="2124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780000"/>
                  </a:solidFill>
                </a:rPr>
                <a:t>Investment 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01776" y="1918443"/>
              <a:ext cx="672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50%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710752" y="2546146"/>
              <a:ext cx="672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50%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85801" y="2211152"/>
            <a:ext cx="4265393" cy="1070098"/>
            <a:chOff x="6518005" y="1885375"/>
            <a:chExt cx="4265393" cy="1070098"/>
          </a:xfrm>
        </p:grpSpPr>
        <p:sp>
          <p:nvSpPr>
            <p:cNvPr id="23" name="TextBox 22"/>
            <p:cNvSpPr txBox="1"/>
            <p:nvPr/>
          </p:nvSpPr>
          <p:spPr>
            <a:xfrm>
              <a:off x="9492311" y="1885375"/>
              <a:ext cx="1291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</a:rPr>
                <a:t>$100M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8602133" y="2149469"/>
              <a:ext cx="872227" cy="2827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602133" y="2432253"/>
              <a:ext cx="890178" cy="240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474360" y="2432253"/>
              <a:ext cx="12064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</a:rPr>
                <a:t>$60M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18005" y="2170643"/>
              <a:ext cx="2124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</a:rPr>
                <a:t>Investment 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701776" y="1918443"/>
              <a:ext cx="672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50%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10752" y="2546146"/>
              <a:ext cx="672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525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Risk-shifting &amp; debt guarantees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the government guarantees the company’s debt?</a:t>
            </a:r>
          </a:p>
          <a:p>
            <a:endParaRPr lang="en-US" dirty="0"/>
          </a:p>
          <a:p>
            <a:r>
              <a:rPr lang="en-US" dirty="0"/>
              <a:t>Bank deposit insurance = explicit guarantee</a:t>
            </a:r>
          </a:p>
          <a:p>
            <a:pPr lvl="1"/>
            <a:r>
              <a:rPr lang="en-US" dirty="0"/>
              <a:t>U.S. government guarantees first $250,000 of bank deposits</a:t>
            </a:r>
          </a:p>
          <a:p>
            <a:pPr lvl="1"/>
            <a:r>
              <a:rPr lang="en-US" dirty="0"/>
              <a:t>Bank deposit guarantees intended to prevent bank runs</a:t>
            </a:r>
          </a:p>
          <a:p>
            <a:endParaRPr lang="en-US" dirty="0"/>
          </a:p>
          <a:p>
            <a:r>
              <a:rPr lang="en-US" dirty="0"/>
              <a:t>Too-big-to-fail/too-systemic-to-fail = implicit guarantee</a:t>
            </a:r>
          </a:p>
          <a:p>
            <a:pPr lvl="1"/>
            <a:r>
              <a:rPr lang="en-US" dirty="0"/>
              <a:t>Difficult for government to commit not to bail out systemically important company(</a:t>
            </a:r>
            <a:r>
              <a:rPr lang="en-US" dirty="0" err="1"/>
              <a:t>ies</a:t>
            </a:r>
            <a:r>
              <a:rPr lang="en-US" dirty="0"/>
              <a:t>) even if it wants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shifting example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32199"/>
                <a:ext cx="10515599" cy="300941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debt is guaranteed, company can raise </a:t>
                </a:r>
                <a:r>
                  <a:rPr lang="en-US" dirty="0">
                    <a:solidFill>
                      <a:srgbClr val="0070C0"/>
                    </a:solidFill>
                  </a:rPr>
                  <a:t>$40M </a:t>
                </a:r>
                <a:r>
                  <a:rPr lang="en-US" dirty="0"/>
                  <a:t>in exchanged for promised debt repayment of </a:t>
                </a:r>
                <a:r>
                  <a:rPr lang="en-US" dirty="0">
                    <a:solidFill>
                      <a:srgbClr val="0070C0"/>
                    </a:solidFill>
                  </a:rPr>
                  <a:t>$40M</a:t>
                </a:r>
              </a:p>
              <a:p>
                <a:r>
                  <a:rPr lang="en-US" dirty="0"/>
                  <a:t>So </a:t>
                </a:r>
                <a:r>
                  <a:rPr lang="en-US" dirty="0" err="1"/>
                  <a:t>equityholders</a:t>
                </a:r>
                <a:r>
                  <a:rPr lang="en-US" dirty="0"/>
                  <a:t> only have to invest 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$75</m:t>
                    </m:r>
                    <m:r>
                      <m:rPr>
                        <m:sty m:val="p"/>
                      </m:rPr>
                      <a:rPr lang="en-US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$35</m:t>
                    </m:r>
                    <m:r>
                      <m:rPr>
                        <m:sty m:val="p"/>
                      </m:rPr>
                      <a:rPr lang="en-US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Net payoff to </a:t>
                </a:r>
                <a:r>
                  <a:rPr lang="en-US" dirty="0" err="1"/>
                  <a:t>equityholders</a:t>
                </a:r>
                <a:r>
                  <a:rPr lang="en-US" dirty="0"/>
                  <a:t> from risky project: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 smtClean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</a:rPr>
                        <m:t>50%×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78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solidFill>
                                <a:srgbClr val="780000"/>
                              </a:solidFill>
                              <a:latin typeface="Cambria Math" panose="02040503050406030204" pitchFamily="18" charset="0"/>
                            </a:rPr>
                            <m:t>$12</m:t>
                          </m:r>
                          <m:r>
                            <a:rPr lang="en-US" b="0" i="0" smtClean="0">
                              <a:solidFill>
                                <a:srgbClr val="78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78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i="0">
                              <a:solidFill>
                                <a:srgbClr val="780000"/>
                              </a:solidFill>
                              <a:latin typeface="Cambria Math" panose="02040503050406030204" pitchFamily="18" charset="0"/>
                            </a:rPr>
                            <m:t>−$40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78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  <m:r>
                        <a:rPr lang="en-US" i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+50%×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78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solidFill>
                                <a:srgbClr val="78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$20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78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a:rPr lang="en-US" i="0">
                              <a:solidFill>
                                <a:srgbClr val="78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−$20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78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e>
                      </m:d>
                      <m:r>
                        <a:rPr lang="en-US" i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−$</m:t>
                      </m:r>
                      <m:r>
                        <a:rPr lang="en-US" b="0" i="0" smtClean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i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i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=+$7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Debt guarantee eliminates market discipline, incentivizes borrowing to make risky, negative NPV investments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32199"/>
                <a:ext cx="10515599" cy="3009418"/>
              </a:xfrm>
              <a:blipFill rotWithShape="0">
                <a:blip r:embed="rId2"/>
                <a:stretch>
                  <a:fillRect l="-812" t="-2632" r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346200"/>
            <a:ext cx="10515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Company has access to two mutually exclusive </a:t>
            </a:r>
            <a:r>
              <a:rPr lang="en-US" sz="2800" dirty="0">
                <a:solidFill>
                  <a:srgbClr val="0070C0"/>
                </a:solidFill>
              </a:rPr>
              <a:t>$75M </a:t>
            </a:r>
            <a:r>
              <a:rPr lang="en-US" sz="2800" dirty="0"/>
              <a:t>investments, w/ cash flows: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968789" y="2207442"/>
            <a:ext cx="4265393" cy="1070098"/>
            <a:chOff x="6518005" y="1885375"/>
            <a:chExt cx="4265393" cy="1070098"/>
          </a:xfrm>
        </p:grpSpPr>
        <p:sp>
          <p:nvSpPr>
            <p:cNvPr id="7" name="TextBox 6"/>
            <p:cNvSpPr txBox="1"/>
            <p:nvPr/>
          </p:nvSpPr>
          <p:spPr>
            <a:xfrm>
              <a:off x="9492311" y="1885375"/>
              <a:ext cx="1291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780000"/>
                  </a:solidFill>
                </a:rPr>
                <a:t>$124M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602133" y="2149469"/>
              <a:ext cx="872227" cy="2827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8602133" y="2432253"/>
              <a:ext cx="890178" cy="240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474360" y="2432253"/>
              <a:ext cx="12064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780000"/>
                  </a:solidFill>
                </a:rPr>
                <a:t>$20M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18005" y="2170643"/>
              <a:ext cx="2124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780000"/>
                  </a:solidFill>
                </a:rPr>
                <a:t>Investment 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01776" y="1918443"/>
              <a:ext cx="672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50%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710752" y="2546146"/>
              <a:ext cx="672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50%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85801" y="2211152"/>
            <a:ext cx="4265393" cy="1070098"/>
            <a:chOff x="6518005" y="1885375"/>
            <a:chExt cx="4265393" cy="1070098"/>
          </a:xfrm>
        </p:grpSpPr>
        <p:sp>
          <p:nvSpPr>
            <p:cNvPr id="23" name="TextBox 22"/>
            <p:cNvSpPr txBox="1"/>
            <p:nvPr/>
          </p:nvSpPr>
          <p:spPr>
            <a:xfrm>
              <a:off x="9492311" y="1885375"/>
              <a:ext cx="1291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</a:rPr>
                <a:t>$100M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8602133" y="2149469"/>
              <a:ext cx="872227" cy="2827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602133" y="2432253"/>
              <a:ext cx="890178" cy="240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474360" y="2432253"/>
              <a:ext cx="12064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</a:rPr>
                <a:t>$60M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18005" y="2170643"/>
              <a:ext cx="2124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</a:rPr>
                <a:t>Investment 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701776" y="1918443"/>
              <a:ext cx="672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50%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10752" y="2546146"/>
              <a:ext cx="672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073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Risk-shifting &amp; the financial crisis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Risk-shifting as narrative for financial crisis of 2008</a:t>
            </a:r>
          </a:p>
          <a:p>
            <a:pPr lvl="1"/>
            <a:r>
              <a:rPr lang="en-US" dirty="0"/>
              <a:t>Consolidation in banking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growth of “too big too fail” banks</a:t>
            </a:r>
          </a:p>
          <a:p>
            <a:pPr lvl="1"/>
            <a:r>
              <a:rPr lang="en-US" dirty="0"/>
              <a:t>Government relaxed capital requirements for investment banks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Rising interest rates + asset/liability mismatch (fixed rate mortgages &amp; floating rate funding)  reduced “charter” (i.e., equity) value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Many financial institutions loaded up on housing risk </a:t>
            </a:r>
            <a:r>
              <a:rPr lang="en-US" dirty="0">
                <a:sym typeface="Wingdings" panose="05000000000000000000" pitchFamily="2" charset="2"/>
              </a:rPr>
              <a:t> systemic risk  harder for government to commit to no bailout policy if housing market tanks  stronger incentives to load up on housing risk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1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&amp; other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Alphabet’s financials for FYE 2018:</a:t>
            </a:r>
          </a:p>
          <a:p>
            <a:pPr lvl="1"/>
            <a:r>
              <a:rPr lang="en-US" dirty="0"/>
              <a:t>Total assets: $232.8B (includes cash &amp; short-term investments of $109.1B)</a:t>
            </a:r>
          </a:p>
          <a:p>
            <a:pPr lvl="1"/>
            <a:r>
              <a:rPr lang="en-US" dirty="0"/>
              <a:t>Total debt: $4.0B</a:t>
            </a:r>
          </a:p>
          <a:p>
            <a:pPr lvl="1"/>
            <a:r>
              <a:rPr lang="en-US" dirty="0"/>
              <a:t>Net income: $30.7B</a:t>
            </a:r>
          </a:p>
          <a:p>
            <a:r>
              <a:rPr lang="en-US" dirty="0"/>
              <a:t>Alphabet can borrow at close to the risk-free rate; why so little debt?</a:t>
            </a:r>
          </a:p>
          <a:p>
            <a:r>
              <a:rPr lang="en-US" dirty="0"/>
              <a:t>Tech companies = collections of talent, can be fragile</a:t>
            </a:r>
          </a:p>
          <a:p>
            <a:r>
              <a:rPr lang="en-US" dirty="0"/>
              <a:t>Financial distress can be a self-fulfilling prophecy</a:t>
            </a:r>
          </a:p>
          <a:p>
            <a:pPr lvl="1"/>
            <a:r>
              <a:rPr lang="en-US" dirty="0"/>
              <a:t>High risk of future financial distress (budget cuts, downsizing) → talent leaves</a:t>
            </a:r>
          </a:p>
          <a:p>
            <a:pPr lvl="1"/>
            <a:r>
              <a:rPr lang="en-US" dirty="0"/>
              <a:t>Talent leaves → low productivity → high risk of future financial distress</a:t>
            </a:r>
          </a:p>
          <a:p>
            <a:r>
              <a:rPr lang="en-US" dirty="0"/>
              <a:t>High-human capital firms may avoid debt to minimize risk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distress &amp; incentives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Financial distress is costly when it happens</a:t>
            </a:r>
          </a:p>
          <a:p>
            <a:r>
              <a:rPr lang="en-US" dirty="0"/>
              <a:t>But debt (and worries about financial distress) can benefit shareholders by imposing discipline on management</a:t>
            </a:r>
          </a:p>
          <a:p>
            <a:r>
              <a:rPr lang="en-US" dirty="0"/>
              <a:t>Fear of bankruptcy as a motivator</a:t>
            </a:r>
          </a:p>
          <a:p>
            <a:pPr lvl="1"/>
            <a:r>
              <a:rPr lang="en-US" dirty="0"/>
              <a:t>Failure to repay debt triggers bankruptcy</a:t>
            </a:r>
          </a:p>
          <a:p>
            <a:pPr lvl="1"/>
            <a:r>
              <a:rPr lang="en-US" dirty="0"/>
              <a:t>More than 50% of CEOs (of publicly-traded companies) lose their jobs after a bankruptcy</a:t>
            </a:r>
          </a:p>
          <a:p>
            <a:r>
              <a:rPr lang="en-US" dirty="0"/>
              <a:t>Debt limits free cash flow</a:t>
            </a:r>
          </a:p>
          <a:p>
            <a:pPr lvl="1"/>
            <a:r>
              <a:rPr lang="en-US" dirty="0"/>
              <a:t>Management may invest free cash flow wastefully (pet projects, empire building, perquisites such as corporate jets)</a:t>
            </a:r>
          </a:p>
          <a:p>
            <a:pPr lvl="1"/>
            <a:r>
              <a:rPr lang="en-US" dirty="0"/>
              <a:t>Interest payments consume free cash flow management might otherwise waste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95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vs economic distress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86061" y="2334294"/>
            <a:ext cx="8619875" cy="3973579"/>
            <a:chOff x="2045015" y="2316365"/>
            <a:chExt cx="8619875" cy="3973579"/>
          </a:xfrm>
        </p:grpSpPr>
        <p:sp>
          <p:nvSpPr>
            <p:cNvPr id="4" name="Rectangle 3"/>
            <p:cNvSpPr/>
            <p:nvPr/>
          </p:nvSpPr>
          <p:spPr>
            <a:xfrm>
              <a:off x="2348600" y="2316367"/>
              <a:ext cx="1047404" cy="29094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231620" y="2419004"/>
              <a:ext cx="1047404" cy="29094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348600" y="3385061"/>
              <a:ext cx="1047404" cy="195077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240131" y="3385061"/>
              <a:ext cx="1047404" cy="195077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231620" y="4096138"/>
              <a:ext cx="1047404" cy="1232319"/>
            </a:xfrm>
            <a:prstGeom prst="rect">
              <a:avLst/>
            </a:prstGeom>
            <a:solidFill>
              <a:srgbClr val="78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3778898" y="2316365"/>
              <a:ext cx="74645" cy="958679"/>
            </a:xfrm>
            <a:prstGeom prst="rightBrac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41399" y="2335098"/>
              <a:ext cx="17634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4">
                      <a:lumMod val="75000"/>
                    </a:schemeClr>
                  </a:solidFill>
                </a:rPr>
                <a:t>Economic Distress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8671305" y="2409814"/>
              <a:ext cx="133739" cy="958679"/>
            </a:xfrm>
            <a:prstGeom prst="rightBrac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010317" y="2409814"/>
              <a:ext cx="16545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4">
                      <a:lumMod val="75000"/>
                    </a:schemeClr>
                  </a:solidFill>
                </a:rPr>
                <a:t>Economic Distress</a:t>
              </a:r>
            </a:p>
          </p:txBody>
        </p:sp>
        <p:sp>
          <p:nvSpPr>
            <p:cNvPr id="13" name="Right Brace 12"/>
            <p:cNvSpPr/>
            <p:nvPr/>
          </p:nvSpPr>
          <p:spPr>
            <a:xfrm>
              <a:off x="8671305" y="3375871"/>
              <a:ext cx="127518" cy="711077"/>
            </a:xfrm>
            <a:prstGeom prst="rightBrace">
              <a:avLst/>
            </a:prstGeom>
            <a:ln w="25400">
              <a:solidFill>
                <a:srgbClr val="78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010317" y="3343309"/>
              <a:ext cx="16545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780000"/>
                  </a:solidFill>
                </a:rPr>
                <a:t>Financial Distress</a:t>
              </a: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3534747" y="2335098"/>
              <a:ext cx="167951" cy="958679"/>
            </a:xfrm>
            <a:prstGeom prst="down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8393282" y="2419003"/>
              <a:ext cx="167951" cy="958679"/>
            </a:xfrm>
            <a:prstGeom prst="down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8393282" y="3385061"/>
              <a:ext cx="167951" cy="711077"/>
            </a:xfrm>
            <a:prstGeom prst="downArrow">
              <a:avLst/>
            </a:prstGeom>
            <a:solidFill>
              <a:srgbClr val="780000"/>
            </a:solidFill>
            <a:ln>
              <a:solidFill>
                <a:srgbClr val="7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45015" y="5328457"/>
              <a:ext cx="16545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All-Equity Firm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56978" y="5335837"/>
              <a:ext cx="18143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Firm with Debt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752066" y="1561275"/>
            <a:ext cx="268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Total Firm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0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91" y="1892111"/>
            <a:ext cx="11460520" cy="4124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vs economic distress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3293" y="1269856"/>
            <a:ext cx="5885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Toyota stock price in 2008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7308" y="3758652"/>
            <a:ext cx="58854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12/31/07 Balance Sheet</a:t>
            </a:r>
          </a:p>
          <a:p>
            <a:r>
              <a:rPr lang="en-US" sz="2800" dirty="0"/>
              <a:t>Total Assets: ¥32.6T</a:t>
            </a:r>
          </a:p>
          <a:p>
            <a:r>
              <a:rPr lang="en-US" sz="2800" dirty="0"/>
              <a:t>Total Liabilities: ¥20.1T (62% of assets)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vs economic distress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91" y="1938982"/>
            <a:ext cx="11459414" cy="4162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3293" y="1269856"/>
            <a:ext cx="5885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General Motors stock price in 2008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7308" y="3758652"/>
            <a:ext cx="6453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/>
              <a:t>12/31/07 </a:t>
            </a:r>
            <a:r>
              <a:rPr lang="en-US" sz="2800" u="sng" dirty="0"/>
              <a:t>Balance Sheet</a:t>
            </a:r>
          </a:p>
          <a:p>
            <a:r>
              <a:rPr lang="en-US" sz="2800" dirty="0"/>
              <a:t>Total Assets: $148.8B</a:t>
            </a:r>
          </a:p>
          <a:p>
            <a:r>
              <a:rPr lang="en-US" sz="2800" dirty="0"/>
              <a:t>Total Liabilities: $184.4B (124% of assets)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5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in financial distress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49" y="1296786"/>
            <a:ext cx="10584699" cy="538985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7 bankruptcy (liquidation)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5"/>
            <a:ext cx="10515600" cy="19431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Sketch of Process:</a:t>
            </a:r>
          </a:p>
          <a:p>
            <a:pPr lvl="1"/>
            <a:r>
              <a:rPr lang="en-US" dirty="0"/>
              <a:t>Trustee appointed by bankruptcy court sells assets</a:t>
            </a:r>
          </a:p>
          <a:p>
            <a:pPr lvl="1"/>
            <a:r>
              <a:rPr lang="en-US" dirty="0"/>
              <a:t>Proceeds from asset sales distributed to creditors</a:t>
            </a:r>
          </a:p>
          <a:p>
            <a:pPr lvl="1"/>
            <a:r>
              <a:rPr lang="en-US" dirty="0"/>
              <a:t>Shareholders receive whatever is left (usually nothing)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38200" y="2910216"/>
            <a:ext cx="10515600" cy="3600123"/>
            <a:chOff x="838200" y="2910216"/>
            <a:chExt cx="10515600" cy="3600123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838200" y="3481388"/>
              <a:ext cx="5372100" cy="27146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514350">
                <a:buFont typeface="+mj-lt"/>
                <a:buAutoNum type="arabicPeriod"/>
              </a:pPr>
              <a:r>
                <a:rPr lang="en-US" dirty="0"/>
                <a:t>Administrative expenses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en-US" dirty="0"/>
                <a:t>New claims approved after filing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en-US" dirty="0"/>
                <a:t>Wages &amp; salaries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en-US" dirty="0"/>
                <a:t>Employee benefits claims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en-US" dirty="0"/>
                <a:t>Consumer claims</a:t>
              </a: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7067550" y="3481388"/>
              <a:ext cx="4286250" cy="27146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514350">
                <a:buFont typeface="+mj-lt"/>
                <a:buAutoNum type="arabicPeriod" startAt="6"/>
              </a:pPr>
              <a:r>
                <a:rPr lang="en-US" dirty="0"/>
                <a:t>Tax claims</a:t>
              </a:r>
            </a:p>
            <a:p>
              <a:pPr marL="514350" indent="-514350">
                <a:buFont typeface="+mj-lt"/>
                <a:buAutoNum type="arabicPeriod" startAt="6"/>
              </a:pPr>
              <a:r>
                <a:rPr lang="en-US" dirty="0"/>
                <a:t>Senior debtholders</a:t>
              </a:r>
            </a:p>
            <a:p>
              <a:pPr marL="514350" indent="-514350">
                <a:buFont typeface="+mj-lt"/>
                <a:buAutoNum type="arabicPeriod" startAt="6"/>
              </a:pPr>
              <a:r>
                <a:rPr lang="en-US" dirty="0"/>
                <a:t>Junior debtholders</a:t>
              </a:r>
            </a:p>
            <a:p>
              <a:pPr marL="514350" indent="-514350">
                <a:buFont typeface="+mj-lt"/>
                <a:buAutoNum type="arabicPeriod" startAt="6"/>
              </a:pPr>
              <a:r>
                <a:rPr lang="en-US" dirty="0"/>
                <a:t>Preferred stockholders</a:t>
              </a:r>
            </a:p>
            <a:p>
              <a:pPr marL="514350" indent="-514350">
                <a:buFont typeface="+mj-lt"/>
                <a:buAutoNum type="arabicPeriod" startAt="6"/>
              </a:pPr>
              <a:r>
                <a:rPr lang="en-US" dirty="0"/>
                <a:t>Common stockholders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48112" y="2910216"/>
              <a:ext cx="42957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u="sng" dirty="0"/>
                <a:t>Absolute Priority Rule (APR)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81224" y="5987119"/>
              <a:ext cx="78295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/>
                <a:t>Exception: Secured creditors have right to collateral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3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</a:t>
            </a:r>
            <a:r>
              <a:rPr lang="en-US" dirty="0"/>
              <a:t> 11 bankruptcy (reorganization)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28725"/>
            <a:ext cx="10646465" cy="5410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Rough sketch of events: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Petition filed in federal court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Federal judge approves/denies the petition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Equityholders</a:t>
            </a:r>
            <a:r>
              <a:rPr lang="en-US" dirty="0"/>
              <a:t> continue to run business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Company given 120 days to submit a reorganization plan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Creditors divided into priority classes to vote on plan.  Class approves plan if &gt;2/3 of $ amount in class or &gt;1/2 of creditors in class vote for plan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plan is approved by all creditor classes, court approves plan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Payments (cash &amp; securities) are made, new securities are issued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Company exits bankruptcy</a:t>
            </a:r>
          </a:p>
          <a:p>
            <a:pPr marL="0" indent="0">
              <a:buNone/>
            </a:pPr>
            <a:r>
              <a:rPr lang="en-US" dirty="0"/>
              <a:t>Important elements of Ch. 11:</a:t>
            </a:r>
          </a:p>
          <a:p>
            <a:pPr lvl="1"/>
            <a:r>
              <a:rPr lang="en-US" dirty="0"/>
              <a:t>Automatic stay (debt payments stop; creditors cannot seize collateral)</a:t>
            </a:r>
          </a:p>
          <a:p>
            <a:pPr lvl="1"/>
            <a:r>
              <a:rPr lang="en-US" dirty="0"/>
              <a:t>Debtor-in-possession financing (court subordinates existing debt to new debt)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eric class slides.potx" id="{B8C1C068-4798-4E4F-B2B0-F0B8D8BF4BA9}" vid="{BC0BF426-291B-4C81-8D6C-14451620DA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Generic class slides</Template>
  <TotalTime>454</TotalTime>
  <Words>3109</Words>
  <Application>Microsoft Office PowerPoint</Application>
  <PresentationFormat>Widescreen</PresentationFormat>
  <Paragraphs>412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Cambria Math</vt:lpstr>
      <vt:lpstr>Wingdings</vt:lpstr>
      <vt:lpstr>Office Theme</vt:lpstr>
      <vt:lpstr>Bankruptcy &amp; Financial Distress</vt:lpstr>
      <vt:lpstr>Tradeoff view of cap structure</vt:lpstr>
      <vt:lpstr>Financial distress costs</vt:lpstr>
      <vt:lpstr>Financial vs economic distress</vt:lpstr>
      <vt:lpstr>Financial vs economic distress</vt:lpstr>
      <vt:lpstr>Financial vs economic distress</vt:lpstr>
      <vt:lpstr>Options in financial distress</vt:lpstr>
      <vt:lpstr>Chapter 7 bankruptcy (liquidation)</vt:lpstr>
      <vt:lpstr>Ch 11 bankruptcy (reorganization)</vt:lpstr>
      <vt:lpstr>Bankruptcy statistics</vt:lpstr>
      <vt:lpstr>Financial distress costs</vt:lpstr>
      <vt:lpstr>Who bears bankruptcy costs?</vt:lpstr>
      <vt:lpstr>Who bears bankruptcy costs?</vt:lpstr>
      <vt:lpstr>Indirect financial distress costs</vt:lpstr>
      <vt:lpstr>Debt overhang – Chrysler, 2008</vt:lpstr>
      <vt:lpstr>Debt overhang example</vt:lpstr>
      <vt:lpstr>Debt overhang example</vt:lpstr>
      <vt:lpstr>Debt overhang example</vt:lpstr>
      <vt:lpstr>Debt overhang example</vt:lpstr>
      <vt:lpstr>Debt overhang</vt:lpstr>
      <vt:lpstr>Debt overhang example 2</vt:lpstr>
      <vt:lpstr>Debt overhang example 2</vt:lpstr>
      <vt:lpstr>Debt overhang example 2</vt:lpstr>
      <vt:lpstr>Debt overhang example 2</vt:lpstr>
      <vt:lpstr>Debt overhang - takeaways</vt:lpstr>
      <vt:lpstr>Risk shifting: New Century, 2004-07</vt:lpstr>
      <vt:lpstr>Risk shifting example</vt:lpstr>
      <vt:lpstr>Risk shifting example</vt:lpstr>
      <vt:lpstr>Risk shifting example</vt:lpstr>
      <vt:lpstr>Equityholders, creditors, &amp; risk</vt:lpstr>
      <vt:lpstr>Risk shifting example</vt:lpstr>
      <vt:lpstr>Risk shifting example</vt:lpstr>
      <vt:lpstr>Risk-shifting &amp; debt guarantees</vt:lpstr>
      <vt:lpstr>Risk shifting example continued</vt:lpstr>
      <vt:lpstr>Risk-shifting &amp; the financial crisis</vt:lpstr>
      <vt:lpstr>Debt &amp; other stakeholders</vt:lpstr>
      <vt:lpstr>Financial distress &amp; incentives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Bankruptcy &amp; Financial Distress</dc:title>
  <dc:creator>Jonathan Cohn</dc:creator>
  <cp:lastModifiedBy>Cohn, Jonathan B</cp:lastModifiedBy>
  <cp:revision>18</cp:revision>
  <dcterms:created xsi:type="dcterms:W3CDTF">2019-08-31T22:22:20Z</dcterms:created>
  <dcterms:modified xsi:type="dcterms:W3CDTF">2019-11-07T19:10:42Z</dcterms:modified>
</cp:coreProperties>
</file>