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7" r:id="rId2"/>
    <p:sldId id="296" r:id="rId3"/>
    <p:sldId id="256" r:id="rId4"/>
    <p:sldId id="257" r:id="rId5"/>
    <p:sldId id="288" r:id="rId6"/>
    <p:sldId id="306" r:id="rId7"/>
    <p:sldId id="273" r:id="rId8"/>
    <p:sldId id="259" r:id="rId9"/>
    <p:sldId id="290" r:id="rId10"/>
    <p:sldId id="260" r:id="rId11"/>
    <p:sldId id="307" r:id="rId12"/>
    <p:sldId id="275" r:id="rId13"/>
    <p:sldId id="276" r:id="rId14"/>
    <p:sldId id="308" r:id="rId15"/>
    <p:sldId id="309" r:id="rId16"/>
    <p:sldId id="310" r:id="rId17"/>
    <p:sldId id="311" r:id="rId18"/>
    <p:sldId id="313" r:id="rId19"/>
    <p:sldId id="293" r:id="rId20"/>
    <p:sldId id="281" r:id="rId21"/>
    <p:sldId id="284" r:id="rId22"/>
    <p:sldId id="291" r:id="rId23"/>
    <p:sldId id="266" r:id="rId24"/>
    <p:sldId id="267" r:id="rId25"/>
    <p:sldId id="268" r:id="rId26"/>
    <p:sldId id="279" r:id="rId27"/>
    <p:sldId id="269" r:id="rId28"/>
    <p:sldId id="270" r:id="rId29"/>
    <p:sldId id="314" r:id="rId30"/>
    <p:sldId id="315" r:id="rId31"/>
    <p:sldId id="282" r:id="rId32"/>
    <p:sldId id="283" r:id="rId33"/>
    <p:sldId id="295" r:id="rId34"/>
    <p:sldId id="312" r:id="rId35"/>
    <p:sldId id="316" r:id="rId36"/>
    <p:sldId id="304" r:id="rId37"/>
    <p:sldId id="305" r:id="rId38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6600"/>
    <a:srgbClr val="008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71" autoAdjust="0"/>
    <p:restoredTop sz="92385" autoAdjust="0"/>
  </p:normalViewPr>
  <p:slideViewPr>
    <p:cSldViewPr>
      <p:cViewPr varScale="1">
        <p:scale>
          <a:sx n="138" d="100"/>
          <a:sy n="138" d="100"/>
        </p:scale>
        <p:origin x="17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6" tIns="46509" rIns="93016" bIns="4650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6" tIns="46509" rIns="93016" bIns="4650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9038"/>
            <a:ext cx="3027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6" tIns="46509" rIns="93016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9038"/>
            <a:ext cx="3027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6" tIns="46509" rIns="93016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F713F2B-F81B-4090-BFB9-7DBE6BE90A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8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6" tIns="46509" rIns="93016" bIns="4650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6" tIns="46509" rIns="93016" bIns="4650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2138"/>
            <a:ext cx="512127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6" tIns="46509" rIns="93016" bIns="465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9038"/>
            <a:ext cx="3027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6" tIns="46509" rIns="93016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9038"/>
            <a:ext cx="3027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6" tIns="46509" rIns="93016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655B576B-2B1B-4B50-82BF-23854E47EF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0BFFD-5A47-4B27-B894-5CA50DE1D9CF}" type="slidenum">
              <a:rPr lang="en-US"/>
              <a:pPr/>
              <a:t>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797425" cy="3598862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21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0BFFD-5A47-4B27-B894-5CA50DE1D9CF}" type="slidenum">
              <a:rPr lang="en-US"/>
              <a:pPr/>
              <a:t>16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797425" cy="3598862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21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71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0BFFD-5A47-4B27-B894-5CA50DE1D9CF}" type="slidenum">
              <a:rPr lang="en-US"/>
              <a:pPr/>
              <a:t>17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797425" cy="3598862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21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8E4A5-7969-4465-99E4-13AD1B04BF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8654E-A48F-480F-9E4F-BA308D07E3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6CD91-C0B7-44FC-A6FA-BC86E9A819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B132D-4F4B-488C-88E6-86A36BD4ED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88AD9-FD95-4523-B81F-8B4F5379E5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6F69B-236A-4845-86D9-CD4C8B6E5A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DE780-729E-46D9-9059-507EB989DB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C216E-FF4D-4F6C-B29E-3D8D182C20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A5318-AEAB-4D13-81FF-6244F2683E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8A230-B653-4EFC-AA70-C45D293739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17B45-EC0E-4574-A589-62F7C0F778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75B8CD-3C19-4520-B73C-FEB5C0479F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e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D491-7138-4902-A21D-B2865D0F08FC}" type="slidenum">
              <a:rPr lang="en-US"/>
              <a:pPr/>
              <a:t>1</a:t>
            </a:fld>
            <a:endParaRPr lang="en-US"/>
          </a:p>
        </p:txBody>
      </p:sp>
      <p:sp>
        <p:nvSpPr>
          <p:cNvPr id="4403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/>
              <a:t>Valuation of Financial Assets</a:t>
            </a:r>
            <a:r>
              <a:rPr lang="es-ES_tradnl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85BB-F104-4B12-B2C9-8847C7C48B44}" type="slidenum">
              <a:rPr lang="en-US"/>
              <a:pPr/>
              <a:t>10</a:t>
            </a:fld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057400" y="1524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1752600" y="4953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09600" y="14478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Expected Return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191000" y="152400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/>
              <a:t>Capital Market Line</a:t>
            </a:r>
          </a:p>
        </p:txBody>
      </p:sp>
      <p:grpSp>
        <p:nvGrpSpPr>
          <p:cNvPr id="6208" name="Group 64"/>
          <p:cNvGrpSpPr>
            <a:grpSpLocks/>
          </p:cNvGrpSpPr>
          <p:nvPr/>
        </p:nvGrpSpPr>
        <p:grpSpPr bwMode="auto">
          <a:xfrm>
            <a:off x="2895600" y="2209800"/>
            <a:ext cx="2438400" cy="2209800"/>
            <a:chOff x="1824" y="1392"/>
            <a:chExt cx="1536" cy="1392"/>
          </a:xfrm>
        </p:grpSpPr>
        <p:sp>
          <p:nvSpPr>
            <p:cNvPr id="6153" name="Arc 9"/>
            <p:cNvSpPr>
              <a:spLocks/>
            </p:cNvSpPr>
            <p:nvPr/>
          </p:nvSpPr>
          <p:spPr bwMode="auto">
            <a:xfrm flipH="1">
              <a:off x="1824" y="1392"/>
              <a:ext cx="1536" cy="13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8367"/>
                <a:gd name="T2" fmla="*/ 13618 w 21600"/>
                <a:gd name="T3" fmla="*/ 38367 h 38367"/>
                <a:gd name="T4" fmla="*/ 0 w 21600"/>
                <a:gd name="T5" fmla="*/ 21600 h 38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36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105"/>
                    <a:pt x="18667" y="34265"/>
                    <a:pt x="13617" y="38366"/>
                  </a:cubicBezTo>
                </a:path>
                <a:path w="21600" h="3836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105"/>
                    <a:pt x="18667" y="34265"/>
                    <a:pt x="13617" y="383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4" name="Group 10"/>
            <p:cNvGrpSpPr>
              <a:grpSpLocks/>
            </p:cNvGrpSpPr>
            <p:nvPr/>
          </p:nvGrpSpPr>
          <p:grpSpPr bwMode="auto">
            <a:xfrm>
              <a:off x="2256" y="2304"/>
              <a:ext cx="48" cy="48"/>
              <a:chOff x="2256" y="2304"/>
              <a:chExt cx="48" cy="48"/>
            </a:xfrm>
          </p:grpSpPr>
          <p:sp>
            <p:nvSpPr>
              <p:cNvPr id="6155" name="Line 11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" name="Line 12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7" name="Group 13"/>
            <p:cNvGrpSpPr>
              <a:grpSpLocks/>
            </p:cNvGrpSpPr>
            <p:nvPr/>
          </p:nvGrpSpPr>
          <p:grpSpPr bwMode="auto">
            <a:xfrm>
              <a:off x="2352" y="2448"/>
              <a:ext cx="48" cy="48"/>
              <a:chOff x="2256" y="2304"/>
              <a:chExt cx="48" cy="48"/>
            </a:xfrm>
          </p:grpSpPr>
          <p:sp>
            <p:nvSpPr>
              <p:cNvPr id="6158" name="Line 14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60" name="Group 16"/>
            <p:cNvGrpSpPr>
              <a:grpSpLocks/>
            </p:cNvGrpSpPr>
            <p:nvPr/>
          </p:nvGrpSpPr>
          <p:grpSpPr bwMode="auto">
            <a:xfrm>
              <a:off x="2352" y="1872"/>
              <a:ext cx="48" cy="48"/>
              <a:chOff x="2256" y="2304"/>
              <a:chExt cx="48" cy="48"/>
            </a:xfrm>
          </p:grpSpPr>
          <p:sp>
            <p:nvSpPr>
              <p:cNvPr id="6161" name="Line 17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" name="Line 18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63" name="Group 19"/>
            <p:cNvGrpSpPr>
              <a:grpSpLocks/>
            </p:cNvGrpSpPr>
            <p:nvPr/>
          </p:nvGrpSpPr>
          <p:grpSpPr bwMode="auto">
            <a:xfrm>
              <a:off x="2064" y="1968"/>
              <a:ext cx="48" cy="48"/>
              <a:chOff x="2256" y="2304"/>
              <a:chExt cx="48" cy="48"/>
            </a:xfrm>
          </p:grpSpPr>
          <p:sp>
            <p:nvSpPr>
              <p:cNvPr id="6164" name="Line 20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Line 21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66" name="Group 22"/>
            <p:cNvGrpSpPr>
              <a:grpSpLocks/>
            </p:cNvGrpSpPr>
            <p:nvPr/>
          </p:nvGrpSpPr>
          <p:grpSpPr bwMode="auto">
            <a:xfrm>
              <a:off x="2016" y="2304"/>
              <a:ext cx="48" cy="48"/>
              <a:chOff x="2256" y="2304"/>
              <a:chExt cx="48" cy="48"/>
            </a:xfrm>
          </p:grpSpPr>
          <p:sp>
            <p:nvSpPr>
              <p:cNvPr id="6167" name="Line 23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8" name="Line 24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69" name="Group 25"/>
            <p:cNvGrpSpPr>
              <a:grpSpLocks/>
            </p:cNvGrpSpPr>
            <p:nvPr/>
          </p:nvGrpSpPr>
          <p:grpSpPr bwMode="auto">
            <a:xfrm>
              <a:off x="2160" y="2496"/>
              <a:ext cx="48" cy="48"/>
              <a:chOff x="2256" y="2304"/>
              <a:chExt cx="48" cy="48"/>
            </a:xfrm>
          </p:grpSpPr>
          <p:sp>
            <p:nvSpPr>
              <p:cNvPr id="6170" name="Line 26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1" name="Line 27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72" name="Group 28"/>
            <p:cNvGrpSpPr>
              <a:grpSpLocks/>
            </p:cNvGrpSpPr>
            <p:nvPr/>
          </p:nvGrpSpPr>
          <p:grpSpPr bwMode="auto">
            <a:xfrm>
              <a:off x="2352" y="1680"/>
              <a:ext cx="48" cy="48"/>
              <a:chOff x="2256" y="2304"/>
              <a:chExt cx="48" cy="48"/>
            </a:xfrm>
          </p:grpSpPr>
          <p:sp>
            <p:nvSpPr>
              <p:cNvPr id="6173" name="Line 29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4" name="Line 30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75" name="Group 31"/>
            <p:cNvGrpSpPr>
              <a:grpSpLocks/>
            </p:cNvGrpSpPr>
            <p:nvPr/>
          </p:nvGrpSpPr>
          <p:grpSpPr bwMode="auto">
            <a:xfrm>
              <a:off x="2352" y="2112"/>
              <a:ext cx="48" cy="48"/>
              <a:chOff x="2256" y="2304"/>
              <a:chExt cx="48" cy="48"/>
            </a:xfrm>
          </p:grpSpPr>
          <p:sp>
            <p:nvSpPr>
              <p:cNvPr id="6176" name="Line 32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78" name="Group 34"/>
            <p:cNvGrpSpPr>
              <a:grpSpLocks/>
            </p:cNvGrpSpPr>
            <p:nvPr/>
          </p:nvGrpSpPr>
          <p:grpSpPr bwMode="auto">
            <a:xfrm>
              <a:off x="2112" y="2160"/>
              <a:ext cx="48" cy="48"/>
              <a:chOff x="2256" y="2304"/>
              <a:chExt cx="48" cy="48"/>
            </a:xfrm>
          </p:grpSpPr>
          <p:sp>
            <p:nvSpPr>
              <p:cNvPr id="6179" name="Line 35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0" name="Line 36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81" name="Group 37"/>
            <p:cNvGrpSpPr>
              <a:grpSpLocks/>
            </p:cNvGrpSpPr>
            <p:nvPr/>
          </p:nvGrpSpPr>
          <p:grpSpPr bwMode="auto">
            <a:xfrm>
              <a:off x="3312" y="1392"/>
              <a:ext cx="48" cy="48"/>
              <a:chOff x="2256" y="2304"/>
              <a:chExt cx="48" cy="48"/>
            </a:xfrm>
          </p:grpSpPr>
          <p:sp>
            <p:nvSpPr>
              <p:cNvPr id="6182" name="Line 38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3" name="Line 39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84" name="Group 40"/>
            <p:cNvGrpSpPr>
              <a:grpSpLocks/>
            </p:cNvGrpSpPr>
            <p:nvPr/>
          </p:nvGrpSpPr>
          <p:grpSpPr bwMode="auto">
            <a:xfrm>
              <a:off x="2400" y="2736"/>
              <a:ext cx="48" cy="48"/>
              <a:chOff x="2256" y="2304"/>
              <a:chExt cx="48" cy="48"/>
            </a:xfrm>
          </p:grpSpPr>
          <p:sp>
            <p:nvSpPr>
              <p:cNvPr id="6185" name="Line 41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6" name="Line 42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87" name="Group 43"/>
            <p:cNvGrpSpPr>
              <a:grpSpLocks/>
            </p:cNvGrpSpPr>
            <p:nvPr/>
          </p:nvGrpSpPr>
          <p:grpSpPr bwMode="auto">
            <a:xfrm>
              <a:off x="2640" y="1632"/>
              <a:ext cx="48" cy="48"/>
              <a:chOff x="2256" y="2304"/>
              <a:chExt cx="48" cy="48"/>
            </a:xfrm>
          </p:grpSpPr>
          <p:sp>
            <p:nvSpPr>
              <p:cNvPr id="6188" name="Line 44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9" name="Line 45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90" name="Group 46"/>
            <p:cNvGrpSpPr>
              <a:grpSpLocks/>
            </p:cNvGrpSpPr>
            <p:nvPr/>
          </p:nvGrpSpPr>
          <p:grpSpPr bwMode="auto">
            <a:xfrm>
              <a:off x="2640" y="2256"/>
              <a:ext cx="48" cy="48"/>
              <a:chOff x="2256" y="2304"/>
              <a:chExt cx="48" cy="48"/>
            </a:xfrm>
          </p:grpSpPr>
          <p:sp>
            <p:nvSpPr>
              <p:cNvPr id="6191" name="Line 47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2" name="Line 48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93" name="Group 49"/>
            <p:cNvGrpSpPr>
              <a:grpSpLocks/>
            </p:cNvGrpSpPr>
            <p:nvPr/>
          </p:nvGrpSpPr>
          <p:grpSpPr bwMode="auto">
            <a:xfrm>
              <a:off x="2592" y="1968"/>
              <a:ext cx="48" cy="48"/>
              <a:chOff x="2256" y="2304"/>
              <a:chExt cx="48" cy="48"/>
            </a:xfrm>
          </p:grpSpPr>
          <p:sp>
            <p:nvSpPr>
              <p:cNvPr id="6194" name="Line 50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" name="Line 51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96" name="Group 52"/>
            <p:cNvGrpSpPr>
              <a:grpSpLocks/>
            </p:cNvGrpSpPr>
            <p:nvPr/>
          </p:nvGrpSpPr>
          <p:grpSpPr bwMode="auto">
            <a:xfrm>
              <a:off x="2544" y="2496"/>
              <a:ext cx="48" cy="48"/>
              <a:chOff x="2256" y="2304"/>
              <a:chExt cx="48" cy="48"/>
            </a:xfrm>
          </p:grpSpPr>
          <p:sp>
            <p:nvSpPr>
              <p:cNvPr id="6197" name="Line 53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8" name="Line 54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99" name="Group 55"/>
            <p:cNvGrpSpPr>
              <a:grpSpLocks/>
            </p:cNvGrpSpPr>
            <p:nvPr/>
          </p:nvGrpSpPr>
          <p:grpSpPr bwMode="auto">
            <a:xfrm>
              <a:off x="2880" y="1776"/>
              <a:ext cx="48" cy="48"/>
              <a:chOff x="2256" y="2304"/>
              <a:chExt cx="48" cy="48"/>
            </a:xfrm>
          </p:grpSpPr>
          <p:sp>
            <p:nvSpPr>
              <p:cNvPr id="6200" name="Line 56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1" name="Line 57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02" name="Group 58"/>
            <p:cNvGrpSpPr>
              <a:grpSpLocks/>
            </p:cNvGrpSpPr>
            <p:nvPr/>
          </p:nvGrpSpPr>
          <p:grpSpPr bwMode="auto">
            <a:xfrm>
              <a:off x="2976" y="2064"/>
              <a:ext cx="48" cy="48"/>
              <a:chOff x="2256" y="2304"/>
              <a:chExt cx="48" cy="48"/>
            </a:xfrm>
          </p:grpSpPr>
          <p:sp>
            <p:nvSpPr>
              <p:cNvPr id="6203" name="Line 59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4" name="Line 60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05" name="Group 61"/>
            <p:cNvGrpSpPr>
              <a:grpSpLocks/>
            </p:cNvGrpSpPr>
            <p:nvPr/>
          </p:nvGrpSpPr>
          <p:grpSpPr bwMode="auto">
            <a:xfrm>
              <a:off x="3072" y="1632"/>
              <a:ext cx="48" cy="48"/>
              <a:chOff x="2256" y="2304"/>
              <a:chExt cx="48" cy="48"/>
            </a:xfrm>
          </p:grpSpPr>
          <p:sp>
            <p:nvSpPr>
              <p:cNvPr id="6206" name="Line 62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7" name="Line 63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211" name="Line 67"/>
          <p:cNvSpPr>
            <a:spLocks noChangeShapeType="1"/>
          </p:cNvSpPr>
          <p:nvPr/>
        </p:nvSpPr>
        <p:spPr bwMode="auto">
          <a:xfrm flipV="1">
            <a:off x="2057400" y="1905000"/>
            <a:ext cx="2133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15" name="Text Box 71"/>
          <p:cNvSpPr txBox="1">
            <a:spLocks noChangeArrowheads="1"/>
          </p:cNvSpPr>
          <p:nvPr/>
        </p:nvSpPr>
        <p:spPr bwMode="auto">
          <a:xfrm>
            <a:off x="1752600" y="36417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sz="1200"/>
              <a:t>f</a:t>
            </a:r>
          </a:p>
        </p:txBody>
      </p:sp>
      <p:graphicFrame>
        <p:nvGraphicFramePr>
          <p:cNvPr id="621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47591"/>
              </p:ext>
            </p:extLst>
          </p:nvPr>
        </p:nvGraphicFramePr>
        <p:xfrm>
          <a:off x="2895600" y="2559050"/>
          <a:ext cx="292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59050"/>
                        <a:ext cx="2921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7" name="Text Box 73"/>
          <p:cNvSpPr txBox="1">
            <a:spLocks noChangeArrowheads="1"/>
          </p:cNvSpPr>
          <p:nvPr/>
        </p:nvSpPr>
        <p:spPr bwMode="auto">
          <a:xfrm>
            <a:off x="6553200" y="5105400"/>
            <a:ext cx="152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Standard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Deviation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85BB-F104-4B12-B2C9-8847C7C48B44}" type="slidenum">
              <a:rPr lang="en-US"/>
              <a:pPr/>
              <a:t>11</a:t>
            </a:fld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924800" cy="5410200"/>
          </a:xfrm>
        </p:spPr>
        <p:txBody>
          <a:bodyPr/>
          <a:lstStyle/>
          <a:p>
            <a:pPr marL="228600" indent="-228600">
              <a:spcAft>
                <a:spcPts val="1200"/>
              </a:spcAft>
            </a:pPr>
            <a:r>
              <a:rPr lang="en-US" sz="2400" b="1" i="1" dirty="0" smtClean="0"/>
              <a:t>Capital Market Line (CML) </a:t>
            </a:r>
            <a:r>
              <a:rPr lang="en-US" sz="2400" dirty="0"/>
              <a:t>is the </a:t>
            </a:r>
            <a:r>
              <a:rPr lang="en-US" sz="2400" i="1" dirty="0"/>
              <a:t>efficient frontier</a:t>
            </a:r>
            <a:r>
              <a:rPr lang="en-US" sz="2400" dirty="0" smtClean="0"/>
              <a:t>:</a:t>
            </a:r>
          </a:p>
          <a:p>
            <a:pPr marL="630238" lvl="1">
              <a:lnSpc>
                <a:spcPct val="110000"/>
              </a:lnSpc>
              <a:spcAft>
                <a:spcPts val="1200"/>
              </a:spcAft>
            </a:pPr>
            <a:r>
              <a:rPr lang="en-US" sz="2400" dirty="0" smtClean="0"/>
              <a:t>Consider the </a:t>
            </a:r>
            <a:r>
              <a:rPr lang="en-US" sz="2400" i="1" u="sng" dirty="0" smtClean="0"/>
              <a:t>Sharpe Ratio</a:t>
            </a:r>
            <a:r>
              <a:rPr lang="en-US" sz="2400" dirty="0" smtClean="0"/>
              <a:t>, which measures the risk premium earned per unit of risk borne:</a:t>
            </a:r>
          </a:p>
          <a:p>
            <a:pPr marL="630238" lvl="1">
              <a:lnSpc>
                <a:spcPct val="110000"/>
              </a:lnSpc>
              <a:spcAft>
                <a:spcPts val="1200"/>
              </a:spcAft>
            </a:pPr>
            <a:endParaRPr lang="en-US" sz="2400" dirty="0" smtClean="0"/>
          </a:p>
          <a:p>
            <a:pPr marL="630238" lvl="1">
              <a:lnSpc>
                <a:spcPct val="110000"/>
              </a:lnSpc>
              <a:spcAft>
                <a:spcPts val="1200"/>
              </a:spcAft>
            </a:pPr>
            <a:endParaRPr lang="en-US" sz="2400" dirty="0" smtClean="0"/>
          </a:p>
          <a:p>
            <a:pPr marL="630238" lvl="1">
              <a:lnSpc>
                <a:spcPct val="110000"/>
              </a:lnSpc>
              <a:spcAft>
                <a:spcPts val="1200"/>
              </a:spcAft>
            </a:pPr>
            <a:endParaRPr lang="en-US" sz="2400" dirty="0" smtClean="0"/>
          </a:p>
          <a:p>
            <a:pPr marL="630238" lvl="1">
              <a:lnSpc>
                <a:spcPct val="110000"/>
              </a:lnSpc>
              <a:spcAft>
                <a:spcPts val="1200"/>
              </a:spcAft>
            </a:pPr>
            <a:r>
              <a:rPr lang="en-US" sz="2400" dirty="0"/>
              <a:t>T</a:t>
            </a:r>
            <a:r>
              <a:rPr lang="en-US" sz="2400" dirty="0" smtClean="0"/>
              <a:t>he Tangency Portfolio (and others on the CML) provide the highest achievable Sharpe Ratio</a:t>
            </a:r>
            <a:endParaRPr lang="en-US" sz="2400" dirty="0"/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38254"/>
              </p:ext>
            </p:extLst>
          </p:nvPr>
        </p:nvGraphicFramePr>
        <p:xfrm>
          <a:off x="2895600" y="2743200"/>
          <a:ext cx="2768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4" name="Equation" r:id="rId3" imgW="1384200" imgH="406080" progId="Equation.DSMT4">
                  <p:embed/>
                </p:oleObj>
              </mc:Choice>
              <mc:Fallback>
                <p:oleObj name="Equation" r:id="rId3" imgW="1384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2743200"/>
                        <a:ext cx="27686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1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475A-40B8-47D9-B187-6B4B345B1A45}" type="slidenum">
              <a:rPr lang="en-US"/>
              <a:pPr/>
              <a:t>12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4736"/>
            <a:ext cx="8763000" cy="6172200"/>
          </a:xfrm>
        </p:spPr>
        <p:txBody>
          <a:bodyPr/>
          <a:lstStyle/>
          <a:p>
            <a:pPr marL="114300" indent="-114300">
              <a:spcAft>
                <a:spcPct val="50000"/>
              </a:spcAft>
              <a:buFontTx/>
              <a:buNone/>
            </a:pPr>
            <a:r>
              <a:rPr lang="en-US" sz="2800" dirty="0"/>
              <a:t>Part 2:  What is the Tangency Portfolio?</a:t>
            </a:r>
          </a:p>
          <a:p>
            <a:pPr marL="401638" lvl="1">
              <a:spcAft>
                <a:spcPct val="50000"/>
              </a:spcAft>
            </a:pPr>
            <a:r>
              <a:rPr lang="en-US" sz="2400" dirty="0" smtClean="0"/>
              <a:t>So far, portfolio optimization of an individual investor</a:t>
            </a:r>
          </a:p>
          <a:p>
            <a:pPr marL="401638" lvl="1">
              <a:spcAft>
                <a:spcPct val="50000"/>
              </a:spcAft>
            </a:pPr>
            <a:r>
              <a:rPr lang="en-US" sz="2400" dirty="0" smtClean="0"/>
              <a:t>C.A.P.M.: An </a:t>
            </a:r>
            <a:r>
              <a:rPr lang="en-US" sz="2400" i="1" dirty="0" smtClean="0"/>
              <a:t>equilibrium</a:t>
            </a:r>
            <a:r>
              <a:rPr lang="en-US" sz="2400" dirty="0" smtClean="0"/>
              <a:t> </a:t>
            </a:r>
            <a:r>
              <a:rPr lang="en-US" sz="2400" i="1" dirty="0"/>
              <a:t>theory</a:t>
            </a:r>
            <a:r>
              <a:rPr lang="en-US" sz="2400" dirty="0"/>
              <a:t> to identify the tangency portfolio</a:t>
            </a:r>
          </a:p>
          <a:p>
            <a:pPr marL="803275" lvl="2" indent="-177800">
              <a:spcAft>
                <a:spcPct val="50000"/>
              </a:spcAft>
              <a:buFontTx/>
              <a:buNone/>
            </a:pPr>
            <a:r>
              <a:rPr lang="en-US" sz="2000" i="1" dirty="0"/>
              <a:t>“The tangency portfolio has to be the </a:t>
            </a:r>
            <a:r>
              <a:rPr lang="en-US" sz="2000" i="1" u="sng" dirty="0"/>
              <a:t>market portfolio</a:t>
            </a:r>
            <a:r>
              <a:rPr lang="en-US" sz="2000" i="1" dirty="0"/>
              <a:t>” </a:t>
            </a:r>
            <a:r>
              <a:rPr lang="en-US" sz="2000" dirty="0" smtClean="0"/>
              <a:t>(i.e., the value-weighted portfolio of all risky assets in the economy)</a:t>
            </a:r>
            <a:endParaRPr lang="en-US" sz="2000" dirty="0"/>
          </a:p>
          <a:p>
            <a:pPr marL="803275" lvl="2" indent="-177800">
              <a:buFontTx/>
              <a:buNone/>
            </a:pPr>
            <a:r>
              <a:rPr lang="en-US" sz="2000" dirty="0"/>
              <a:t>Why?</a:t>
            </a:r>
          </a:p>
          <a:p>
            <a:pPr marL="969963" lvl="3">
              <a:spcAft>
                <a:spcPct val="90000"/>
              </a:spcAft>
            </a:pPr>
            <a:r>
              <a:rPr lang="en-US" dirty="0" smtClean="0"/>
              <a:t>Every investor </a:t>
            </a:r>
            <a:r>
              <a:rPr lang="en-US" dirty="0"/>
              <a:t>will hold a mix of the risk-free asset and the tangency portfolio, i.e., they will hold the risky assets in the same proportions</a:t>
            </a:r>
          </a:p>
          <a:p>
            <a:pPr marL="969963" lvl="3">
              <a:spcAft>
                <a:spcPct val="70000"/>
              </a:spcAft>
            </a:pPr>
            <a:r>
              <a:rPr lang="en-US" dirty="0"/>
              <a:t>Investors’ holdings add up to the economy’s </a:t>
            </a:r>
            <a:r>
              <a:rPr lang="en-US" u="sng" dirty="0"/>
              <a:t>total supply of risky assets</a:t>
            </a:r>
            <a:r>
              <a:rPr lang="en-US" dirty="0"/>
              <a:t>, which is the </a:t>
            </a:r>
            <a:r>
              <a:rPr lang="en-US" u="sng" dirty="0"/>
              <a:t>market portfolio</a:t>
            </a:r>
            <a:endParaRPr lang="en-US" dirty="0"/>
          </a:p>
          <a:p>
            <a:pPr marL="511175" lvl="1" indent="-282575"/>
            <a:r>
              <a:rPr lang="en-US" sz="2400" dirty="0"/>
              <a:t>Conclusion</a:t>
            </a:r>
          </a:p>
          <a:p>
            <a:pPr marL="803275" lvl="2" indent="-177800"/>
            <a:r>
              <a:rPr lang="en-US" sz="2000" dirty="0"/>
              <a:t>Under the assumptions of </a:t>
            </a:r>
            <a:r>
              <a:rPr lang="en-US" sz="2000" dirty="0" smtClean="0"/>
              <a:t>C.A.P.M., </a:t>
            </a:r>
            <a:r>
              <a:rPr lang="en-US" sz="2000" dirty="0"/>
              <a:t>every investor should hold a combination of the market portfolio and the risk-free asset</a:t>
            </a:r>
          </a:p>
        </p:txBody>
      </p:sp>
      <p:graphicFrame>
        <p:nvGraphicFramePr>
          <p:cNvPr id="63488" name="Object 0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C843-06FA-4F01-A132-621DBF51D06D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3832" y="304800"/>
            <a:ext cx="8452449" cy="5105400"/>
          </a:xfrm>
        </p:spPr>
        <p:txBody>
          <a:bodyPr/>
          <a:lstStyle/>
          <a:p>
            <a:pPr marL="0" indent="0">
              <a:spcAft>
                <a:spcPts val="1200"/>
              </a:spcAft>
              <a:buFontTx/>
              <a:buNone/>
            </a:pPr>
            <a:r>
              <a:rPr lang="en-US" sz="2800" dirty="0"/>
              <a:t>Part 3: Finding a “pricing formula</a:t>
            </a:r>
            <a:r>
              <a:rPr lang="en-US" sz="2800" dirty="0" smtClean="0"/>
              <a:t>”</a:t>
            </a:r>
          </a:p>
          <a:p>
            <a:pPr marL="573088" indent="-344488">
              <a:buFont typeface="Times New Roman" panose="02020603050405020304" pitchFamily="18" charset="0"/>
              <a:buChar char="−"/>
            </a:pPr>
            <a:r>
              <a:rPr lang="en-US" sz="2400" dirty="0"/>
              <a:t>M</a:t>
            </a:r>
            <a:r>
              <a:rPr lang="en-US" sz="2400" dirty="0" smtClean="0"/>
              <a:t>athematical </a:t>
            </a:r>
            <a:r>
              <a:rPr lang="en-US" sz="2400" dirty="0"/>
              <a:t>relationship between risk and return for every </a:t>
            </a:r>
            <a:r>
              <a:rPr lang="en-US" sz="2400" dirty="0" smtClean="0"/>
              <a:t>asset</a:t>
            </a:r>
          </a:p>
          <a:p>
            <a:pPr marL="573088" indent="-344488"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en-US" sz="2400" dirty="0" smtClean="0"/>
              <a:t>Under C.A.P.M., the expected return of each asset is a linear function of its covariance with the market portfolio:</a:t>
            </a:r>
            <a:endParaRPr lang="en-US" sz="2400" dirty="0"/>
          </a:p>
          <a:p>
            <a:pPr marL="0" indent="0">
              <a:spcAft>
                <a:spcPts val="3000"/>
              </a:spcAft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CAPM </a:t>
            </a:r>
            <a:r>
              <a:rPr lang="en-US" sz="2400" dirty="0"/>
              <a:t>Equation:</a:t>
            </a:r>
          </a:p>
          <a:p>
            <a:pPr marL="396875" lvl="1" indent="-282575">
              <a:buFontTx/>
              <a:buNone/>
            </a:pPr>
            <a:endParaRPr lang="en-US" sz="2400" dirty="0" smtClean="0"/>
          </a:p>
          <a:p>
            <a:pPr marL="396875" lvl="1" indent="-282575">
              <a:buFontTx/>
              <a:buNone/>
            </a:pPr>
            <a:endParaRPr lang="en-US" sz="2400" dirty="0"/>
          </a:p>
          <a:p>
            <a:pPr marL="396875" lvl="1" indent="-282575">
              <a:buFontTx/>
              <a:buNone/>
            </a:pPr>
            <a:endParaRPr lang="en-US" sz="2400" dirty="0"/>
          </a:p>
          <a:p>
            <a:pPr marL="457200" lvl="1" indent="-342900"/>
            <a:r>
              <a:rPr lang="en-US" sz="2400" dirty="0" smtClean="0"/>
              <a:t>A useful property: Beta is linear.</a:t>
            </a:r>
            <a:r>
              <a:rPr lang="en-US" sz="2400" dirty="0"/>
              <a:t> T</a:t>
            </a:r>
            <a:r>
              <a:rPr lang="en-US" sz="2400" dirty="0" smtClean="0"/>
              <a:t>he </a:t>
            </a:r>
            <a:r>
              <a:rPr lang="en-US" sz="2400" dirty="0"/>
              <a:t>beta of a portfolio is </a:t>
            </a:r>
            <a:r>
              <a:rPr lang="en-US" sz="2400" dirty="0" smtClean="0"/>
              <a:t>the weighted </a:t>
            </a:r>
            <a:r>
              <a:rPr lang="en-US" sz="2400" dirty="0"/>
              <a:t>average of the betas of the </a:t>
            </a:r>
            <a:r>
              <a:rPr lang="en-US" sz="2400" dirty="0" smtClean="0"/>
              <a:t>assets</a:t>
            </a:r>
            <a:endParaRPr lang="en-US" sz="2400" dirty="0"/>
          </a:p>
        </p:txBody>
      </p:sp>
      <p:graphicFrame>
        <p:nvGraphicFramePr>
          <p:cNvPr id="2560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99868"/>
              </p:ext>
            </p:extLst>
          </p:nvPr>
        </p:nvGraphicFramePr>
        <p:xfrm>
          <a:off x="3835690" y="5673725"/>
          <a:ext cx="15128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7" name="Equation" r:id="rId3" imgW="812520" imgH="431640" progId="Equation.3">
                  <p:embed/>
                </p:oleObj>
              </mc:Choice>
              <mc:Fallback>
                <p:oleObj name="Equation" r:id="rId3" imgW="812520" imgH="431640" progId="Equation.3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690" y="5673725"/>
                        <a:ext cx="1512888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28365"/>
              </p:ext>
            </p:extLst>
          </p:nvPr>
        </p:nvGraphicFramePr>
        <p:xfrm>
          <a:off x="4520057" y="4297706"/>
          <a:ext cx="294854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8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057" y="4297706"/>
                        <a:ext cx="294854" cy="338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1032"/>
          <p:cNvSpPr>
            <a:spLocks noChangeArrowheads="1"/>
          </p:cNvSpPr>
          <p:nvPr/>
        </p:nvSpPr>
        <p:spPr bwMode="auto">
          <a:xfrm>
            <a:off x="914399" y="3200400"/>
            <a:ext cx="7543801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9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935602"/>
              </p:ext>
            </p:extLst>
          </p:nvPr>
        </p:nvGraphicFramePr>
        <p:xfrm>
          <a:off x="3092732" y="3383306"/>
          <a:ext cx="349095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9" name="Equation" r:id="rId7" imgW="1739880" imgH="431640" progId="Equation.3">
                  <p:embed/>
                </p:oleObj>
              </mc:Choice>
              <mc:Fallback>
                <p:oleObj name="Equation" r:id="rId7" imgW="1739880" imgH="431640" progId="Equation.3">
                  <p:embed/>
                  <p:pic>
                    <p:nvPicPr>
                      <p:cNvPr id="0" name="Picture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732" y="3383306"/>
                        <a:ext cx="3490955" cy="782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0" name="Group 1034"/>
          <p:cNvGrpSpPr>
            <a:grpSpLocks/>
          </p:cNvGrpSpPr>
          <p:nvPr/>
        </p:nvGrpSpPr>
        <p:grpSpPr bwMode="auto">
          <a:xfrm>
            <a:off x="4016334" y="4145306"/>
            <a:ext cx="1335186" cy="152400"/>
            <a:chOff x="2208" y="3312"/>
            <a:chExt cx="960" cy="96"/>
          </a:xfrm>
        </p:grpSpPr>
        <p:sp>
          <p:nvSpPr>
            <p:cNvPr id="25611" name="Line 1035"/>
            <p:cNvSpPr>
              <a:spLocks noChangeShapeType="1"/>
            </p:cNvSpPr>
            <p:nvPr/>
          </p:nvSpPr>
          <p:spPr bwMode="auto">
            <a:xfrm>
              <a:off x="2304" y="34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036"/>
            <p:cNvSpPr>
              <a:spLocks noChangeShapeType="1"/>
            </p:cNvSpPr>
            <p:nvPr/>
          </p:nvSpPr>
          <p:spPr bwMode="auto">
            <a:xfrm flipH="1" flipV="1">
              <a:off x="2208" y="33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037"/>
            <p:cNvSpPr>
              <a:spLocks noChangeShapeType="1"/>
            </p:cNvSpPr>
            <p:nvPr/>
          </p:nvSpPr>
          <p:spPr bwMode="auto">
            <a:xfrm flipV="1">
              <a:off x="3120" y="331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C843-06FA-4F01-A132-621DBF51D06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 marL="0" indent="0">
              <a:spcAft>
                <a:spcPts val="1200"/>
              </a:spcAft>
              <a:buFontTx/>
              <a:buNone/>
            </a:pPr>
            <a:r>
              <a:rPr lang="en-US" sz="2400" dirty="0" smtClean="0"/>
              <a:t>Intuition for the C.A.P.M. pricing equation:</a:t>
            </a:r>
            <a:endParaRPr lang="en-US" sz="2400" dirty="0"/>
          </a:p>
          <a:p>
            <a:pPr marL="457200" indent="-284163"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en-US" sz="2400" dirty="0" smtClean="0"/>
              <a:t>Beta </a:t>
            </a:r>
            <a:r>
              <a:rPr lang="en-US" sz="2400" dirty="0"/>
              <a:t>is a measure of </a:t>
            </a:r>
            <a:r>
              <a:rPr lang="en-US" sz="2400" dirty="0" smtClean="0"/>
              <a:t>the insurance </a:t>
            </a:r>
            <a:r>
              <a:rPr lang="en-US" sz="2400" dirty="0"/>
              <a:t>(hedge) </a:t>
            </a:r>
            <a:r>
              <a:rPr lang="en-US" sz="2400" dirty="0" smtClean="0"/>
              <a:t>an asset provides against </a:t>
            </a:r>
            <a:r>
              <a:rPr lang="en-US" sz="2400" dirty="0"/>
              <a:t>the </a:t>
            </a:r>
            <a:r>
              <a:rPr lang="en-US" sz="2400" dirty="0" smtClean="0"/>
              <a:t>market:</a:t>
            </a:r>
            <a:endParaRPr lang="en-US" sz="2400" dirty="0"/>
          </a:p>
          <a:p>
            <a:pPr marL="858838" lvl="2">
              <a:spcAft>
                <a:spcPts val="600"/>
              </a:spcAft>
            </a:pPr>
            <a:r>
              <a:rPr lang="en-US" sz="2000" dirty="0"/>
              <a:t>High beta stocks </a:t>
            </a:r>
            <a:r>
              <a:rPr lang="en-US" sz="2000" u="sng" dirty="0"/>
              <a:t>perform poorly</a:t>
            </a:r>
            <a:r>
              <a:rPr lang="en-US" sz="2000" dirty="0"/>
              <a:t> in market downturns, so they increase overall portfolio risk =&gt; low insurance value to investors =&gt; trade at </a:t>
            </a:r>
            <a:r>
              <a:rPr lang="en-US" sz="2000" dirty="0" smtClean="0"/>
              <a:t>a high discount relative to their cash flows (dividends)</a:t>
            </a:r>
            <a:endParaRPr lang="en-US" sz="2000" dirty="0"/>
          </a:p>
          <a:p>
            <a:pPr marL="858838" lvl="2">
              <a:spcAft>
                <a:spcPts val="1800"/>
              </a:spcAft>
            </a:pPr>
            <a:r>
              <a:rPr lang="en-US" sz="2000" dirty="0"/>
              <a:t>Low (or negative) beta stocks </a:t>
            </a:r>
            <a:r>
              <a:rPr lang="en-US" sz="2000" u="sng" dirty="0"/>
              <a:t>perform well</a:t>
            </a:r>
            <a:r>
              <a:rPr lang="en-US" sz="2000" dirty="0"/>
              <a:t> in market downturns, so they reduce portfolio risk =&gt; high insurance value =&gt; trade at </a:t>
            </a:r>
            <a:r>
              <a:rPr lang="en-US" sz="2000" dirty="0" smtClean="0"/>
              <a:t>a low discount</a:t>
            </a:r>
            <a:endParaRPr lang="en-US" sz="2000" dirty="0"/>
          </a:p>
          <a:p>
            <a:pPr marL="457200" lvl="1" indent="-342900">
              <a:spcAft>
                <a:spcPts val="600"/>
              </a:spcAft>
            </a:pPr>
            <a:r>
              <a:rPr lang="en-US" sz="2400" dirty="0" smtClean="0"/>
              <a:t>But why the exact formula?</a:t>
            </a:r>
          </a:p>
          <a:p>
            <a:pPr marL="857250" lvl="2" indent="-227013"/>
            <a:r>
              <a:rPr lang="en-US" sz="2000" dirty="0" smtClean="0"/>
              <a:t>C.A.P.M. relates expected returns to risk in a very specific way: linear in asset return’s covariance with the market return</a:t>
            </a:r>
          </a:p>
          <a:p>
            <a:pPr marL="857250" lvl="2" indent="-227013"/>
            <a:r>
              <a:rPr lang="en-US" sz="2000" dirty="0" smtClean="0"/>
              <a:t>In particular, no role for the asset’s </a:t>
            </a:r>
            <a:r>
              <a:rPr lang="en-US" sz="2000" u="sng" dirty="0" smtClean="0"/>
              <a:t>own return variance</a:t>
            </a:r>
          </a:p>
          <a:p>
            <a:pPr marL="857250" lvl="2" indent="-227013"/>
            <a:r>
              <a:rPr lang="en-US" sz="2000" dirty="0" smtClean="0"/>
              <a:t>Let’s go back to portfolio optimization to see why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2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5318-AEAB-4D13-81FF-6244F2683E0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981200" y="2250641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676400" y="5679641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2174441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Expected Return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038600" y="1828800"/>
            <a:ext cx="774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/>
              <a:t>CML</a:t>
            </a:r>
            <a:endParaRPr lang="en-US" sz="1800" i="1" dirty="0"/>
          </a:p>
        </p:txBody>
      </p:sp>
      <p:sp>
        <p:nvSpPr>
          <p:cNvPr id="8" name="Arc 9"/>
          <p:cNvSpPr>
            <a:spLocks/>
          </p:cNvSpPr>
          <p:nvPr/>
        </p:nvSpPr>
        <p:spPr bwMode="auto">
          <a:xfrm flipH="1">
            <a:off x="2933700" y="2460580"/>
            <a:ext cx="2819400" cy="3124201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8367"/>
              <a:gd name="T2" fmla="*/ 13618 w 21600"/>
              <a:gd name="T3" fmla="*/ 38367 h 38367"/>
              <a:gd name="T4" fmla="*/ 0 w 21600"/>
              <a:gd name="T5" fmla="*/ 21600 h 38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836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105"/>
                  <a:pt x="18667" y="34265"/>
                  <a:pt x="13617" y="38366"/>
                </a:cubicBezTo>
              </a:path>
              <a:path w="21600" h="3836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105"/>
                  <a:pt x="18667" y="34265"/>
                  <a:pt x="13617" y="3836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 flipV="1">
            <a:off x="1981200" y="2174440"/>
            <a:ext cx="2311879" cy="27431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1612420" y="46128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r</a:t>
            </a:r>
            <a:r>
              <a:rPr lang="en-US" sz="1200" dirty="0" err="1"/>
              <a:t>f</a:t>
            </a:r>
            <a:endParaRPr lang="en-US" sz="1200" dirty="0"/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6477000" y="5832041"/>
            <a:ext cx="152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Standard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Deviation</a:t>
            </a:r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167039"/>
              </p:ext>
            </p:extLst>
          </p:nvPr>
        </p:nvGraphicFramePr>
        <p:xfrm>
          <a:off x="2953228" y="2936441"/>
          <a:ext cx="367821" cy="47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1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3228" y="2936441"/>
                        <a:ext cx="367821" cy="47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15"/>
          <p:cNvSpPr txBox="1">
            <a:spLocks noChangeArrowheads="1"/>
          </p:cNvSpPr>
          <p:nvPr/>
        </p:nvSpPr>
        <p:spPr bwMode="auto">
          <a:xfrm>
            <a:off x="3816830" y="4153277"/>
            <a:ext cx="9524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Asset </a:t>
            </a:r>
            <a:r>
              <a:rPr lang="en-US" sz="1600" i="1" dirty="0" smtClean="0"/>
              <a:t>j</a:t>
            </a:r>
            <a:endParaRPr lang="en-US" sz="1600" i="1" dirty="0"/>
          </a:p>
        </p:txBody>
      </p:sp>
      <p:sp>
        <p:nvSpPr>
          <p:cNvPr id="75" name="Arc 9"/>
          <p:cNvSpPr>
            <a:spLocks/>
          </p:cNvSpPr>
          <p:nvPr/>
        </p:nvSpPr>
        <p:spPr bwMode="auto">
          <a:xfrm flipH="1">
            <a:off x="3166639" y="2860241"/>
            <a:ext cx="1812240" cy="143280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8367"/>
              <a:gd name="T2" fmla="*/ 13618 w 21600"/>
              <a:gd name="T3" fmla="*/ 38367 h 38367"/>
              <a:gd name="T4" fmla="*/ 0 w 21600"/>
              <a:gd name="T5" fmla="*/ 21600 h 38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836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105"/>
                  <a:pt x="18667" y="34265"/>
                  <a:pt x="13617" y="38366"/>
                </a:cubicBezTo>
              </a:path>
              <a:path w="21600" h="3836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105"/>
                  <a:pt x="18667" y="34265"/>
                  <a:pt x="13617" y="3836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olid"/>
            <a:round/>
            <a:headEnd type="none"/>
            <a:tailEnd type="diamon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09600" y="459748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1200"/>
              </a:spcAft>
              <a:buFontTx/>
              <a:buNone/>
            </a:pPr>
            <a:r>
              <a:rPr lang="en-US" dirty="0" smtClean="0"/>
              <a:t>Consider a portfolio with weight </a:t>
            </a:r>
            <a:r>
              <a:rPr lang="en-US" i="1" dirty="0" smtClean="0"/>
              <a:t>a </a:t>
            </a:r>
            <a:r>
              <a:rPr lang="en-US" dirty="0" smtClean="0"/>
              <a:t>in some asset </a:t>
            </a:r>
            <a:r>
              <a:rPr lang="en-US" i="1" dirty="0" smtClean="0"/>
              <a:t>j</a:t>
            </a:r>
            <a:r>
              <a:rPr lang="en-US" dirty="0" smtClean="0"/>
              <a:t>, and weight </a:t>
            </a:r>
            <a:r>
              <a:rPr lang="en-US" i="1" dirty="0" smtClean="0"/>
              <a:t>(1-a) </a:t>
            </a:r>
            <a:r>
              <a:rPr lang="en-US" dirty="0" smtClean="0"/>
              <a:t>in the market portfolio:</a:t>
            </a:r>
            <a:endParaRPr lang="en-US" dirty="0"/>
          </a:p>
        </p:txBody>
      </p:sp>
      <p:sp>
        <p:nvSpPr>
          <p:cNvPr id="77" name="Text Box 15"/>
          <p:cNvSpPr txBox="1">
            <a:spLocks noChangeArrowheads="1"/>
          </p:cNvSpPr>
          <p:nvPr/>
        </p:nvSpPr>
        <p:spPr bwMode="auto">
          <a:xfrm>
            <a:off x="4011104" y="4795792"/>
            <a:ext cx="552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/>
              <a:t>a</a:t>
            </a:r>
            <a:r>
              <a:rPr lang="en-US" sz="1600" i="1" dirty="0" smtClean="0"/>
              <a:t>=1</a:t>
            </a:r>
            <a:endParaRPr lang="en-US" sz="1600" i="1" dirty="0"/>
          </a:p>
        </p:txBody>
      </p:sp>
      <p:cxnSp>
        <p:nvCxnSpPr>
          <p:cNvPr id="79" name="Straight Arrow Connector 78"/>
          <p:cNvCxnSpPr/>
          <p:nvPr/>
        </p:nvCxnSpPr>
        <p:spPr bwMode="auto">
          <a:xfrm flipH="1" flipV="1">
            <a:off x="3886201" y="4463348"/>
            <a:ext cx="186558" cy="439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 Box 15"/>
          <p:cNvSpPr txBox="1">
            <a:spLocks noChangeArrowheads="1"/>
          </p:cNvSpPr>
          <p:nvPr/>
        </p:nvSpPr>
        <p:spPr bwMode="auto">
          <a:xfrm>
            <a:off x="3943351" y="3347168"/>
            <a:ext cx="552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 smtClean="0"/>
              <a:t>a=0</a:t>
            </a:r>
            <a:endParaRPr lang="en-US" sz="1600" i="1" dirty="0"/>
          </a:p>
        </p:txBody>
      </p:sp>
      <p:cxnSp>
        <p:nvCxnSpPr>
          <p:cNvPr id="88" name="Straight Arrow Connector 87"/>
          <p:cNvCxnSpPr>
            <a:stCxn id="86" idx="1"/>
          </p:cNvCxnSpPr>
          <p:nvPr/>
        </p:nvCxnSpPr>
        <p:spPr bwMode="auto">
          <a:xfrm flipH="1" flipV="1">
            <a:off x="3352800" y="3347168"/>
            <a:ext cx="590551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4999637" y="3078512"/>
            <a:ext cx="6633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 smtClean="0"/>
              <a:t>a &lt; 0</a:t>
            </a:r>
            <a:endParaRPr lang="en-US" sz="1600" i="1" dirty="0"/>
          </a:p>
        </p:txBody>
      </p:sp>
      <p:cxnSp>
        <p:nvCxnSpPr>
          <p:cNvPr id="91" name="Straight Arrow Connector 90"/>
          <p:cNvCxnSpPr>
            <a:stCxn id="89" idx="1"/>
          </p:cNvCxnSpPr>
          <p:nvPr/>
        </p:nvCxnSpPr>
        <p:spPr bwMode="auto">
          <a:xfrm flipH="1" flipV="1">
            <a:off x="4769328" y="2936441"/>
            <a:ext cx="230309" cy="311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3277917" y="3295052"/>
            <a:ext cx="76200" cy="7620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7" grpId="0"/>
      <p:bldP spid="86" grpId="0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EF23-71E0-42AF-9554-F026DC668C05}" type="slidenum">
              <a:rPr lang="en-US"/>
              <a:pPr/>
              <a:t>16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610600" cy="6248400"/>
          </a:xfrm>
        </p:spPr>
        <p:txBody>
          <a:bodyPr/>
          <a:lstStyle/>
          <a:p>
            <a:pPr marL="0" indent="0">
              <a:spcAft>
                <a:spcPts val="0"/>
              </a:spcAft>
              <a:buFontTx/>
              <a:buNone/>
            </a:pPr>
            <a:r>
              <a:rPr lang="en-US" sz="2000" noProof="0" dirty="0" smtClean="0"/>
              <a:t>Expected return</a:t>
            </a:r>
          </a:p>
          <a:p>
            <a:pPr marL="0" indent="0">
              <a:buFontTx/>
              <a:buNone/>
            </a:pPr>
            <a:endParaRPr lang="en-US" sz="2000" noProof="0" dirty="0" smtClean="0"/>
          </a:p>
          <a:p>
            <a:pPr marL="0" indent="0">
              <a:spcAft>
                <a:spcPts val="2400"/>
              </a:spcAft>
              <a:buFontTx/>
              <a:buNone/>
            </a:pPr>
            <a:r>
              <a:rPr lang="en-US" sz="2000" dirty="0" smtClean="0"/>
              <a:t>Standard deviation</a:t>
            </a:r>
          </a:p>
          <a:p>
            <a:pPr marL="228600" indent="-173038">
              <a:spcAft>
                <a:spcPts val="0"/>
              </a:spcAft>
            </a:pPr>
            <a:r>
              <a:rPr lang="en-US" sz="2000" dirty="0" smtClean="0"/>
              <a:t>As we vary </a:t>
            </a:r>
            <a:r>
              <a:rPr lang="en-US" sz="2000" i="1" dirty="0" smtClean="0"/>
              <a:t>a</a:t>
            </a:r>
            <a:r>
              <a:rPr lang="en-US" sz="2000" dirty="0" smtClean="0"/>
              <a:t> around </a:t>
            </a:r>
            <a:r>
              <a:rPr lang="en-US" sz="2000" i="1" dirty="0" smtClean="0"/>
              <a:t>a = 0</a:t>
            </a:r>
            <a:r>
              <a:rPr lang="en-US" sz="2000" dirty="0" smtClean="0"/>
              <a:t>, how does the portfolio’s expected return change relative to the change in standard deviation? That is, what is the slope at </a:t>
            </a:r>
            <a:r>
              <a:rPr lang="en-US" sz="2000" i="1" dirty="0" smtClean="0"/>
              <a:t>a = 0</a:t>
            </a:r>
            <a:r>
              <a:rPr lang="en-US" sz="2000" dirty="0" smtClean="0"/>
              <a:t>?		</a:t>
            </a:r>
          </a:p>
          <a:p>
            <a:pPr marL="628650" lvl="1" indent="-173038"/>
            <a:endParaRPr lang="en-US" sz="2000" dirty="0"/>
          </a:p>
          <a:p>
            <a:pPr marL="455612" lvl="1" indent="0">
              <a:buNone/>
            </a:pPr>
            <a:endParaRPr lang="en-US" sz="2000" dirty="0" smtClean="0"/>
          </a:p>
          <a:p>
            <a:pPr marL="628650" lvl="1" indent="-173038">
              <a:spcAft>
                <a:spcPts val="1800"/>
              </a:spcAft>
            </a:pPr>
            <a:r>
              <a:rPr lang="en-US" sz="1800" dirty="0" smtClean="0"/>
              <a:t>Note that this slope measures the marginal contribution of asset </a:t>
            </a:r>
            <a:r>
              <a:rPr lang="en-US" sz="1800" i="1" dirty="0" smtClean="0"/>
              <a:t>j </a:t>
            </a:r>
            <a:r>
              <a:rPr lang="en-US" sz="1800" dirty="0" smtClean="0"/>
              <a:t>to the expected return of the market portfolio relative to its marginal contribution to market risk</a:t>
            </a:r>
            <a:endParaRPr lang="en-US" sz="2000" dirty="0" smtClean="0"/>
          </a:p>
          <a:p>
            <a:pPr marL="228600" indent="-173038">
              <a:spcAft>
                <a:spcPts val="3000"/>
              </a:spcAft>
            </a:pPr>
            <a:r>
              <a:rPr lang="en-US" sz="2000" noProof="0" dirty="0" smtClean="0"/>
              <a:t>Main insight: The slope above has to be equal to the </a:t>
            </a:r>
            <a:r>
              <a:rPr lang="en-US" sz="2000" u="sng" noProof="0" dirty="0" smtClean="0"/>
              <a:t>Sharpe ratio of the market</a:t>
            </a:r>
            <a:r>
              <a:rPr lang="en-US" sz="2000" noProof="0" dirty="0" smtClean="0"/>
              <a:t>:</a:t>
            </a:r>
          </a:p>
          <a:p>
            <a:pPr marL="228600" indent="-173038"/>
            <a:endParaRPr lang="en-US" sz="2000" dirty="0"/>
          </a:p>
          <a:p>
            <a:pPr marL="228600" indent="-173038"/>
            <a:endParaRPr lang="en-US" sz="2000" noProof="0" dirty="0" smtClean="0"/>
          </a:p>
          <a:p>
            <a:pPr marL="228600" indent="-173038"/>
            <a:endParaRPr lang="en-US" sz="2000" noProof="0" dirty="0" smtClean="0"/>
          </a:p>
          <a:p>
            <a:pPr marL="228600" indent="-173038"/>
            <a:r>
              <a:rPr lang="en-US" sz="2000" dirty="0" smtClean="0"/>
              <a:t>Why? [Hint: Think about the key property of the tangency portfolio]</a:t>
            </a:r>
            <a:endParaRPr lang="en-US" sz="2800" noProof="0" dirty="0"/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22675"/>
              </p:ext>
            </p:extLst>
          </p:nvPr>
        </p:nvGraphicFramePr>
        <p:xfrm>
          <a:off x="2590800" y="228600"/>
          <a:ext cx="4495800" cy="119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52" name="Equation" r:id="rId4" imgW="2120760" imgH="520560" progId="Equation.DSMT4">
                  <p:embed/>
                </p:oleObj>
              </mc:Choice>
              <mc:Fallback>
                <p:oleObj name="Equation" r:id="rId4" imgW="21207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"/>
                        <a:ext cx="4495800" cy="11930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44089"/>
              </p:ext>
            </p:extLst>
          </p:nvPr>
        </p:nvGraphicFramePr>
        <p:xfrm>
          <a:off x="3962400" y="2438400"/>
          <a:ext cx="1258674" cy="833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53" name="Equation" r:id="rId6" imgW="609480" imgH="444240" progId="Equation.DSMT4">
                  <p:embed/>
                </p:oleObj>
              </mc:Choice>
              <mc:Fallback>
                <p:oleObj name="Equation" r:id="rId6" imgW="609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38400"/>
                        <a:ext cx="1258674" cy="833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917383"/>
              </p:ext>
            </p:extLst>
          </p:nvPr>
        </p:nvGraphicFramePr>
        <p:xfrm>
          <a:off x="3352800" y="4953000"/>
          <a:ext cx="2363787" cy="86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54" name="Equation" r:id="rId8" imgW="1218960" imgH="444240" progId="Equation.DSMT4">
                  <p:embed/>
                </p:oleObj>
              </mc:Choice>
              <mc:Fallback>
                <p:oleObj name="Equation" r:id="rId8" imgW="1218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53000"/>
                        <a:ext cx="2363787" cy="864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24837" y="4813716"/>
            <a:ext cx="3675963" cy="1143000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EF23-71E0-42AF-9554-F026DC668C05}" type="slidenum">
              <a:rPr lang="en-US"/>
              <a:pPr/>
              <a:t>17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229600" cy="5791200"/>
          </a:xfrm>
        </p:spPr>
        <p:txBody>
          <a:bodyPr/>
          <a:lstStyle/>
          <a:p>
            <a:pPr marL="0" indent="0">
              <a:spcAft>
                <a:spcPts val="1200"/>
              </a:spcAft>
              <a:buFontTx/>
              <a:buNone/>
            </a:pPr>
            <a:r>
              <a:rPr lang="en-US" sz="1800" noProof="0" dirty="0" smtClean="0"/>
              <a:t>Now let’s do a bit of calculus to compute this slope:</a:t>
            </a:r>
          </a:p>
          <a:p>
            <a:pPr marL="0" indent="0">
              <a:spcAft>
                <a:spcPts val="0"/>
              </a:spcAft>
              <a:buFontTx/>
              <a:buNone/>
            </a:pPr>
            <a:endParaRPr lang="en-US" sz="1800" dirty="0"/>
          </a:p>
          <a:p>
            <a:pPr marL="0" indent="0">
              <a:spcAft>
                <a:spcPts val="0"/>
              </a:spcAft>
              <a:buFontTx/>
              <a:buNone/>
            </a:pPr>
            <a:endParaRPr lang="en-US" sz="1800" noProof="0" dirty="0" smtClean="0"/>
          </a:p>
          <a:p>
            <a:pPr marL="0" indent="0">
              <a:spcAft>
                <a:spcPts val="0"/>
              </a:spcAft>
              <a:buFontTx/>
              <a:buNone/>
            </a:pPr>
            <a:endParaRPr lang="en-US" sz="1800" dirty="0"/>
          </a:p>
          <a:p>
            <a:pPr marL="0" indent="0">
              <a:spcAft>
                <a:spcPts val="0"/>
              </a:spcAft>
              <a:buFontTx/>
              <a:buNone/>
            </a:pPr>
            <a:endParaRPr lang="en-US" sz="1800" noProof="0" dirty="0" smtClean="0"/>
          </a:p>
          <a:p>
            <a:pPr marL="0" indent="0">
              <a:spcAft>
                <a:spcPts val="0"/>
              </a:spcAft>
              <a:buFontTx/>
              <a:buNone/>
            </a:pPr>
            <a:endParaRPr lang="en-US" sz="1800" dirty="0" smtClean="0"/>
          </a:p>
          <a:p>
            <a:pPr marL="0" indent="0">
              <a:spcAft>
                <a:spcPts val="600"/>
              </a:spcAft>
              <a:buFontTx/>
              <a:buNone/>
            </a:pPr>
            <a:r>
              <a:rPr lang="en-US" sz="1800" dirty="0" smtClean="0"/>
              <a:t>Use the formulas for portfolio expected return and standard deviation to obtain:</a:t>
            </a:r>
          </a:p>
          <a:p>
            <a:pPr marL="0" indent="0">
              <a:spcAft>
                <a:spcPts val="0"/>
              </a:spcAft>
              <a:buFontTx/>
              <a:buNone/>
            </a:pPr>
            <a:endParaRPr lang="en-US" sz="1800" noProof="0" dirty="0"/>
          </a:p>
          <a:p>
            <a:pPr marL="0" indent="0">
              <a:spcAft>
                <a:spcPts val="0"/>
              </a:spcAft>
              <a:buFontTx/>
              <a:buNone/>
            </a:pPr>
            <a:endParaRPr lang="en-US" sz="1800" dirty="0" smtClean="0"/>
          </a:p>
          <a:p>
            <a:pPr marL="0" indent="0">
              <a:spcAft>
                <a:spcPts val="0"/>
              </a:spcAft>
              <a:buFontTx/>
              <a:buNone/>
            </a:pPr>
            <a:endParaRPr lang="en-US" sz="1800" noProof="0" dirty="0"/>
          </a:p>
          <a:p>
            <a:pPr marL="0" indent="0">
              <a:spcAft>
                <a:spcPts val="0"/>
              </a:spcAft>
              <a:buFontTx/>
              <a:buNone/>
            </a:pPr>
            <a:endParaRPr lang="en-US" sz="1800" noProof="0" dirty="0"/>
          </a:p>
          <a:p>
            <a:pPr marL="0" indent="0">
              <a:spcAft>
                <a:spcPts val="0"/>
              </a:spcAft>
              <a:buFontTx/>
              <a:buNone/>
            </a:pPr>
            <a:r>
              <a:rPr lang="en-US" sz="1800" dirty="0" smtClean="0"/>
              <a:t>Equate their ratio to the Sharpe ratio of the market…</a:t>
            </a:r>
          </a:p>
          <a:p>
            <a:pPr marL="0" indent="0">
              <a:spcAft>
                <a:spcPts val="0"/>
              </a:spcAft>
              <a:buFontTx/>
              <a:buNone/>
            </a:pPr>
            <a:endParaRPr lang="en-US" sz="1800" noProof="0" dirty="0"/>
          </a:p>
          <a:p>
            <a:pPr marL="0" indent="0">
              <a:spcAft>
                <a:spcPts val="0"/>
              </a:spcAft>
              <a:buFontTx/>
              <a:buNone/>
            </a:pPr>
            <a:r>
              <a:rPr lang="en-US" sz="1800" noProof="0" dirty="0"/>
              <a:t>	</a:t>
            </a:r>
            <a:r>
              <a:rPr lang="en-US" sz="1800" noProof="0" dirty="0" smtClean="0"/>
              <a:t>		          …and rearrange to obtain the C.A.P.M. equation:</a:t>
            </a:r>
          </a:p>
          <a:p>
            <a:pPr marL="0" indent="0">
              <a:buFontTx/>
              <a:buNone/>
            </a:pPr>
            <a:endParaRPr lang="en-US" sz="2000" noProof="0" dirty="0" smtClean="0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195155"/>
              </p:ext>
            </p:extLst>
          </p:nvPr>
        </p:nvGraphicFramePr>
        <p:xfrm>
          <a:off x="3810000" y="693806"/>
          <a:ext cx="2779712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22" name="Equation" r:id="rId4" imgW="1346040" imgH="825480" progId="Equation.DSMT4">
                  <p:embed/>
                </p:oleObj>
              </mc:Choice>
              <mc:Fallback>
                <p:oleObj name="Equation" r:id="rId4" imgW="134604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93806"/>
                        <a:ext cx="2779712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891078"/>
              </p:ext>
            </p:extLst>
          </p:nvPr>
        </p:nvGraphicFramePr>
        <p:xfrm>
          <a:off x="838200" y="2942829"/>
          <a:ext cx="20716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23" name="Equation" r:id="rId6" imgW="1002960" imgH="431640" progId="Equation.DSMT4">
                  <p:embed/>
                </p:oleObj>
              </mc:Choice>
              <mc:Fallback>
                <p:oleObj name="Equation" r:id="rId6" imgW="1002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42829"/>
                        <a:ext cx="2071687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005021"/>
              </p:ext>
            </p:extLst>
          </p:nvPr>
        </p:nvGraphicFramePr>
        <p:xfrm>
          <a:off x="3733800" y="2978404"/>
          <a:ext cx="25971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24" name="Equation" r:id="rId8" imgW="1257120" imgH="431640" progId="Equation.DSMT4">
                  <p:embed/>
                </p:oleObj>
              </mc:Choice>
              <mc:Fallback>
                <p:oleObj name="Equation" r:id="rId8" imgW="1257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8404"/>
                        <a:ext cx="25971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66257" y="3200400"/>
            <a:ext cx="2209800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Note that the marginal contribution of asset </a:t>
            </a:r>
            <a:r>
              <a:rPr lang="en-US" sz="1300" i="1" dirty="0" smtClean="0"/>
              <a:t>j </a:t>
            </a:r>
            <a:r>
              <a:rPr lang="en-US" sz="1300" dirty="0" smtClean="0"/>
              <a:t>to market risk is a function of its covariance with the market, but not its own variance</a:t>
            </a:r>
            <a:endParaRPr lang="en-US" sz="1300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 bwMode="auto">
          <a:xfrm flipH="1" flipV="1">
            <a:off x="6373257" y="3502325"/>
            <a:ext cx="293000" cy="2443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47207"/>
              </p:ext>
            </p:extLst>
          </p:nvPr>
        </p:nvGraphicFramePr>
        <p:xfrm>
          <a:off x="609600" y="4648200"/>
          <a:ext cx="29892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25" name="Equation" r:id="rId10" imgW="1447560" imgH="419040" progId="Equation.DSMT4">
                  <p:embed/>
                </p:oleObj>
              </mc:Choice>
              <mc:Fallback>
                <p:oleObj name="Equation" r:id="rId10" imgW="1447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2989262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723159"/>
              </p:ext>
            </p:extLst>
          </p:nvPr>
        </p:nvGraphicFramePr>
        <p:xfrm>
          <a:off x="3352800" y="5604510"/>
          <a:ext cx="23844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26" name="Equation" r:id="rId12" imgW="1155600" imgH="393480" progId="Equation.DSMT4">
                  <p:embed/>
                </p:oleObj>
              </mc:Choice>
              <mc:Fallback>
                <p:oleObj name="Equation" r:id="rId12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604510"/>
                        <a:ext cx="2384425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3059112" y="5537359"/>
            <a:ext cx="2971800" cy="872490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F925-521D-47AA-AD21-D51F769DC167}" type="slidenum">
              <a:rPr lang="en-US"/>
              <a:pPr/>
              <a:t>18</a:t>
            </a:fld>
            <a:endParaRPr lang="en-US"/>
          </a:p>
        </p:txBody>
      </p:sp>
      <p:sp>
        <p:nvSpPr>
          <p:cNvPr id="172034" name="Line 2"/>
          <p:cNvSpPr>
            <a:spLocks noChangeShapeType="1"/>
          </p:cNvSpPr>
          <p:nvPr/>
        </p:nvSpPr>
        <p:spPr bwMode="auto">
          <a:xfrm>
            <a:off x="2057400" y="2286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5" name="Line 3"/>
          <p:cNvSpPr>
            <a:spLocks noChangeShapeType="1"/>
          </p:cNvSpPr>
          <p:nvPr/>
        </p:nvSpPr>
        <p:spPr bwMode="auto">
          <a:xfrm>
            <a:off x="1752600" y="5638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609600" y="21336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Expected Return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6553200" y="5761038"/>
            <a:ext cx="1524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/>
              <a:t>Standard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/>
              <a:t>Deviation</a:t>
            </a:r>
          </a:p>
        </p:txBody>
      </p:sp>
      <p:sp>
        <p:nvSpPr>
          <p:cNvPr id="172038" name="Arc 6"/>
          <p:cNvSpPr>
            <a:spLocks/>
          </p:cNvSpPr>
          <p:nvPr/>
        </p:nvSpPr>
        <p:spPr bwMode="auto">
          <a:xfrm flipH="1">
            <a:off x="2895600" y="2895600"/>
            <a:ext cx="2438400" cy="21637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8351"/>
              <a:gd name="T2" fmla="*/ 13637 w 21600"/>
              <a:gd name="T3" fmla="*/ 38351 h 38351"/>
              <a:gd name="T4" fmla="*/ 0 w 21600"/>
              <a:gd name="T5" fmla="*/ 21600 h 38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835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097"/>
                  <a:pt x="18675" y="34249"/>
                  <a:pt x="13636" y="38350"/>
                </a:cubicBezTo>
              </a:path>
              <a:path w="21600" h="3835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097"/>
                  <a:pt x="18675" y="34249"/>
                  <a:pt x="13636" y="3835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57600" y="3997325"/>
            <a:ext cx="76200" cy="76200"/>
            <a:chOff x="2256" y="2304"/>
            <a:chExt cx="48" cy="48"/>
          </a:xfrm>
        </p:grpSpPr>
        <p:sp>
          <p:nvSpPr>
            <p:cNvPr id="172040" name="Line 8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1" name="Line 9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17526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r</a:t>
            </a:r>
            <a:r>
              <a:rPr lang="en-US" sz="1200"/>
              <a:t>f</a:t>
            </a: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 flipV="1">
            <a:off x="2057400" y="2438400"/>
            <a:ext cx="2133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 flipH="1">
            <a:off x="2057400" y="4038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>
            <a:off x="3692525" y="4038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2695575" y="4038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7" name="Line 15"/>
          <p:cNvSpPr>
            <a:spLocks noChangeShapeType="1"/>
          </p:cNvSpPr>
          <p:nvPr/>
        </p:nvSpPr>
        <p:spPr bwMode="auto">
          <a:xfrm flipH="1">
            <a:off x="3886200" y="3810000"/>
            <a:ext cx="4572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4343400" y="3581400"/>
            <a:ext cx="8381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 smtClean="0"/>
              <a:t>Asset </a:t>
            </a:r>
            <a:r>
              <a:rPr lang="en-US" sz="1400" i="1" dirty="0"/>
              <a:t>i</a:t>
            </a:r>
          </a:p>
        </p:txBody>
      </p:sp>
      <p:sp>
        <p:nvSpPr>
          <p:cNvPr id="172049" name="Line 17"/>
          <p:cNvSpPr>
            <a:spLocks noChangeShapeType="1"/>
          </p:cNvSpPr>
          <p:nvPr/>
        </p:nvSpPr>
        <p:spPr bwMode="auto">
          <a:xfrm>
            <a:off x="2514600" y="3352800"/>
            <a:ext cx="15240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2057400" y="2667000"/>
            <a:ext cx="152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 smtClean="0"/>
              <a:t>Efficient portfolio with same expected return</a:t>
            </a:r>
            <a:endParaRPr lang="en-US" sz="1400" dirty="0"/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381000" y="221913"/>
            <a:ext cx="8153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66688" eaLnBrk="0" hangingPunct="0">
              <a:spcBef>
                <a:spcPct val="50000"/>
              </a:spcBef>
            </a:pPr>
            <a:r>
              <a:rPr lang="en-US" sz="2800" dirty="0" smtClean="0"/>
              <a:t>Efficient Portfolios and Priced Risk in C.A.P.M.</a:t>
            </a:r>
            <a:endParaRPr lang="en-US" sz="2800" dirty="0"/>
          </a:p>
          <a:p>
            <a:pPr marL="231775" indent="-231775" defTabSz="166688">
              <a:spcBef>
                <a:spcPct val="50000"/>
              </a:spcBef>
              <a:buFontTx/>
              <a:buChar char="•"/>
            </a:pPr>
            <a:r>
              <a:rPr lang="en-US" dirty="0" smtClean="0"/>
              <a:t>For a given asset </a:t>
            </a:r>
            <a:r>
              <a:rPr lang="en-US" i="1" dirty="0" err="1" smtClean="0"/>
              <a:t>i</a:t>
            </a:r>
            <a:r>
              <a:rPr lang="en-US" dirty="0" smtClean="0"/>
              <a:t> with beta </a:t>
            </a:r>
            <a:r>
              <a:rPr lang="en-US" i="1" dirty="0" err="1" smtClean="0">
                <a:cs typeface="Times New Roman" pitchFamily="18" charset="0"/>
                <a:sym typeface="tci1" pitchFamily="2" charset="2"/>
              </a:rPr>
              <a:t>ß</a:t>
            </a:r>
            <a:r>
              <a:rPr lang="en-US" i="1" baseline="-25000" dirty="0" err="1" smtClean="0">
                <a:cs typeface="Times New Roman" pitchFamily="18" charset="0"/>
                <a:sym typeface="tci1" pitchFamily="2" charset="2"/>
              </a:rPr>
              <a:t>i</a:t>
            </a:r>
            <a:r>
              <a:rPr lang="en-US" dirty="0" smtClean="0">
                <a:sym typeface="tci1" pitchFamily="2" charset="2"/>
              </a:rPr>
              <a:t> </a:t>
            </a:r>
            <a:r>
              <a:rPr lang="en-US" dirty="0" smtClean="0"/>
              <a:t>, consider </a:t>
            </a:r>
            <a:r>
              <a:rPr lang="en-US" u="sng" dirty="0" smtClean="0"/>
              <a:t>the efficient portfolio with the same expected return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F80D-95D0-479C-99B4-6CC5959F0A86}" type="slidenum">
              <a:rPr lang="en-US"/>
              <a:pPr/>
              <a:t>19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87" y="228600"/>
            <a:ext cx="8558213" cy="5715000"/>
          </a:xfrm>
        </p:spPr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en-US" sz="2800" dirty="0"/>
              <a:t>Efficient </a:t>
            </a:r>
            <a:r>
              <a:rPr lang="en-US" sz="2800" dirty="0" smtClean="0"/>
              <a:t>Portfolios and </a:t>
            </a:r>
            <a:r>
              <a:rPr lang="en-US" sz="2800" dirty="0"/>
              <a:t>Priced </a:t>
            </a:r>
            <a:r>
              <a:rPr lang="en-US" sz="2800" dirty="0" smtClean="0"/>
              <a:t>Risk</a:t>
            </a:r>
            <a:r>
              <a:rPr lang="en-US" sz="2800" dirty="0"/>
              <a:t> </a:t>
            </a:r>
            <a:r>
              <a:rPr lang="en-US" sz="2800" dirty="0" smtClean="0"/>
              <a:t>in C.A.P.M.</a:t>
            </a:r>
            <a:endParaRPr lang="en-US" sz="2800" dirty="0"/>
          </a:p>
          <a:p>
            <a:pPr marL="0" indent="0">
              <a:spcAft>
                <a:spcPts val="2400"/>
              </a:spcAft>
              <a:buFontTx/>
              <a:buNone/>
            </a:pPr>
            <a:r>
              <a:rPr lang="en-US" sz="1800" dirty="0"/>
              <a:t>Expected return of </a:t>
            </a:r>
            <a:r>
              <a:rPr lang="en-US" sz="1800" dirty="0" smtClean="0"/>
              <a:t>asset </a:t>
            </a:r>
            <a:r>
              <a:rPr lang="en-US" sz="1800" i="1" dirty="0"/>
              <a:t>i </a:t>
            </a:r>
            <a:r>
              <a:rPr lang="en-US" sz="1800" dirty="0"/>
              <a:t>:</a:t>
            </a:r>
          </a:p>
          <a:p>
            <a:pPr marL="0" indent="0">
              <a:buFontTx/>
              <a:buNone/>
            </a:pPr>
            <a:endParaRPr lang="en-US" sz="1800" dirty="0"/>
          </a:p>
          <a:p>
            <a:pPr marL="0" indent="0">
              <a:buFontTx/>
              <a:buNone/>
            </a:pPr>
            <a:endParaRPr lang="en-US" sz="1800" dirty="0"/>
          </a:p>
          <a:p>
            <a:pPr marL="0" indent="0">
              <a:buFontTx/>
              <a:buNone/>
            </a:pPr>
            <a:r>
              <a:rPr lang="en-US" sz="1800" dirty="0"/>
              <a:t>Realized return of </a:t>
            </a:r>
            <a:r>
              <a:rPr lang="en-US" sz="1800" dirty="0" smtClean="0"/>
              <a:t>asset </a:t>
            </a:r>
            <a:r>
              <a:rPr lang="en-US" sz="1800" i="1" dirty="0"/>
              <a:t>i</a:t>
            </a:r>
            <a:r>
              <a:rPr lang="en-US" sz="1800" dirty="0"/>
              <a:t> :</a:t>
            </a:r>
          </a:p>
          <a:p>
            <a:pPr marL="0" indent="0">
              <a:buFontTx/>
              <a:buNone/>
            </a:pPr>
            <a:endParaRPr lang="en-US" sz="1800" dirty="0"/>
          </a:p>
          <a:p>
            <a:pPr marL="0" indent="0">
              <a:buFontTx/>
              <a:buNone/>
            </a:pPr>
            <a:endParaRPr lang="en-US" sz="1800" dirty="0"/>
          </a:p>
          <a:p>
            <a:pPr marL="0" indent="0">
              <a:spcAft>
                <a:spcPts val="1800"/>
              </a:spcAft>
              <a:buFontTx/>
              <a:buNone/>
            </a:pPr>
            <a:r>
              <a:rPr lang="en-US" sz="1800" dirty="0"/>
              <a:t>Return variance of </a:t>
            </a:r>
            <a:r>
              <a:rPr lang="en-US" sz="1800" dirty="0" smtClean="0"/>
              <a:t>asset </a:t>
            </a:r>
            <a:r>
              <a:rPr lang="en-US" sz="1800" i="1" dirty="0"/>
              <a:t>i </a:t>
            </a:r>
            <a:r>
              <a:rPr lang="en-US" sz="1800" dirty="0"/>
              <a:t>:</a:t>
            </a:r>
          </a:p>
          <a:p>
            <a:pPr marL="0" indent="0">
              <a:buFontTx/>
              <a:buNone/>
            </a:pPr>
            <a:endParaRPr lang="en-US" sz="1800" dirty="0"/>
          </a:p>
          <a:p>
            <a:pPr marL="0" indent="0">
              <a:buFontTx/>
              <a:buNone/>
            </a:pPr>
            <a:endParaRPr lang="en-US" sz="1800" dirty="0"/>
          </a:p>
          <a:p>
            <a:pPr marL="0" indent="0">
              <a:buFontTx/>
              <a:buNone/>
            </a:pPr>
            <a:endParaRPr lang="en-US" sz="1800" dirty="0"/>
          </a:p>
          <a:p>
            <a:pPr marL="0" indent="0">
              <a:buFontTx/>
              <a:buNone/>
            </a:pPr>
            <a:endParaRPr lang="en-US" sz="1800" dirty="0"/>
          </a:p>
          <a:p>
            <a:pPr marL="0" indent="0">
              <a:buFontTx/>
              <a:buNone/>
            </a:pPr>
            <a:r>
              <a:rPr lang="en-US" sz="2000" b="1" dirty="0" smtClean="0"/>
              <a:t>Conclusion</a:t>
            </a:r>
            <a:r>
              <a:rPr lang="en-US" sz="2000" b="1" dirty="0"/>
              <a:t>:</a:t>
            </a:r>
            <a:r>
              <a:rPr lang="en-US" sz="2000" dirty="0"/>
              <a:t> The total risk of </a:t>
            </a:r>
            <a:r>
              <a:rPr lang="en-US" sz="2000" dirty="0" smtClean="0"/>
              <a:t>an asset </a:t>
            </a:r>
            <a:r>
              <a:rPr lang="en-US" sz="2000" dirty="0"/>
              <a:t>always exceeds the risk of </a:t>
            </a:r>
            <a:r>
              <a:rPr lang="en-US" sz="2000" dirty="0" smtClean="0"/>
              <a:t>the efficient portfolio with the same expected return:</a:t>
            </a:r>
            <a:endParaRPr lang="en-US" sz="2000" dirty="0"/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599500"/>
              </p:ext>
            </p:extLst>
          </p:nvPr>
        </p:nvGraphicFramePr>
        <p:xfrm>
          <a:off x="3106181" y="2301513"/>
          <a:ext cx="3194953" cy="454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3" name="Equation" r:id="rId3" imgW="1307880" imgH="215640" progId="Equation.DSMT4">
                  <p:embed/>
                </p:oleObj>
              </mc:Choice>
              <mc:Fallback>
                <p:oleObj name="Equation" r:id="rId3" imgW="1307880" imgH="215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181" y="2301513"/>
                        <a:ext cx="3194953" cy="4542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5130133" y="2787913"/>
            <a:ext cx="546012" cy="152401"/>
            <a:chOff x="2208" y="3312"/>
            <a:chExt cx="960" cy="96"/>
          </a:xfrm>
        </p:grpSpPr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2304" y="34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 flipH="1" flipV="1">
              <a:off x="2208" y="33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 flipV="1">
              <a:off x="3120" y="331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11" name="Group 11"/>
          <p:cNvGrpSpPr>
            <a:grpSpLocks/>
          </p:cNvGrpSpPr>
          <p:nvPr/>
        </p:nvGrpSpPr>
        <p:grpSpPr bwMode="auto">
          <a:xfrm>
            <a:off x="5984834" y="2755810"/>
            <a:ext cx="310813" cy="168938"/>
            <a:chOff x="2208" y="3312"/>
            <a:chExt cx="960" cy="96"/>
          </a:xfrm>
        </p:grpSpPr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2304" y="34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 flipH="1" flipV="1">
              <a:off x="2208" y="33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 flipV="1">
              <a:off x="3120" y="331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921764" y="3016514"/>
            <a:ext cx="10630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006600"/>
                </a:solidFill>
              </a:rPr>
              <a:t>Market risk </a:t>
            </a:r>
            <a:r>
              <a:rPr lang="en-US" sz="1400" dirty="0" smtClean="0">
                <a:solidFill>
                  <a:srgbClr val="006600"/>
                </a:solidFill>
              </a:rPr>
              <a:t>- PRICED</a:t>
            </a:r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5943600" y="3025732"/>
            <a:ext cx="2514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chemeClr val="accent2"/>
                </a:solidFill>
              </a:rPr>
              <a:t>Other </a:t>
            </a:r>
            <a:r>
              <a:rPr lang="en-US" sz="1400" dirty="0">
                <a:solidFill>
                  <a:schemeClr val="accent2"/>
                </a:solidFill>
              </a:rPr>
              <a:t>risk factors - Zero on average, not correlated with market risk, NOT PRICED</a:t>
            </a:r>
          </a:p>
        </p:txBody>
      </p:sp>
      <p:graphicFrame>
        <p:nvGraphicFramePr>
          <p:cNvPr id="512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650107"/>
              </p:ext>
            </p:extLst>
          </p:nvPr>
        </p:nvGraphicFramePr>
        <p:xfrm>
          <a:off x="3090302" y="975903"/>
          <a:ext cx="2374499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4" name="Equation" r:id="rId5" imgW="1091880" imgH="495000" progId="Equation.DSMT4">
                  <p:embed/>
                </p:oleObj>
              </mc:Choice>
              <mc:Fallback>
                <p:oleObj name="Equation" r:id="rId5" imgW="1091880" imgH="4950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302" y="975903"/>
                        <a:ext cx="2374499" cy="1055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40475"/>
              </p:ext>
            </p:extLst>
          </p:nvPr>
        </p:nvGraphicFramePr>
        <p:xfrm>
          <a:off x="3106181" y="3920314"/>
          <a:ext cx="2337054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5" name="Equation" r:id="rId7" imgW="888840" imgH="203040" progId="Equation.DSMT4">
                  <p:embed/>
                </p:oleObj>
              </mc:Choice>
              <mc:Fallback>
                <p:oleObj name="Equation" r:id="rId7" imgW="888840" imgH="2030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181" y="3920314"/>
                        <a:ext cx="2337054" cy="474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22" name="Group 22"/>
          <p:cNvGrpSpPr>
            <a:grpSpLocks/>
          </p:cNvGrpSpPr>
          <p:nvPr/>
        </p:nvGrpSpPr>
        <p:grpSpPr bwMode="auto">
          <a:xfrm>
            <a:off x="3067442" y="4471177"/>
            <a:ext cx="457200" cy="152400"/>
            <a:chOff x="2208" y="3312"/>
            <a:chExt cx="960" cy="96"/>
          </a:xfrm>
        </p:grpSpPr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>
              <a:off x="2304" y="34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 flipH="1" flipV="1">
              <a:off x="2208" y="33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 flipV="1">
              <a:off x="3120" y="331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26" name="Group 26"/>
          <p:cNvGrpSpPr>
            <a:grpSpLocks/>
          </p:cNvGrpSpPr>
          <p:nvPr/>
        </p:nvGrpSpPr>
        <p:grpSpPr bwMode="auto">
          <a:xfrm>
            <a:off x="5025390" y="4477931"/>
            <a:ext cx="339090" cy="152400"/>
            <a:chOff x="2208" y="3312"/>
            <a:chExt cx="960" cy="96"/>
          </a:xfrm>
        </p:grpSpPr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>
              <a:off x="2304" y="34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 flipH="1" flipV="1">
              <a:off x="2208" y="33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V="1">
              <a:off x="3120" y="331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0" name="Group 30"/>
          <p:cNvGrpSpPr>
            <a:grpSpLocks/>
          </p:cNvGrpSpPr>
          <p:nvPr/>
        </p:nvGrpSpPr>
        <p:grpSpPr bwMode="auto">
          <a:xfrm>
            <a:off x="3962399" y="4477931"/>
            <a:ext cx="709429" cy="152400"/>
            <a:chOff x="2208" y="3312"/>
            <a:chExt cx="960" cy="96"/>
          </a:xfrm>
        </p:grpSpPr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>
              <a:off x="2304" y="34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 flipH="1" flipV="1">
              <a:off x="2208" y="33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 flipV="1">
              <a:off x="3120" y="331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2845982" y="4712088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Total Risk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3836582" y="4712088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Market Risk</a:t>
            </a:r>
          </a:p>
        </p:txBody>
      </p:sp>
      <p:sp>
        <p:nvSpPr>
          <p:cNvPr id="51236" name="Text Box 36"/>
          <p:cNvSpPr txBox="1">
            <a:spLocks noChangeArrowheads="1"/>
          </p:cNvSpPr>
          <p:nvPr/>
        </p:nvSpPr>
        <p:spPr bwMode="auto">
          <a:xfrm>
            <a:off x="4933266" y="4713154"/>
            <a:ext cx="1600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Other </a:t>
            </a:r>
            <a:r>
              <a:rPr lang="en-US" sz="1400" dirty="0"/>
              <a:t>Risk Factors</a:t>
            </a:r>
          </a:p>
        </p:txBody>
      </p:sp>
      <p:graphicFrame>
        <p:nvGraphicFramePr>
          <p:cNvPr id="3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75029"/>
              </p:ext>
            </p:extLst>
          </p:nvPr>
        </p:nvGraphicFramePr>
        <p:xfrm>
          <a:off x="3855377" y="5885552"/>
          <a:ext cx="1346454" cy="43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6" name="Equation" r:id="rId9" imgW="584200" imgH="215900" progId="Equation.DSMT4">
                  <p:embed/>
                </p:oleObj>
              </mc:Choice>
              <mc:Fallback>
                <p:oleObj name="Equation" r:id="rId9" imgW="584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377" y="5885552"/>
                        <a:ext cx="1346454" cy="4382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76099-8630-4849-BD85-35D7EFB04940}" type="slidenum">
              <a:rPr lang="en-US"/>
              <a:pPr/>
              <a:t>2</a:t>
            </a:fld>
            <a:endParaRPr lang="en-US"/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7924800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4000" dirty="0"/>
              <a:t>Valuation of Financial Assets</a:t>
            </a:r>
          </a:p>
          <a:p>
            <a:pPr marL="457200" indent="-457200">
              <a:spcBef>
                <a:spcPct val="50000"/>
              </a:spcBef>
            </a:pPr>
            <a:endParaRPr lang="en-US" sz="2800" dirty="0"/>
          </a:p>
          <a:p>
            <a:pPr marL="457200" indent="-457200">
              <a:spcBef>
                <a:spcPct val="50000"/>
              </a:spcBef>
            </a:pPr>
            <a:r>
              <a:rPr lang="en-US" sz="2800" dirty="0"/>
              <a:t>Learning Objectives: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Value of diversification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Systematic versus </a:t>
            </a:r>
            <a:r>
              <a:rPr lang="en-US" sz="2800" dirty="0" smtClean="0"/>
              <a:t>Idiosyncratic Risks</a:t>
            </a:r>
            <a:endParaRPr lang="en-US" sz="2800" dirty="0"/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Basic models of the risk-return </a:t>
            </a:r>
            <a:r>
              <a:rPr lang="en-US" sz="2800" dirty="0" smtClean="0"/>
              <a:t>trade-off: C.A.P.M. </a:t>
            </a:r>
            <a:r>
              <a:rPr lang="en-US" sz="2800" dirty="0"/>
              <a:t>and </a:t>
            </a:r>
            <a:r>
              <a:rPr lang="en-US" sz="2800" dirty="0" smtClean="0"/>
              <a:t>A.P.T.</a:t>
            </a:r>
            <a:endParaRPr lang="en-US" sz="2800" dirty="0"/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endParaRPr lang="en-US" sz="2800" dirty="0"/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DA22-D49B-4A70-9536-58DC02AE4239}" type="slidenum">
              <a:rPr lang="en-US"/>
              <a:pPr/>
              <a:t>20</a:t>
            </a:fld>
            <a:endParaRPr lang="en-US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15962" y="609600"/>
            <a:ext cx="778827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Example 1</a:t>
            </a:r>
            <a:endParaRPr lang="en-US" dirty="0"/>
          </a:p>
          <a:p>
            <a:r>
              <a:rPr lang="en-US" dirty="0"/>
              <a:t>Stock X  has </a:t>
            </a:r>
            <a:r>
              <a:rPr lang="en-US" i="1" dirty="0" smtClean="0">
                <a:cs typeface="Times New Roman" pitchFamily="18" charset="0"/>
                <a:sym typeface="tci1" pitchFamily="2" charset="2"/>
              </a:rPr>
              <a:t>ß</a:t>
            </a:r>
            <a:r>
              <a:rPr lang="en-US" i="1" baseline="-25000" dirty="0" smtClean="0">
                <a:cs typeface="Times New Roman" pitchFamily="18" charset="0"/>
                <a:sym typeface="tci1" pitchFamily="2" charset="2"/>
              </a:rPr>
              <a:t>x</a:t>
            </a:r>
            <a:r>
              <a:rPr lang="en-US" dirty="0" smtClean="0">
                <a:cs typeface="Times New Roman" pitchFamily="18" charset="0"/>
                <a:sym typeface="tci1" pitchFamily="2" charset="2"/>
              </a:rPr>
              <a:t>=</a:t>
            </a:r>
            <a:r>
              <a:rPr lang="en-US" dirty="0" smtClean="0"/>
              <a:t>1.0 </a:t>
            </a:r>
            <a:r>
              <a:rPr lang="en-US" dirty="0"/>
              <a:t>but high standard deviation.  If the </a:t>
            </a:r>
          </a:p>
          <a:p>
            <a:r>
              <a:rPr lang="en-US" dirty="0"/>
              <a:t>expected return on the market is 20%, the expected return on</a:t>
            </a:r>
          </a:p>
          <a:p>
            <a:r>
              <a:rPr lang="en-US" dirty="0"/>
              <a:t>Stock X will be:</a:t>
            </a:r>
          </a:p>
          <a:p>
            <a:endParaRPr lang="en-US" dirty="0"/>
          </a:p>
          <a:p>
            <a:r>
              <a:rPr lang="en-US" dirty="0"/>
              <a:t>	a) 10% if the risk free rate is 10%</a:t>
            </a:r>
          </a:p>
          <a:p>
            <a:r>
              <a:rPr lang="en-US" dirty="0"/>
              <a:t>	b) 20%</a:t>
            </a:r>
          </a:p>
          <a:p>
            <a:r>
              <a:rPr lang="en-US" dirty="0"/>
              <a:t>	c) More than 20% </a:t>
            </a:r>
          </a:p>
          <a:p>
            <a:r>
              <a:rPr lang="en-US" dirty="0"/>
              <a:t>	d) Indeterminate unless you also know the interest rate</a:t>
            </a:r>
          </a:p>
          <a:p>
            <a:endParaRPr lang="en-US" dirty="0"/>
          </a:p>
          <a:p>
            <a:r>
              <a:rPr lang="en-US" dirty="0"/>
              <a:t> Answer:	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33400" y="457200"/>
            <a:ext cx="82296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479494"/>
              </p:ext>
            </p:extLst>
          </p:nvPr>
        </p:nvGraphicFramePr>
        <p:xfrm>
          <a:off x="2286000" y="4267200"/>
          <a:ext cx="269875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2" name="Equation" r:id="rId3" imgW="1282680" imgH="850680" progId="Equation.DSMT4">
                  <p:embed/>
                </p:oleObj>
              </mc:Choice>
              <mc:Fallback>
                <p:oleObj name="Equation" r:id="rId3" imgW="128268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4267200"/>
                        <a:ext cx="2698750" cy="178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583D-4CE2-4653-8A98-96B0A02D8A0B}" type="slidenum">
              <a:rPr lang="en-US"/>
              <a:pPr/>
              <a:t>21</a:t>
            </a:fld>
            <a:endParaRPr lang="en-US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09600" y="574675"/>
            <a:ext cx="79248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Example 2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 CAPM, which of the following cases are possible?</a:t>
            </a:r>
          </a:p>
          <a:p>
            <a:endParaRPr lang="en-US" dirty="0"/>
          </a:p>
          <a:p>
            <a:r>
              <a:rPr lang="en-US" dirty="0"/>
              <a:t>     Case 1</a:t>
            </a:r>
          </a:p>
          <a:p>
            <a:r>
              <a:rPr lang="en-US" dirty="0"/>
              <a:t>	</a:t>
            </a:r>
            <a:r>
              <a:rPr lang="en-US" u="sng" dirty="0"/>
              <a:t>Portfolio</a:t>
            </a:r>
            <a:r>
              <a:rPr lang="en-US" dirty="0"/>
              <a:t>	</a:t>
            </a:r>
            <a:r>
              <a:rPr lang="en-US" u="sng" dirty="0"/>
              <a:t>Expected Return</a:t>
            </a:r>
            <a:r>
              <a:rPr lang="en-US" dirty="0"/>
              <a:t>		</a:t>
            </a:r>
            <a:r>
              <a:rPr lang="en-US" u="sng" dirty="0"/>
              <a:t>Beta</a:t>
            </a:r>
          </a:p>
          <a:p>
            <a:r>
              <a:rPr lang="en-US" dirty="0"/>
              <a:t>	  </a:t>
            </a:r>
            <a:r>
              <a:rPr lang="en-US" sz="2000" dirty="0"/>
              <a:t>Market		             20%			   1.0</a:t>
            </a:r>
          </a:p>
          <a:p>
            <a:r>
              <a:rPr lang="en-US" sz="2000" dirty="0"/>
              <a:t>	      A		             16%			   0.9</a:t>
            </a:r>
          </a:p>
          <a:p>
            <a:endParaRPr lang="en-US" sz="2000" dirty="0"/>
          </a:p>
          <a:p>
            <a:r>
              <a:rPr lang="en-US" dirty="0"/>
              <a:t>Answer: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possible!</a:t>
            </a:r>
          </a:p>
          <a:p>
            <a:endParaRPr lang="en-US" dirty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33400" y="381000"/>
            <a:ext cx="8229600" cy="579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713487"/>
              </p:ext>
            </p:extLst>
          </p:nvPr>
        </p:nvGraphicFramePr>
        <p:xfrm>
          <a:off x="2133600" y="3830317"/>
          <a:ext cx="3390900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" name="Equation" r:id="rId3" imgW="1612800" imgH="863280" progId="Equation.DSMT4">
                  <p:embed/>
                </p:oleObj>
              </mc:Choice>
              <mc:Fallback>
                <p:oleObj name="Equation" r:id="rId3" imgW="16128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3830317"/>
                        <a:ext cx="3390900" cy="181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0DAA-5E0C-4408-8F73-296213E942D1}" type="slidenum">
              <a:rPr lang="en-US"/>
              <a:pPr/>
              <a:t>22</a:t>
            </a:fld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1000" y="381000"/>
            <a:ext cx="8229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57200" y="609600"/>
            <a:ext cx="8001000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Case 2: </a:t>
            </a:r>
          </a:p>
          <a:p>
            <a:r>
              <a:rPr lang="en-US" dirty="0"/>
              <a:t>	</a:t>
            </a:r>
            <a:r>
              <a:rPr lang="en-US" u="sng" dirty="0"/>
              <a:t>Portfolio</a:t>
            </a:r>
            <a:r>
              <a:rPr lang="en-US" dirty="0"/>
              <a:t>	</a:t>
            </a:r>
            <a:r>
              <a:rPr lang="en-US" u="sng" dirty="0"/>
              <a:t>Expected Return</a:t>
            </a:r>
            <a:r>
              <a:rPr lang="en-US" dirty="0"/>
              <a:t>	              </a:t>
            </a:r>
            <a:r>
              <a:rPr lang="en-US" u="sng" dirty="0"/>
              <a:t>SD  </a:t>
            </a:r>
          </a:p>
          <a:p>
            <a:r>
              <a:rPr lang="en-US" dirty="0"/>
              <a:t>	 </a:t>
            </a:r>
            <a:r>
              <a:rPr lang="en-US" sz="2000" dirty="0"/>
              <a:t>Risk-free	             10%			    0</a:t>
            </a:r>
          </a:p>
          <a:p>
            <a:r>
              <a:rPr lang="en-US" sz="2000" dirty="0"/>
              <a:t>	 Market		             18%			   24%</a:t>
            </a:r>
          </a:p>
          <a:p>
            <a:r>
              <a:rPr lang="en-US" sz="2000" dirty="0"/>
              <a:t>	      B		             16%			   12%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Answer: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Not possible!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45134"/>
              </p:ext>
            </p:extLst>
          </p:nvPr>
        </p:nvGraphicFramePr>
        <p:xfrm>
          <a:off x="1676400" y="3048000"/>
          <a:ext cx="6088062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6" name="Equation" r:id="rId3" imgW="2895480" imgH="1358640" progId="Equation.DSMT4">
                  <p:embed/>
                </p:oleObj>
              </mc:Choice>
              <mc:Fallback>
                <p:oleObj name="Equation" r:id="rId3" imgW="289548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048000"/>
                        <a:ext cx="6088062" cy="285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6C2D-50FC-47F2-B1A9-FB72C93E7634}" type="slidenum">
              <a:rPr lang="en-US"/>
              <a:pPr/>
              <a:t>23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4114800"/>
          </a:xfrm>
        </p:spPr>
        <p:txBody>
          <a:bodyPr/>
          <a:lstStyle/>
          <a:p>
            <a:r>
              <a:rPr lang="en-US" sz="2600" dirty="0"/>
              <a:t>Main Lessons:</a:t>
            </a:r>
          </a:p>
          <a:p>
            <a:pPr>
              <a:spcBef>
                <a:spcPct val="0"/>
              </a:spcBef>
            </a:pPr>
            <a:endParaRPr lang="en-US" sz="2600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600" dirty="0"/>
              <a:t>1. Portfolios dominate individual assets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sz="2600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600" dirty="0"/>
              <a:t>2. Beta (not variance) is the important input for the risk-return relationship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sz="2600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600" dirty="0"/>
              <a:t>3. </a:t>
            </a:r>
            <a:r>
              <a:rPr lang="en-US" sz="2600" dirty="0" smtClean="0"/>
              <a:t>C.A.P.M.: </a:t>
            </a:r>
            <a:r>
              <a:rPr lang="en-US" sz="2600" dirty="0"/>
              <a:t>the tangency portfolio is the market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sz="2600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600" dirty="0"/>
              <a:t>4. Market portfolio provides the highest </a:t>
            </a:r>
            <a:r>
              <a:rPr lang="en-US" sz="2600" dirty="0" smtClean="0"/>
              <a:t>Sharpe </a:t>
            </a:r>
            <a:r>
              <a:rPr lang="en-US" sz="2600" dirty="0"/>
              <a:t>ratio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CBA8-4891-498E-9371-F97C2A01ECCD}" type="slidenum">
              <a:rPr lang="en-US"/>
              <a:pPr/>
              <a:t>24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458200" cy="4191000"/>
          </a:xfrm>
        </p:spPr>
        <p:txBody>
          <a:bodyPr/>
          <a:lstStyle/>
          <a:p>
            <a:pPr marL="344488" indent="-344488" algn="ctr"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en-US" b="1" dirty="0"/>
              <a:t>2. Factor Models and Arbitrage Pricing Theory (</a:t>
            </a:r>
            <a:r>
              <a:rPr lang="en-US" b="1" dirty="0" smtClean="0"/>
              <a:t>A.P.T.)</a:t>
            </a:r>
            <a:endParaRPr lang="en-US" sz="2800" b="1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Asset returns are exposed to systematic risks that stem from a set of macroeconomic variables, not just the market risk </a:t>
            </a:r>
          </a:p>
          <a:p>
            <a:pPr marL="630238" lvl="1" indent="-228600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E.g., changes in interest rates, GDP growth, unemployment, inflation,…</a:t>
            </a:r>
          </a:p>
          <a:p>
            <a:pPr marL="401638" lvl="1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2000" dirty="0" smtClean="0"/>
          </a:p>
          <a:p>
            <a:pPr marL="344488" indent="-344488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Factor Models: Linear equations which break down the returns of assets into:</a:t>
            </a:r>
          </a:p>
          <a:p>
            <a:pPr marL="1577975" lvl="2" indent="-381000">
              <a:lnSpc>
                <a:spcPct val="90000"/>
              </a:lnSpc>
              <a:buFontTx/>
              <a:buAutoNum type="arabicPeriod"/>
            </a:pPr>
            <a:r>
              <a:rPr lang="en-US" sz="2200" i="1" dirty="0" smtClean="0"/>
              <a:t>Common </a:t>
            </a:r>
            <a:r>
              <a:rPr lang="en-US" sz="2200" i="1" dirty="0"/>
              <a:t>Factors</a:t>
            </a:r>
          </a:p>
          <a:p>
            <a:pPr marL="2035175" lvl="3" indent="-342900">
              <a:lnSpc>
                <a:spcPct val="90000"/>
              </a:lnSpc>
              <a:spcAft>
                <a:spcPct val="100000"/>
              </a:spcAft>
              <a:buFontTx/>
              <a:buChar char="•"/>
            </a:pPr>
            <a:r>
              <a:rPr lang="en-US" dirty="0"/>
              <a:t>Affect a large number of securities</a:t>
            </a:r>
          </a:p>
          <a:p>
            <a:pPr marL="1577975" lvl="2" indent="-381000">
              <a:lnSpc>
                <a:spcPct val="90000"/>
              </a:lnSpc>
              <a:buFontTx/>
              <a:buAutoNum type="arabicPeriod"/>
            </a:pPr>
            <a:r>
              <a:rPr lang="en-US" sz="2200" i="1" dirty="0" smtClean="0"/>
              <a:t>Idiosyncratic</a:t>
            </a:r>
            <a:r>
              <a:rPr lang="en-US" sz="2200" dirty="0" smtClean="0"/>
              <a:t> (asset-specific) </a:t>
            </a:r>
            <a:r>
              <a:rPr lang="en-US" sz="2200" dirty="0"/>
              <a:t>Component</a:t>
            </a:r>
          </a:p>
          <a:p>
            <a:pPr marL="2035175" lvl="3" indent="-342900">
              <a:lnSpc>
                <a:spcPct val="90000"/>
              </a:lnSpc>
              <a:buFontTx/>
              <a:buChar char="•"/>
            </a:pPr>
            <a:r>
              <a:rPr lang="en-US" dirty="0"/>
              <a:t>Affect only the specific </a:t>
            </a:r>
            <a:r>
              <a:rPr lang="en-US" dirty="0" smtClean="0"/>
              <a:t>asset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690D-9EDF-4315-8832-8600A0EB6B8A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/>
              <a:t>F</a:t>
            </a:r>
            <a:r>
              <a:rPr lang="en-US" sz="2800" dirty="0" smtClean="0"/>
              <a:t>actor model: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pPr lvl="1">
              <a:buFontTx/>
              <a:buNone/>
            </a:pPr>
            <a:r>
              <a:rPr lang="en-US" dirty="0"/>
              <a:t>   </a:t>
            </a:r>
            <a:endParaRPr lang="en-US" sz="2000" dirty="0"/>
          </a:p>
          <a:p>
            <a:pPr lvl="2">
              <a:buFontTx/>
              <a:buNone/>
            </a:pPr>
            <a:endParaRPr lang="en-US" dirty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747698"/>
              </p:ext>
            </p:extLst>
          </p:nvPr>
        </p:nvGraphicFramePr>
        <p:xfrm>
          <a:off x="1752600" y="1789528"/>
          <a:ext cx="5410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" name="Equation" r:id="rId3" imgW="2031840" imgH="215640" progId="Equation.DSMT4">
                  <p:embed/>
                </p:oleObj>
              </mc:Choice>
              <mc:Fallback>
                <p:oleObj name="Equation" r:id="rId3" imgW="203184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89528"/>
                        <a:ext cx="5410200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33400" y="1371600"/>
            <a:ext cx="82296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859323"/>
              </p:ext>
            </p:extLst>
          </p:nvPr>
        </p:nvGraphicFramePr>
        <p:xfrm>
          <a:off x="762000" y="4419600"/>
          <a:ext cx="180657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4" name="Equation" r:id="rId5" imgW="812520" imgH="850680" progId="Equation.DSMT4">
                  <p:embed/>
                </p:oleObj>
              </mc:Choice>
              <mc:Fallback>
                <p:oleObj name="Equation" r:id="rId5" imgW="812520" imgH="850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1806575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568575" y="4462463"/>
            <a:ext cx="624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Common </a:t>
            </a:r>
            <a:r>
              <a:rPr lang="en-US" sz="2200" dirty="0" smtClean="0"/>
              <a:t>factors, normalized to have zero means</a:t>
            </a:r>
            <a:endParaRPr lang="en-US" sz="2200" dirty="0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568575" y="5072519"/>
            <a:ext cx="2286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Factor </a:t>
            </a:r>
            <a:r>
              <a:rPr lang="en-US" sz="2200" dirty="0" smtClean="0"/>
              <a:t>loadings</a:t>
            </a:r>
            <a:endParaRPr lang="en-US" sz="2200" dirty="0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219200" y="5682575"/>
            <a:ext cx="6324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“Idiosyncratic” </a:t>
            </a:r>
            <a:r>
              <a:rPr lang="en-US" sz="2200" dirty="0" smtClean="0"/>
              <a:t>return </a:t>
            </a:r>
            <a:r>
              <a:rPr lang="en-US" sz="2200" dirty="0"/>
              <a:t>of </a:t>
            </a:r>
            <a:r>
              <a:rPr lang="en-US" sz="2200" dirty="0" smtClean="0"/>
              <a:t>asset </a:t>
            </a:r>
            <a:r>
              <a:rPr lang="en-US" sz="2200" i="1" dirty="0" smtClean="0"/>
              <a:t>i</a:t>
            </a:r>
            <a:endParaRPr lang="en-US" sz="2200" i="1" dirty="0"/>
          </a:p>
        </p:txBody>
      </p:sp>
      <p:grpSp>
        <p:nvGrpSpPr>
          <p:cNvPr id="15374" name="Group 14"/>
          <p:cNvGrpSpPr>
            <a:grpSpLocks/>
          </p:cNvGrpSpPr>
          <p:nvPr/>
        </p:nvGrpSpPr>
        <p:grpSpPr bwMode="auto">
          <a:xfrm>
            <a:off x="2971801" y="2280296"/>
            <a:ext cx="3581399" cy="228600"/>
            <a:chOff x="2252" y="3312"/>
            <a:chExt cx="916" cy="96"/>
          </a:xfrm>
        </p:grpSpPr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2304" y="34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 flipH="1" flipV="1">
              <a:off x="2252" y="3319"/>
              <a:ext cx="5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flipV="1">
              <a:off x="3120" y="331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1752600" y="3049146"/>
            <a:ext cx="152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solidFill>
                  <a:srgbClr val="FF3300"/>
                </a:solidFill>
              </a:rPr>
              <a:t>Expected return of </a:t>
            </a:r>
            <a:r>
              <a:rPr lang="en-US" sz="1500" dirty="0" smtClean="0">
                <a:solidFill>
                  <a:srgbClr val="FF3300"/>
                </a:solidFill>
              </a:rPr>
              <a:t>asset </a:t>
            </a:r>
            <a:r>
              <a:rPr lang="en-US" sz="1500" i="1" dirty="0">
                <a:solidFill>
                  <a:srgbClr val="FF3300"/>
                </a:solidFill>
              </a:rPr>
              <a:t>i</a:t>
            </a: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2438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933700" y="2715041"/>
            <a:ext cx="4038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solidFill>
                  <a:srgbClr val="006600"/>
                </a:solidFill>
              </a:rPr>
              <a:t>Systematic risk factors that affect the </a:t>
            </a:r>
            <a:r>
              <a:rPr lang="en-US" sz="1500" dirty="0" smtClean="0">
                <a:solidFill>
                  <a:srgbClr val="006600"/>
                </a:solidFill>
              </a:rPr>
              <a:t>asset </a:t>
            </a:r>
            <a:r>
              <a:rPr lang="en-US" sz="1500" dirty="0">
                <a:solidFill>
                  <a:srgbClr val="006600"/>
                </a:solidFill>
              </a:rPr>
              <a:t>return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7064375" y="2709106"/>
            <a:ext cx="1752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1500" dirty="0">
                <a:solidFill>
                  <a:schemeClr val="accent2"/>
                </a:solidFill>
              </a:rPr>
              <a:t>Idiosyncratic return of </a:t>
            </a:r>
            <a:r>
              <a:rPr lang="en-US" sz="1500" dirty="0" smtClean="0">
                <a:solidFill>
                  <a:schemeClr val="accent2"/>
                </a:solidFill>
              </a:rPr>
              <a:t>asset </a:t>
            </a:r>
            <a:r>
              <a:rPr lang="en-US" sz="1500" i="1" dirty="0">
                <a:solidFill>
                  <a:schemeClr val="accent2"/>
                </a:solidFill>
              </a:rPr>
              <a:t>i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schemeClr val="accent2"/>
                </a:solidFill>
              </a:rPr>
              <a:t>Zero mean</a:t>
            </a:r>
            <a:endParaRPr lang="en-US" sz="1500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500" dirty="0">
                <a:solidFill>
                  <a:schemeClr val="accent2"/>
                </a:solidFill>
              </a:rPr>
              <a:t>DIVERSIFIABLE</a:t>
            </a:r>
            <a:endParaRPr lang="en-US" sz="1500" i="1" dirty="0">
              <a:solidFill>
                <a:schemeClr val="accent2"/>
              </a:solidFill>
            </a:endParaRP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 flipV="1">
            <a:off x="7102240" y="2291178"/>
            <a:ext cx="365359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DBFB-95CF-4545-A5BF-CF4F4E91C5B4}" type="slidenum">
              <a:rPr lang="en-US"/>
              <a:pPr/>
              <a:t>26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305800" cy="5943600"/>
          </a:xfrm>
        </p:spPr>
        <p:txBody>
          <a:bodyPr/>
          <a:lstStyle/>
          <a:p>
            <a:pPr marL="284163" indent="-284163">
              <a:spcAft>
                <a:spcPts val="1800"/>
              </a:spcAft>
              <a:tabLst>
                <a:tab pos="1597025" algn="l"/>
              </a:tabLst>
            </a:pPr>
            <a:r>
              <a:rPr lang="en-US" sz="2800" dirty="0"/>
              <a:t>Interpretation of the factors (</a:t>
            </a:r>
            <a:r>
              <a:rPr lang="en-US" sz="2800" i="1" dirty="0" smtClean="0"/>
              <a:t>F </a:t>
            </a:r>
            <a:r>
              <a:rPr lang="en-US" sz="2800" dirty="0" smtClean="0"/>
              <a:t>’s)</a:t>
            </a:r>
          </a:p>
          <a:p>
            <a:pPr marL="685800" lvl="1" indent="-341313">
              <a:buFontTx/>
              <a:buAutoNum type="arabicPeriod"/>
              <a:tabLst>
                <a:tab pos="1597025" algn="l"/>
              </a:tabLst>
            </a:pPr>
            <a:r>
              <a:rPr lang="en-US" sz="2400" dirty="0" smtClean="0"/>
              <a:t>New </a:t>
            </a:r>
            <a:r>
              <a:rPr lang="en-US" sz="2400" dirty="0"/>
              <a:t>information </a:t>
            </a:r>
            <a:r>
              <a:rPr lang="en-US" sz="2400" dirty="0" smtClean="0"/>
              <a:t>about (i.e., shocks to) </a:t>
            </a:r>
            <a:r>
              <a:rPr lang="en-US" sz="2400" i="1" dirty="0"/>
              <a:t>macro </a:t>
            </a:r>
            <a:r>
              <a:rPr lang="en-US" sz="2400" i="1" dirty="0" smtClean="0"/>
              <a:t>variables</a:t>
            </a:r>
          </a:p>
          <a:p>
            <a:pPr marL="1511300" lvl="3" indent="-596900">
              <a:buFontTx/>
              <a:buNone/>
              <a:tabLst>
                <a:tab pos="1597025" algn="l"/>
              </a:tabLst>
            </a:pPr>
            <a:r>
              <a:rPr lang="en-US" dirty="0" smtClean="0"/>
              <a:t>Examples:</a:t>
            </a:r>
          </a:p>
          <a:p>
            <a:pPr marL="1258888" lvl="4" indent="0">
              <a:spcAft>
                <a:spcPct val="20000"/>
              </a:spcAft>
              <a:buFontTx/>
              <a:buNone/>
              <a:tabLst>
                <a:tab pos="1597025" algn="l"/>
              </a:tabLst>
            </a:pPr>
            <a:r>
              <a:rPr lang="en-US" dirty="0" smtClean="0"/>
              <a:t>Industrial </a:t>
            </a:r>
            <a:r>
              <a:rPr lang="en-US" dirty="0"/>
              <a:t>Production, Interest Rates, Inflation, Unemployment, Energy Prices </a:t>
            </a:r>
          </a:p>
          <a:p>
            <a:pPr marL="1087438" lvl="2" indent="-173038">
              <a:spcAft>
                <a:spcPts val="1800"/>
              </a:spcAft>
              <a:tabLst>
                <a:tab pos="1597025" algn="l"/>
              </a:tabLst>
            </a:pPr>
            <a:r>
              <a:rPr lang="en-US" sz="2000" dirty="0"/>
              <a:t>E</a:t>
            </a:r>
            <a:r>
              <a:rPr lang="en-US" sz="2000" dirty="0" smtClean="0"/>
              <a:t>stimated </a:t>
            </a:r>
            <a:r>
              <a:rPr lang="en-US" sz="2000" dirty="0"/>
              <a:t>using macroeconomic </a:t>
            </a:r>
            <a:r>
              <a:rPr lang="en-US" sz="2000" dirty="0" smtClean="0"/>
              <a:t>time series</a:t>
            </a:r>
            <a:endParaRPr lang="en-US" dirty="0"/>
          </a:p>
          <a:p>
            <a:pPr marL="685800" lvl="1" indent="-284163">
              <a:buFontTx/>
              <a:buAutoNum type="arabicPeriod"/>
              <a:tabLst>
                <a:tab pos="1597025" algn="l"/>
              </a:tabLst>
            </a:pPr>
            <a:r>
              <a:rPr lang="en-US" sz="2400" dirty="0"/>
              <a:t>Portfolios that </a:t>
            </a:r>
            <a:r>
              <a:rPr lang="en-US" sz="2400" dirty="0" smtClean="0"/>
              <a:t>are </a:t>
            </a:r>
            <a:r>
              <a:rPr lang="en-US" sz="2400" dirty="0"/>
              <a:t>statistically shown to have explanatory power for individual stock returns</a:t>
            </a:r>
          </a:p>
          <a:p>
            <a:pPr marL="741363" lvl="1" indent="-284163">
              <a:buFontTx/>
              <a:buNone/>
              <a:tabLst>
                <a:tab pos="1597025" algn="l"/>
              </a:tabLst>
            </a:pPr>
            <a:r>
              <a:rPr lang="en-US" sz="2400" dirty="0"/>
              <a:t>	  </a:t>
            </a:r>
            <a:r>
              <a:rPr lang="en-US" sz="2000" dirty="0" smtClean="0"/>
              <a:t>Examples:</a:t>
            </a:r>
          </a:p>
          <a:p>
            <a:pPr marL="1143000" lvl="1" indent="-228600">
              <a:tabLst>
                <a:tab pos="1597025" algn="l"/>
              </a:tabLst>
            </a:pPr>
            <a:r>
              <a:rPr lang="en-US" sz="2000" dirty="0" smtClean="0"/>
              <a:t>Factor analysis</a:t>
            </a:r>
          </a:p>
          <a:p>
            <a:pPr marL="1143000" lvl="1" indent="-228600">
              <a:tabLst>
                <a:tab pos="1597025" algn="l"/>
              </a:tabLst>
            </a:pPr>
            <a:r>
              <a:rPr lang="en-US" sz="2000" dirty="0" smtClean="0"/>
              <a:t>Portfolios based on firm characteristics (e.g., book-to-market, size)</a:t>
            </a:r>
          </a:p>
          <a:p>
            <a:pPr marL="914400" lvl="1" indent="0">
              <a:buNone/>
              <a:tabLst>
                <a:tab pos="1597025" algn="l"/>
              </a:tabLst>
            </a:pPr>
            <a:endParaRPr lang="en-US" dirty="0"/>
          </a:p>
          <a:p>
            <a:pPr marL="284163" lvl="1" indent="-168275">
              <a:buFont typeface="Arial" panose="020B0604020202020204" pitchFamily="34" charset="0"/>
              <a:buChar char="•"/>
              <a:tabLst>
                <a:tab pos="1597025" algn="l"/>
              </a:tabLst>
            </a:pPr>
            <a:r>
              <a:rPr lang="en-US" sz="2000" dirty="0" smtClean="0"/>
              <a:t>See Slides 34-35 for more discussion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BA94-57BA-47E7-B60C-920EEB00BF8B}" type="slidenum">
              <a:rPr lang="en-US"/>
              <a:pPr/>
              <a:t>27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8001000" cy="4114800"/>
          </a:xfrm>
        </p:spPr>
        <p:txBody>
          <a:bodyPr/>
          <a:lstStyle/>
          <a:p>
            <a:pPr defTabSz="628650">
              <a:spcAft>
                <a:spcPct val="50000"/>
              </a:spcAft>
              <a:buFontTx/>
              <a:buNone/>
            </a:pPr>
            <a:r>
              <a:rPr lang="en-US" dirty="0"/>
              <a:t>Arbitrage Pricing Theory (A.P.T.)</a:t>
            </a:r>
          </a:p>
          <a:p>
            <a:pPr defTabSz="628650">
              <a:buFontTx/>
              <a:buNone/>
            </a:pPr>
            <a:r>
              <a:rPr lang="en-US" sz="2400" dirty="0"/>
              <a:t>Assumptions:</a:t>
            </a:r>
          </a:p>
          <a:p>
            <a:pPr defTabSz="628650">
              <a:spcAft>
                <a:spcPct val="20000"/>
              </a:spcAft>
              <a:buFontTx/>
              <a:buNone/>
            </a:pPr>
            <a:r>
              <a:rPr lang="en-US" sz="2400" dirty="0"/>
              <a:t>	</a:t>
            </a:r>
            <a:r>
              <a:rPr lang="en-US" sz="2000" dirty="0"/>
              <a:t>1. Returns </a:t>
            </a:r>
            <a:r>
              <a:rPr lang="en-US" sz="2000" dirty="0" smtClean="0"/>
              <a:t>are </a:t>
            </a:r>
            <a:r>
              <a:rPr lang="en-US" sz="2000" dirty="0"/>
              <a:t>described by a factor model</a:t>
            </a:r>
          </a:p>
          <a:p>
            <a:pPr defTabSz="628650">
              <a:spcAft>
                <a:spcPct val="20000"/>
              </a:spcAft>
              <a:buFontTx/>
              <a:buNone/>
            </a:pPr>
            <a:r>
              <a:rPr lang="en-US" sz="2000" dirty="0"/>
              <a:t>	2. There are a large number of </a:t>
            </a:r>
            <a:r>
              <a:rPr lang="en-US" sz="2000" dirty="0" smtClean="0"/>
              <a:t>assets </a:t>
            </a:r>
            <a:r>
              <a:rPr lang="en-US" sz="2000" dirty="0"/>
              <a:t>(it is possible to form portfolios 	that fully diversify the </a:t>
            </a:r>
            <a:r>
              <a:rPr lang="en-US" sz="2000" dirty="0" smtClean="0"/>
              <a:t>idiosyncratic risks </a:t>
            </a:r>
            <a:r>
              <a:rPr lang="en-US" sz="2000" dirty="0"/>
              <a:t>of individual </a:t>
            </a:r>
            <a:r>
              <a:rPr lang="en-US" sz="2000" dirty="0" smtClean="0"/>
              <a:t>assets)</a:t>
            </a:r>
            <a:endParaRPr lang="en-US" sz="2000" dirty="0"/>
          </a:p>
          <a:p>
            <a:pPr defTabSz="628650">
              <a:spcAft>
                <a:spcPct val="50000"/>
              </a:spcAft>
              <a:buFontTx/>
              <a:buNone/>
            </a:pPr>
            <a:r>
              <a:rPr lang="en-US" sz="2000" dirty="0"/>
              <a:t>	3. There are no arbitrage opportunities</a:t>
            </a:r>
            <a:endParaRPr lang="en-US" dirty="0"/>
          </a:p>
          <a:p>
            <a:pPr defTabSz="628650">
              <a:buFontTx/>
              <a:buNone/>
            </a:pPr>
            <a:r>
              <a:rPr lang="en-US" sz="2400" dirty="0"/>
              <a:t>Main intuition</a:t>
            </a:r>
            <a:endParaRPr lang="en-US" sz="2800" dirty="0"/>
          </a:p>
          <a:p>
            <a:pPr defTabSz="628650">
              <a:spcAft>
                <a:spcPct val="40000"/>
              </a:spcAft>
            </a:pPr>
            <a:r>
              <a:rPr lang="en-US" sz="2000" dirty="0"/>
              <a:t>By forming well diversified portfolios, i.e., portfolios composed of multiple </a:t>
            </a:r>
            <a:r>
              <a:rPr lang="en-US" sz="2000" dirty="0" smtClean="0"/>
              <a:t>assets </a:t>
            </a:r>
            <a:r>
              <a:rPr lang="en-US" sz="2000" dirty="0"/>
              <a:t>in which no </a:t>
            </a:r>
            <a:r>
              <a:rPr lang="en-US" sz="2000" dirty="0" smtClean="0"/>
              <a:t>asset </a:t>
            </a:r>
            <a:r>
              <a:rPr lang="en-US" sz="2000" dirty="0"/>
              <a:t>has a dominant role, all the </a:t>
            </a:r>
            <a:r>
              <a:rPr lang="en-US" sz="2000" dirty="0" smtClean="0"/>
              <a:t>idiosyncratic risks </a:t>
            </a:r>
            <a:r>
              <a:rPr lang="en-US" sz="2000" dirty="0"/>
              <a:t>can be avoided [</a:t>
            </a:r>
            <a:r>
              <a:rPr lang="en-US" sz="2000" dirty="0" smtClean="0"/>
              <a:t>think of the example on Slide 6]</a:t>
            </a:r>
            <a:endParaRPr lang="en-US" sz="2000" dirty="0"/>
          </a:p>
          <a:p>
            <a:pPr defTabSz="628650"/>
            <a:r>
              <a:rPr lang="en-US" sz="2000" dirty="0"/>
              <a:t>Therefore, only the systematic (i.e., factor) risk will be </a:t>
            </a:r>
            <a:r>
              <a:rPr lang="en-US" sz="2000" dirty="0" smtClean="0"/>
              <a:t>priced </a:t>
            </a:r>
            <a:r>
              <a:rPr lang="en-US" sz="2000" dirty="0"/>
              <a:t>by </a:t>
            </a:r>
            <a:r>
              <a:rPr lang="en-US" sz="2000" dirty="0" smtClean="0"/>
              <a:t>investors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DF42-33A5-4A00-BF52-39FB0DAA15EA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8077200" cy="4191000"/>
          </a:xfrm>
        </p:spPr>
        <p:txBody>
          <a:bodyPr/>
          <a:lstStyle/>
          <a:p>
            <a:pPr marL="282575" indent="-282575">
              <a:lnSpc>
                <a:spcPct val="90000"/>
              </a:lnSpc>
            </a:pPr>
            <a:r>
              <a:rPr lang="en-US" sz="2400" dirty="0" smtClean="0"/>
              <a:t>A.P.T. </a:t>
            </a:r>
            <a:r>
              <a:rPr lang="en-US" sz="2400" dirty="0"/>
              <a:t>pricing formula</a:t>
            </a:r>
          </a:p>
          <a:p>
            <a:pPr marL="396875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396875" lvl="1" indent="0">
              <a:lnSpc>
                <a:spcPct val="90000"/>
              </a:lnSpc>
            </a:pPr>
            <a:endParaRPr lang="en-US" sz="2400" dirty="0"/>
          </a:p>
          <a:p>
            <a:pPr marL="396875" lvl="1" indent="0">
              <a:lnSpc>
                <a:spcPct val="90000"/>
              </a:lnSpc>
            </a:pPr>
            <a:endParaRPr lang="en-US" sz="2400" dirty="0"/>
          </a:p>
          <a:p>
            <a:pPr marL="396875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396875" lvl="1" indent="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396875" lvl="1" indent="0">
              <a:spcAft>
                <a:spcPct val="60000"/>
              </a:spcAft>
              <a:buFontTx/>
              <a:buNone/>
            </a:pPr>
            <a:r>
              <a:rPr lang="en-US" sz="2400" i="1" dirty="0">
                <a:cs typeface="Times New Roman" pitchFamily="18" charset="0"/>
              </a:rPr>
              <a:t>λ</a:t>
            </a:r>
            <a:r>
              <a:rPr lang="en-US" sz="2400" i="1" baseline="-25000" dirty="0">
                <a:cs typeface="Times New Roman" pitchFamily="18" charset="0"/>
                <a:sym typeface="tci1" pitchFamily="2" charset="2"/>
              </a:rPr>
              <a:t>k</a:t>
            </a:r>
            <a:r>
              <a:rPr lang="en-US" sz="2400" dirty="0"/>
              <a:t> is the </a:t>
            </a:r>
            <a:r>
              <a:rPr lang="en-US" sz="2400" i="1" u="sng" dirty="0"/>
              <a:t>risk premium</a:t>
            </a:r>
            <a:r>
              <a:rPr lang="en-US" sz="2400" i="1" dirty="0"/>
              <a:t> </a:t>
            </a:r>
            <a:r>
              <a:rPr lang="en-US" sz="2400" dirty="0"/>
              <a:t>for factor </a:t>
            </a:r>
            <a:r>
              <a:rPr lang="en-US" sz="2400" i="1" dirty="0"/>
              <a:t>k </a:t>
            </a:r>
            <a:r>
              <a:rPr lang="en-US" sz="2400" dirty="0"/>
              <a:t>:</a:t>
            </a:r>
          </a:p>
          <a:p>
            <a:pPr marL="803275" lvl="2" indent="-230188">
              <a:spcAft>
                <a:spcPct val="50000"/>
              </a:spcAft>
            </a:pPr>
            <a:r>
              <a:rPr lang="en-US" dirty="0"/>
              <a:t>Expected return (in excess of the risk free rate) obtained by an investment with a </a:t>
            </a:r>
            <a:r>
              <a:rPr lang="en-US" i="1" dirty="0" err="1">
                <a:cs typeface="Times New Roman" pitchFamily="18" charset="0"/>
                <a:sym typeface="tci1" pitchFamily="2" charset="2"/>
              </a:rPr>
              <a:t>ß</a:t>
            </a:r>
            <a:r>
              <a:rPr lang="en-US" i="1" baseline="-25000" dirty="0" err="1">
                <a:cs typeface="Times New Roman" pitchFamily="18" charset="0"/>
                <a:sym typeface="tci1" pitchFamily="2" charset="2"/>
              </a:rPr>
              <a:t>k</a:t>
            </a:r>
            <a:r>
              <a:rPr lang="en-US" dirty="0">
                <a:cs typeface="Times New Roman" pitchFamily="18" charset="0"/>
                <a:sym typeface="tci1" pitchFamily="2" charset="2"/>
              </a:rPr>
              <a:t>=1</a:t>
            </a:r>
            <a:r>
              <a:rPr lang="en-US" dirty="0"/>
              <a:t> on factor </a:t>
            </a:r>
            <a:r>
              <a:rPr lang="en-US" i="1" dirty="0"/>
              <a:t>k</a:t>
            </a:r>
            <a:r>
              <a:rPr lang="en-US" dirty="0"/>
              <a:t> and zero </a:t>
            </a:r>
            <a:r>
              <a:rPr lang="en-US" i="1" dirty="0">
                <a:cs typeface="Times New Roman" pitchFamily="18" charset="0"/>
                <a:sym typeface="tci1" pitchFamily="2" charset="2"/>
              </a:rPr>
              <a:t>ß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  <a:sym typeface="tci1" pitchFamily="2" charset="2"/>
              </a:rPr>
              <a:t>in every other factor</a:t>
            </a:r>
          </a:p>
          <a:p>
            <a:pPr marL="803275" lvl="2" indent="-230188">
              <a:spcAft>
                <a:spcPct val="50000"/>
              </a:spcAft>
            </a:pPr>
            <a:r>
              <a:rPr lang="en-US" dirty="0" smtClean="0">
                <a:cs typeface="Times New Roman" pitchFamily="18" charset="0"/>
                <a:sym typeface="tci1" pitchFamily="2" charset="2"/>
              </a:rPr>
              <a:t>Note that the risk premia for some factors could be negative or zero</a:t>
            </a:r>
            <a:endParaRPr lang="en-US" dirty="0">
              <a:cs typeface="Times New Roman" pitchFamily="18" charset="0"/>
              <a:sym typeface="tci1" pitchFamily="2" charset="2"/>
            </a:endParaRPr>
          </a:p>
          <a:p>
            <a:pPr marL="803275" lvl="2" indent="-230188">
              <a:lnSpc>
                <a:spcPct val="90000"/>
              </a:lnSpc>
            </a:pPr>
            <a:endParaRPr lang="en-US" dirty="0">
              <a:cs typeface="Times New Roman" pitchFamily="18" charset="0"/>
              <a:sym typeface="tci1" pitchFamily="2" charset="2"/>
            </a:endParaRPr>
          </a:p>
          <a:p>
            <a:pPr marL="396875" lvl="1" indent="0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17416" name="Rectangle 1032"/>
          <p:cNvSpPr>
            <a:spLocks noChangeArrowheads="1"/>
          </p:cNvSpPr>
          <p:nvPr/>
        </p:nvSpPr>
        <p:spPr bwMode="auto">
          <a:xfrm>
            <a:off x="1219200" y="1066800"/>
            <a:ext cx="6705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12323"/>
              </p:ext>
            </p:extLst>
          </p:nvPr>
        </p:nvGraphicFramePr>
        <p:xfrm>
          <a:off x="2362200" y="1524000"/>
          <a:ext cx="440756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3" imgW="1993680" imgH="241200" progId="Equation.DSMT4">
                  <p:embed/>
                </p:oleObj>
              </mc:Choice>
              <mc:Fallback>
                <p:oleObj name="Equation" r:id="rId3" imgW="1993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524000"/>
                        <a:ext cx="440756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5318-AEAB-4D13-81FF-6244F2683E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381000" y="304800"/>
            <a:ext cx="8382000" cy="6248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400" kern="0" dirty="0" smtClean="0"/>
              <a:t>Example: A.P.T. Pricing Formula and Arbitrage</a:t>
            </a:r>
          </a:p>
          <a:p>
            <a:pPr marL="344488" indent="-228600">
              <a:spcAft>
                <a:spcPts val="1000"/>
              </a:spcAft>
            </a:pPr>
            <a:r>
              <a:rPr lang="en-US" sz="2000" kern="0" dirty="0" smtClean="0"/>
              <a:t>Consider an economy where asset returns are described by a single systematic risk factor, GDP growth</a:t>
            </a:r>
          </a:p>
          <a:p>
            <a:pPr marL="344488" indent="-228600">
              <a:spcAft>
                <a:spcPts val="1000"/>
              </a:spcAft>
            </a:pPr>
            <a:r>
              <a:rPr lang="en-US" sz="2000" kern="0" dirty="0" smtClean="0"/>
              <a:t>Portfolio R (retail stocks) has a factor beta of </a:t>
            </a:r>
            <a:r>
              <a:rPr lang="en-US" sz="2000" kern="0" dirty="0" smtClean="0">
                <a:solidFill>
                  <a:srgbClr val="FF0000"/>
                </a:solidFill>
              </a:rPr>
              <a:t>1.2</a:t>
            </a:r>
            <a:r>
              <a:rPr lang="en-US" sz="2000" kern="0" dirty="0" smtClean="0"/>
              <a:t> and expected return of </a:t>
            </a:r>
            <a:r>
              <a:rPr lang="en-US" sz="2000" kern="0" dirty="0" smtClean="0">
                <a:solidFill>
                  <a:srgbClr val="FF0000"/>
                </a:solidFill>
              </a:rPr>
              <a:t>6%</a:t>
            </a:r>
          </a:p>
          <a:p>
            <a:pPr marL="344488" indent="-228600">
              <a:spcAft>
                <a:spcPts val="1000"/>
              </a:spcAft>
            </a:pPr>
            <a:r>
              <a:rPr lang="en-US" sz="2000" kern="0" dirty="0" smtClean="0"/>
              <a:t>Portfolio U (utility stocks) has a factor beta of </a:t>
            </a:r>
            <a:r>
              <a:rPr lang="en-US" sz="2000" kern="0" dirty="0" smtClean="0">
                <a:solidFill>
                  <a:srgbClr val="0000FF"/>
                </a:solidFill>
              </a:rPr>
              <a:t>0.6</a:t>
            </a:r>
            <a:r>
              <a:rPr lang="en-US" sz="2000" kern="0" dirty="0" smtClean="0"/>
              <a:t> and expected return of </a:t>
            </a:r>
            <a:r>
              <a:rPr lang="en-US" sz="2000" kern="0" dirty="0">
                <a:solidFill>
                  <a:srgbClr val="0000FF"/>
                </a:solidFill>
              </a:rPr>
              <a:t>3</a:t>
            </a:r>
            <a:r>
              <a:rPr lang="en-US" sz="2000" kern="0" dirty="0" smtClean="0">
                <a:solidFill>
                  <a:srgbClr val="0000FF"/>
                </a:solidFill>
              </a:rPr>
              <a:t>%</a:t>
            </a:r>
          </a:p>
          <a:p>
            <a:pPr marL="344488" indent="-228600">
              <a:spcAft>
                <a:spcPts val="1000"/>
              </a:spcAft>
            </a:pPr>
            <a:r>
              <a:rPr lang="en-US" sz="2000" kern="0" dirty="0" smtClean="0"/>
              <a:t>Both portfolios fully diversify the idiosyncratic return of the stocks in them</a:t>
            </a:r>
          </a:p>
          <a:p>
            <a:pPr marL="344488" indent="-228600">
              <a:spcAft>
                <a:spcPts val="1000"/>
              </a:spcAft>
            </a:pPr>
            <a:r>
              <a:rPr lang="en-US" sz="2000" kern="0" dirty="0" smtClean="0"/>
              <a:t>The risk-free rate is 2%</a:t>
            </a:r>
          </a:p>
          <a:p>
            <a:pPr marL="344488" indent="-228600">
              <a:spcAft>
                <a:spcPts val="1800"/>
              </a:spcAft>
            </a:pP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Show that there is an arbitrage opportunity in this economy</a:t>
            </a:r>
          </a:p>
          <a:p>
            <a:pPr marL="115888" indent="0">
              <a:spcAft>
                <a:spcPts val="0"/>
              </a:spcAft>
              <a:buNone/>
            </a:pPr>
            <a:r>
              <a:rPr lang="en-US" sz="2200" kern="0" dirty="0" smtClean="0">
                <a:cs typeface="Times New Roman" pitchFamily="18" charset="0"/>
                <a:sym typeface="tci1" pitchFamily="2" charset="2"/>
              </a:rPr>
              <a:t>Answer: </a:t>
            </a: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Calculate the factor risk premium implied by each portfolio:</a:t>
            </a:r>
          </a:p>
          <a:p>
            <a:pPr marL="115888" indent="0">
              <a:spcAft>
                <a:spcPts val="1200"/>
              </a:spcAft>
              <a:buNone/>
            </a:pPr>
            <a:endParaRPr lang="en-US" sz="2000" kern="0" dirty="0">
              <a:cs typeface="Times New Roman" pitchFamily="18" charset="0"/>
              <a:sym typeface="tci1" pitchFamily="2" charset="2"/>
            </a:endParaRPr>
          </a:p>
          <a:p>
            <a:pPr marL="115888" indent="0">
              <a:spcAft>
                <a:spcPts val="1200"/>
              </a:spcAft>
              <a:buNone/>
            </a:pPr>
            <a:endParaRPr lang="en-US" sz="2000" kern="0" dirty="0" smtClean="0">
              <a:cs typeface="Times New Roman" pitchFamily="18" charset="0"/>
              <a:sym typeface="tci1" pitchFamily="2" charset="2"/>
            </a:endParaRPr>
          </a:p>
          <a:p>
            <a:pPr marL="115888" indent="0">
              <a:spcAft>
                <a:spcPts val="1200"/>
              </a:spcAft>
              <a:buNone/>
            </a:pP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Since the two portfolios imply different risk premiums for the same factor, A.P.T. is violated. Can we exploit this by building an arbitrage portfolio?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228600"/>
            <a:ext cx="8382000" cy="396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770913"/>
              </p:ext>
            </p:extLst>
          </p:nvPr>
        </p:nvGraphicFramePr>
        <p:xfrm>
          <a:off x="1905000" y="4800600"/>
          <a:ext cx="5153822" cy="782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0" name="Equation" r:id="rId3" imgW="2514600" imgH="393480" progId="Equation.DSMT4">
                  <p:embed/>
                </p:oleObj>
              </mc:Choice>
              <mc:Fallback>
                <p:oleObj name="Equation" r:id="rId3" imgW="2514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00600"/>
                        <a:ext cx="5153822" cy="7828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47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ADD0-919B-4D66-9661-E17BDCABFCF7}" type="slidenum">
              <a:rPr lang="en-US"/>
              <a:pPr/>
              <a:t>3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3200" b="1" dirty="0"/>
              <a:t>Valuation of Financial Assets:</a:t>
            </a:r>
            <a:br>
              <a:rPr lang="en-US" sz="3200" b="1" dirty="0"/>
            </a:br>
            <a:r>
              <a:rPr lang="en-US" sz="3200" b="1" dirty="0"/>
              <a:t>The Risk-Return Trade-Off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267200"/>
          </a:xfrm>
        </p:spPr>
        <p:txBody>
          <a:bodyPr/>
          <a:lstStyle/>
          <a:p>
            <a:r>
              <a:rPr lang="en-US" sz="2400" dirty="0"/>
              <a:t>Basic Question:</a:t>
            </a:r>
          </a:p>
          <a:p>
            <a:pPr lvl="1">
              <a:spcAft>
                <a:spcPct val="100000"/>
              </a:spcAft>
            </a:pPr>
            <a:r>
              <a:rPr lang="en-US" sz="2000" dirty="0"/>
              <a:t>How much should we pay for an asset today that will yield different payoffs with different probabilities at a future date?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Relevant for corporate finance?</a:t>
            </a:r>
          </a:p>
          <a:p>
            <a:pPr lvl="1">
              <a:spcAft>
                <a:spcPct val="100000"/>
              </a:spcAft>
            </a:pPr>
            <a:r>
              <a:rPr lang="en-US" sz="2000" dirty="0"/>
              <a:t>Cost of capital, risk management, performance measurement</a:t>
            </a:r>
          </a:p>
          <a:p>
            <a:pPr>
              <a:spcAft>
                <a:spcPct val="30000"/>
              </a:spcAft>
            </a:pPr>
            <a:r>
              <a:rPr lang="en-US" sz="2400" dirty="0"/>
              <a:t>Two main answers (models):</a:t>
            </a:r>
          </a:p>
          <a:p>
            <a:pPr lvl="1">
              <a:buFontTx/>
              <a:buNone/>
            </a:pPr>
            <a:r>
              <a:rPr lang="en-US" sz="2400" dirty="0"/>
              <a:t>1. Mean-Variance </a:t>
            </a:r>
            <a:r>
              <a:rPr lang="en-US" sz="2400" dirty="0" smtClean="0"/>
              <a:t>Analysis and Capital Asset Pricing Model (C.A.P.M.)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400" dirty="0"/>
              <a:t>2. Factor Models and </a:t>
            </a:r>
            <a:r>
              <a:rPr lang="en-US" sz="2400" dirty="0" smtClean="0"/>
              <a:t>Arbitrage Pricing Theory (A.P.T.)</a:t>
            </a:r>
            <a:endParaRPr lang="en-US" sz="2400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5318-AEAB-4D13-81FF-6244F2683E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304800" y="228600"/>
            <a:ext cx="8610600" cy="6172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200" kern="0" dirty="0" smtClean="0">
                <a:cs typeface="Times New Roman" pitchFamily="18" charset="0"/>
                <a:sym typeface="tci1" pitchFamily="2" charset="2"/>
              </a:rPr>
              <a:t>Building the arbitrage portfolio:</a:t>
            </a:r>
          </a:p>
          <a:p>
            <a:pPr marL="284163" indent="-168275">
              <a:spcAft>
                <a:spcPts val="1200"/>
              </a:spcAft>
            </a:pPr>
            <a:r>
              <a:rPr lang="en-US" sz="2000" u="sng" kern="0" dirty="0" smtClean="0">
                <a:cs typeface="Times New Roman" pitchFamily="18" charset="0"/>
                <a:sym typeface="tci1" pitchFamily="2" charset="2"/>
              </a:rPr>
              <a:t>Self-financing </a:t>
            </a:r>
            <a:r>
              <a:rPr lang="en-US" sz="2000" u="sng" kern="0" dirty="0">
                <a:cs typeface="Times New Roman" pitchFamily="18" charset="0"/>
                <a:sym typeface="tci1" pitchFamily="2" charset="2"/>
              </a:rPr>
              <a:t>p</a:t>
            </a:r>
            <a:r>
              <a:rPr lang="en-US" sz="2000" u="sng" kern="0" dirty="0" smtClean="0">
                <a:cs typeface="Times New Roman" pitchFamily="18" charset="0"/>
                <a:sym typeface="tci1" pitchFamily="2" charset="2"/>
              </a:rPr>
              <a:t>ortfolio</a:t>
            </a: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 whose payoff is nonnegative and &gt; 0 with + probability </a:t>
            </a:r>
          </a:p>
          <a:p>
            <a:pPr marL="284163" indent="-168275">
              <a:spcAft>
                <a:spcPts val="1200"/>
              </a:spcAft>
            </a:pP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Retail portfolio is </a:t>
            </a:r>
            <a:r>
              <a:rPr lang="en-US" sz="2000" i="1" kern="0" dirty="0" smtClean="0">
                <a:cs typeface="Times New Roman" pitchFamily="18" charset="0"/>
                <a:sym typeface="tci1" pitchFamily="2" charset="2"/>
              </a:rPr>
              <a:t>cheap relative to </a:t>
            </a: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Utilities portfolio: </a:t>
            </a:r>
            <a:r>
              <a:rPr lang="en-US" sz="2000" kern="0" dirty="0" smtClean="0">
                <a:solidFill>
                  <a:srgbClr val="FF3300"/>
                </a:solidFill>
                <a:cs typeface="Times New Roman" pitchFamily="18" charset="0"/>
                <a:sym typeface="tci1" pitchFamily="2" charset="2"/>
              </a:rPr>
              <a:t>Buy R</a:t>
            </a: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 and </a:t>
            </a:r>
            <a:r>
              <a:rPr lang="en-US" sz="2000" kern="0" dirty="0">
                <a:solidFill>
                  <a:srgbClr val="0000FF"/>
                </a:solidFill>
                <a:cs typeface="Times New Roman" pitchFamily="18" charset="0"/>
                <a:sym typeface="tci1" pitchFamily="2" charset="2"/>
              </a:rPr>
              <a:t>S</a:t>
            </a:r>
            <a:r>
              <a:rPr lang="en-US" sz="2000" kern="0" dirty="0" smtClean="0">
                <a:solidFill>
                  <a:srgbClr val="0000FF"/>
                </a:solidFill>
                <a:cs typeface="Times New Roman" pitchFamily="18" charset="0"/>
                <a:sym typeface="tci1" pitchFamily="2" charset="2"/>
              </a:rPr>
              <a:t>hort-sell U</a:t>
            </a:r>
          </a:p>
          <a:p>
            <a:pPr marL="284163" indent="-168275">
              <a:spcAft>
                <a:spcPts val="1200"/>
              </a:spcAft>
            </a:pP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Note that the factor betas of </a:t>
            </a:r>
            <a:r>
              <a:rPr lang="en-US" sz="2000" kern="0" dirty="0" smtClean="0">
                <a:solidFill>
                  <a:srgbClr val="FF3300"/>
                </a:solidFill>
                <a:cs typeface="Times New Roman" pitchFamily="18" charset="0"/>
                <a:sym typeface="tci1" pitchFamily="2" charset="2"/>
              </a:rPr>
              <a:t>R</a:t>
            </a: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 and </a:t>
            </a:r>
            <a:r>
              <a:rPr lang="en-US" sz="2000" kern="0" dirty="0" smtClean="0">
                <a:solidFill>
                  <a:srgbClr val="0000FF"/>
                </a:solidFill>
                <a:cs typeface="Times New Roman" pitchFamily="18" charset="0"/>
                <a:sym typeface="tci1" pitchFamily="2" charset="2"/>
              </a:rPr>
              <a:t>U</a:t>
            </a: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 have a ratio of 2/1 (</a:t>
            </a:r>
            <a:r>
              <a:rPr lang="en-US" sz="2000" kern="0" dirty="0" smtClean="0">
                <a:solidFill>
                  <a:srgbClr val="FF3300"/>
                </a:solidFill>
                <a:cs typeface="Times New Roman" pitchFamily="18" charset="0"/>
                <a:sym typeface="tci1" pitchFamily="2" charset="2"/>
              </a:rPr>
              <a:t>1.2</a:t>
            </a: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 / </a:t>
            </a:r>
            <a:r>
              <a:rPr lang="en-US" sz="2000" kern="0" dirty="0" smtClean="0">
                <a:solidFill>
                  <a:srgbClr val="0000FF"/>
                </a:solidFill>
                <a:cs typeface="Times New Roman" pitchFamily="18" charset="0"/>
                <a:sym typeface="tci1" pitchFamily="2" charset="2"/>
              </a:rPr>
              <a:t>0.6</a:t>
            </a: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)</a:t>
            </a:r>
          </a:p>
          <a:p>
            <a:pPr marL="801688" lvl="1" indent="-344488">
              <a:spcAft>
                <a:spcPts val="1800"/>
              </a:spcAft>
              <a:buFont typeface="Times New Roman" panose="02020603050405020304" pitchFamily="18" charset="0"/>
              <a:buChar char="→"/>
            </a:pPr>
            <a:r>
              <a:rPr lang="en-US" sz="1900" kern="0" dirty="0" smtClean="0">
                <a:cs typeface="Times New Roman" pitchFamily="18" charset="0"/>
                <a:sym typeface="tci1" pitchFamily="2" charset="2"/>
              </a:rPr>
              <a:t>To eliminate systematic risk, short-sell $2 of </a:t>
            </a:r>
            <a:r>
              <a:rPr lang="en-US" sz="1900" kern="0" dirty="0" smtClean="0">
                <a:solidFill>
                  <a:srgbClr val="0000FF"/>
                </a:solidFill>
                <a:cs typeface="Times New Roman" pitchFamily="18" charset="0"/>
                <a:sym typeface="tci1" pitchFamily="2" charset="2"/>
              </a:rPr>
              <a:t>U</a:t>
            </a:r>
            <a:r>
              <a:rPr lang="en-US" sz="1900" kern="0" dirty="0" smtClean="0">
                <a:cs typeface="Times New Roman" pitchFamily="18" charset="0"/>
                <a:sym typeface="tci1" pitchFamily="2" charset="2"/>
              </a:rPr>
              <a:t> per $1 of </a:t>
            </a:r>
            <a:r>
              <a:rPr lang="en-US" sz="1900" kern="0" dirty="0" smtClean="0">
                <a:solidFill>
                  <a:srgbClr val="FF3300"/>
                </a:solidFill>
                <a:cs typeface="Times New Roman" pitchFamily="18" charset="0"/>
                <a:sym typeface="tci1" pitchFamily="2" charset="2"/>
              </a:rPr>
              <a:t>R</a:t>
            </a:r>
            <a:r>
              <a:rPr lang="en-US" sz="1900" kern="0" dirty="0" smtClean="0">
                <a:cs typeface="Times New Roman" pitchFamily="18" charset="0"/>
                <a:sym typeface="tci1" pitchFamily="2" charset="2"/>
              </a:rPr>
              <a:t> purchased</a:t>
            </a:r>
          </a:p>
          <a:p>
            <a:pPr indent="-169863">
              <a:spcAft>
                <a:spcPts val="600"/>
              </a:spcAft>
            </a:pP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Arbitrage portfolio: Choose the scale of arbitrage, </a:t>
            </a:r>
            <a:r>
              <a:rPr lang="en-US" sz="2000" i="1" kern="0" dirty="0" smtClean="0">
                <a:cs typeface="Times New Roman" pitchFamily="18" charset="0"/>
                <a:sym typeface="tci1" pitchFamily="2" charset="2"/>
              </a:rPr>
              <a:t>m</a:t>
            </a: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 (say, </a:t>
            </a:r>
            <a:r>
              <a:rPr lang="en-US" sz="2000" i="1" kern="0" dirty="0" smtClean="0">
                <a:cs typeface="Times New Roman" pitchFamily="18" charset="0"/>
                <a:sym typeface="tci1" pitchFamily="2" charset="2"/>
              </a:rPr>
              <a:t>m </a:t>
            </a: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= $100). Then:</a:t>
            </a:r>
          </a:p>
          <a:p>
            <a:pPr marL="969963" lvl="1" indent="-228600">
              <a:spcAft>
                <a:spcPts val="600"/>
              </a:spcAft>
            </a:pPr>
            <a:r>
              <a:rPr lang="en-US" sz="1900" kern="0" dirty="0" smtClean="0">
                <a:cs typeface="Times New Roman" pitchFamily="18" charset="0"/>
                <a:sym typeface="tci1" pitchFamily="2" charset="2"/>
              </a:rPr>
              <a:t>Buy </a:t>
            </a:r>
            <a:r>
              <a:rPr lang="en-US" sz="1900" i="1" kern="0" dirty="0" smtClean="0">
                <a:cs typeface="Times New Roman" pitchFamily="18" charset="0"/>
                <a:sym typeface="tci1" pitchFamily="2" charset="2"/>
              </a:rPr>
              <a:t>m</a:t>
            </a:r>
            <a:r>
              <a:rPr lang="en-US" sz="1900" kern="0" dirty="0" smtClean="0">
                <a:cs typeface="Times New Roman" pitchFamily="18" charset="0"/>
                <a:sym typeface="tci1" pitchFamily="2" charset="2"/>
              </a:rPr>
              <a:t> of </a:t>
            </a:r>
            <a:r>
              <a:rPr lang="en-US" sz="1900" kern="0" dirty="0" smtClean="0">
                <a:solidFill>
                  <a:srgbClr val="FF0000"/>
                </a:solidFill>
                <a:cs typeface="Times New Roman" pitchFamily="18" charset="0"/>
                <a:sym typeface="tci1" pitchFamily="2" charset="2"/>
              </a:rPr>
              <a:t>R</a:t>
            </a:r>
          </a:p>
          <a:p>
            <a:pPr marL="969963" lvl="1" indent="-228600">
              <a:spcAft>
                <a:spcPts val="600"/>
              </a:spcAft>
            </a:pPr>
            <a:r>
              <a:rPr lang="en-US" sz="1900" kern="0" dirty="0" smtClean="0">
                <a:cs typeface="Times New Roman" pitchFamily="18" charset="0"/>
                <a:sym typeface="tci1" pitchFamily="2" charset="2"/>
              </a:rPr>
              <a:t>Short-sell </a:t>
            </a:r>
            <a:r>
              <a:rPr lang="en-US" sz="1900" i="1" kern="0" dirty="0" smtClean="0">
                <a:cs typeface="Times New Roman" pitchFamily="18" charset="0"/>
                <a:sym typeface="tci1" pitchFamily="2" charset="2"/>
              </a:rPr>
              <a:t>2m</a:t>
            </a:r>
            <a:r>
              <a:rPr lang="en-US" sz="1900" kern="0" dirty="0" smtClean="0">
                <a:cs typeface="Times New Roman" pitchFamily="18" charset="0"/>
                <a:sym typeface="tci1" pitchFamily="2" charset="2"/>
              </a:rPr>
              <a:t> of </a:t>
            </a:r>
            <a:r>
              <a:rPr lang="en-US" sz="1900" kern="0" dirty="0" smtClean="0">
                <a:solidFill>
                  <a:srgbClr val="0000FF"/>
                </a:solidFill>
                <a:cs typeface="Times New Roman" pitchFamily="18" charset="0"/>
                <a:sym typeface="tci1" pitchFamily="2" charset="2"/>
              </a:rPr>
              <a:t>U</a:t>
            </a:r>
          </a:p>
          <a:p>
            <a:pPr marL="969963" lvl="1" indent="-228600">
              <a:spcAft>
                <a:spcPts val="600"/>
              </a:spcAft>
            </a:pPr>
            <a:r>
              <a:rPr lang="en-US" sz="1900" kern="0" dirty="0" smtClean="0">
                <a:cs typeface="Times New Roman" pitchFamily="18" charset="0"/>
                <a:sym typeface="tci1" pitchFamily="2" charset="2"/>
              </a:rPr>
              <a:t>Invest </a:t>
            </a:r>
            <a:r>
              <a:rPr lang="en-US" sz="1900" i="1" kern="0" dirty="0" smtClean="0">
                <a:cs typeface="Times New Roman" pitchFamily="18" charset="0"/>
                <a:sym typeface="tci1" pitchFamily="2" charset="2"/>
              </a:rPr>
              <a:t>m</a:t>
            </a:r>
            <a:r>
              <a:rPr lang="en-US" sz="1900" kern="0" dirty="0" smtClean="0">
                <a:cs typeface="Times New Roman" pitchFamily="18" charset="0"/>
                <a:sym typeface="tci1" pitchFamily="2" charset="2"/>
              </a:rPr>
              <a:t> in the risk-free asset</a:t>
            </a:r>
          </a:p>
          <a:p>
            <a:pPr indent="-169863">
              <a:spcAft>
                <a:spcPts val="1200"/>
              </a:spcAft>
            </a:pP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The arbitrage portfolio has </a:t>
            </a:r>
            <a:r>
              <a:rPr lang="en-US" sz="2000" u="sng" kern="0" dirty="0" smtClean="0">
                <a:cs typeface="Times New Roman" pitchFamily="18" charset="0"/>
                <a:sym typeface="tci1" pitchFamily="2" charset="2"/>
              </a:rPr>
              <a:t>a factor beta of zero</a:t>
            </a: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 by construction, has no idiosyncratic risk, and generates a sure payoff of</a:t>
            </a:r>
          </a:p>
          <a:p>
            <a:pPr indent="-169863">
              <a:spcAft>
                <a:spcPts val="1200"/>
              </a:spcAft>
            </a:pPr>
            <a:endParaRPr lang="en-US" sz="2000" kern="0" dirty="0">
              <a:cs typeface="Times New Roman" pitchFamily="18" charset="0"/>
              <a:sym typeface="tci1" pitchFamily="2" charset="2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b="1" kern="0" dirty="0" smtClean="0">
                <a:cs typeface="Times New Roman" pitchFamily="18" charset="0"/>
                <a:sym typeface="tci1" pitchFamily="2" charset="2"/>
              </a:rPr>
              <a:t>Conclusion: </a:t>
            </a:r>
            <a:r>
              <a:rPr lang="en-US" sz="2000" kern="0" dirty="0" smtClean="0">
                <a:cs typeface="Times New Roman" pitchFamily="18" charset="0"/>
                <a:sym typeface="tci1" pitchFamily="2" charset="2"/>
              </a:rPr>
              <a:t>A violation of A.P.T. would result in an arbitrage opportunity</a:t>
            </a: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445386"/>
              </p:ext>
            </p:extLst>
          </p:nvPr>
        </p:nvGraphicFramePr>
        <p:xfrm>
          <a:off x="2293938" y="5486400"/>
          <a:ext cx="44021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3" name="Equation" r:id="rId3" imgW="2145960" imgH="152280" progId="Equation.DSMT4">
                  <p:embed/>
                </p:oleObj>
              </mc:Choice>
              <mc:Fallback>
                <p:oleObj name="Equation" r:id="rId3" imgW="214596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5486400"/>
                        <a:ext cx="4402137" cy="303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63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549-5C91-4701-BA93-2AB24A185AF4}" type="slidenum">
              <a:rPr lang="en-US"/>
              <a:pPr/>
              <a:t>31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534400" cy="411480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dirty="0" smtClean="0"/>
              <a:t>Comparison of C.A.P.M. and A.P.T.</a:t>
            </a:r>
          </a:p>
          <a:p>
            <a:pPr marL="401638" indent="-228600">
              <a:spcAft>
                <a:spcPts val="600"/>
              </a:spcAft>
            </a:pPr>
            <a:r>
              <a:rPr lang="en-US" sz="2400" dirty="0" smtClean="0"/>
              <a:t>Different assumptions:</a:t>
            </a:r>
          </a:p>
          <a:p>
            <a:pPr marL="801688" lvl="1" indent="-228600">
              <a:spcAft>
                <a:spcPts val="600"/>
              </a:spcAft>
              <a:tabLst>
                <a:tab pos="685800" algn="l"/>
              </a:tabLst>
            </a:pPr>
            <a:r>
              <a:rPr lang="en-US" sz="1800" dirty="0" smtClean="0"/>
              <a:t>C.A.P.M. results from assumptions about investor preferences (Mean-Variance optimization). It makes no assumptions about the covariance matrix of returns</a:t>
            </a:r>
          </a:p>
          <a:p>
            <a:pPr marL="801688" lvl="1" indent="-228600">
              <a:spcAft>
                <a:spcPts val="600"/>
              </a:spcAft>
              <a:tabLst>
                <a:tab pos="685800" algn="l"/>
              </a:tabLst>
            </a:pPr>
            <a:r>
              <a:rPr lang="en-US" sz="1800" dirty="0" smtClean="0"/>
              <a:t>A.P.T. makes no assumptions about investor preferences. Instead, it assumes a factor structure for returns, which determines the covariance matrix</a:t>
            </a:r>
          </a:p>
          <a:p>
            <a:pPr marL="401638" indent="-228600">
              <a:spcAft>
                <a:spcPts val="300"/>
              </a:spcAft>
            </a:pPr>
            <a:r>
              <a:rPr lang="en-US" sz="2400" dirty="0" smtClean="0"/>
              <a:t>Is C.A.P.M. equivalent to one-factor A.P.T.?</a:t>
            </a:r>
          </a:p>
          <a:p>
            <a:pPr marL="801688" lvl="1" indent="-228600">
              <a:spcAft>
                <a:spcPts val="500"/>
              </a:spcAft>
            </a:pPr>
            <a:r>
              <a:rPr lang="en-US" sz="1800" dirty="0" smtClean="0"/>
              <a:t>No, not in general</a:t>
            </a:r>
          </a:p>
          <a:p>
            <a:pPr marL="801688" lvl="1" indent="-228600">
              <a:spcAft>
                <a:spcPts val="400"/>
              </a:spcAft>
            </a:pPr>
            <a:r>
              <a:rPr lang="en-US" sz="1800" dirty="0" smtClean="0"/>
              <a:t>In C.A.P.M., an asset’s non-market risk is </a:t>
            </a:r>
            <a:r>
              <a:rPr lang="en-US" sz="1800" u="sng" dirty="0" smtClean="0"/>
              <a:t>not necessarily idiosyncratic</a:t>
            </a:r>
          </a:p>
          <a:p>
            <a:pPr marL="801688" lvl="1" indent="-228600">
              <a:spcAft>
                <a:spcPts val="600"/>
              </a:spcAft>
            </a:pPr>
            <a:r>
              <a:rPr lang="en-US" sz="1800" dirty="0" smtClean="0"/>
              <a:t>Example: Two energy stocks, which are both highly exposed to energy price risk, will co-move with each other over and above their exposures to market risk (i.e., their error terms      in the C.A.P.M. equation [see Slide 19] will be positively correlated)</a:t>
            </a:r>
          </a:p>
          <a:p>
            <a:pPr marL="401638" indent="-228600">
              <a:spcAft>
                <a:spcPts val="0"/>
              </a:spcAft>
            </a:pPr>
            <a:r>
              <a:rPr lang="en-US" sz="2400" dirty="0"/>
              <a:t>Ask </a:t>
            </a:r>
            <a:r>
              <a:rPr lang="en-US" sz="2400" dirty="0" smtClean="0"/>
              <a:t>yourself:</a:t>
            </a:r>
          </a:p>
          <a:p>
            <a:pPr marL="801688" lvl="1" indent="-228600">
              <a:spcAft>
                <a:spcPts val="300"/>
              </a:spcAft>
            </a:pPr>
            <a:r>
              <a:rPr lang="en-US" sz="1800" dirty="0" smtClean="0"/>
              <a:t>What </a:t>
            </a:r>
            <a:r>
              <a:rPr lang="en-US" sz="1800" dirty="0"/>
              <a:t>happens when </a:t>
            </a:r>
            <a:r>
              <a:rPr lang="en-US" sz="1800" dirty="0" smtClean="0"/>
              <a:t>the assumptions </a:t>
            </a:r>
            <a:r>
              <a:rPr lang="en-US" sz="1800" dirty="0"/>
              <a:t>of both theories hold</a:t>
            </a:r>
            <a:r>
              <a:rPr lang="en-US" sz="1800" dirty="0" smtClean="0"/>
              <a:t>?</a:t>
            </a:r>
          </a:p>
          <a:p>
            <a:pPr marL="801688" lvl="1" indent="-228600">
              <a:spcAft>
                <a:spcPts val="0"/>
              </a:spcAft>
            </a:pPr>
            <a:r>
              <a:rPr lang="en-US" sz="1800" dirty="0" smtClean="0"/>
              <a:t>If not Mean-Variance, what </a:t>
            </a:r>
            <a:r>
              <a:rPr lang="en-US" sz="1800" dirty="0"/>
              <a:t>type of investor preferences could rationalize A.P.T.?</a:t>
            </a:r>
          </a:p>
          <a:p>
            <a:pPr marL="573088" lvl="1" indent="0">
              <a:spcAft>
                <a:spcPts val="1800"/>
              </a:spcAft>
              <a:buNone/>
            </a:pPr>
            <a:endParaRPr lang="en-US" sz="1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645781"/>
              </p:ext>
            </p:extLst>
          </p:nvPr>
        </p:nvGraphicFramePr>
        <p:xfrm>
          <a:off x="2743200" y="4495800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8" name="Equation" r:id="rId3" imgW="126720" imgH="190440" progId="Equation.DSMT4">
                  <p:embed/>
                </p:oleObj>
              </mc:Choice>
              <mc:Fallback>
                <p:oleObj name="Equation" r:id="rId3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4495800"/>
                        <a:ext cx="228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FFC-381A-45FA-9825-01F999E0CE87}" type="slidenum">
              <a:rPr lang="en-US"/>
              <a:pPr/>
              <a:t>32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"/>
            <a:ext cx="8382000" cy="4114800"/>
          </a:xfrm>
        </p:spPr>
        <p:txBody>
          <a:bodyPr/>
          <a:lstStyle/>
          <a:p>
            <a:pPr marL="166688" indent="-166688">
              <a:lnSpc>
                <a:spcPct val="90000"/>
              </a:lnSpc>
              <a:buFontTx/>
              <a:buNone/>
            </a:pPr>
            <a:r>
              <a:rPr lang="en-US" sz="2600" dirty="0"/>
              <a:t>Example: Using </a:t>
            </a:r>
            <a:r>
              <a:rPr lang="en-US" sz="2600" dirty="0" smtClean="0"/>
              <a:t>A.P.T. </a:t>
            </a:r>
            <a:r>
              <a:rPr lang="en-US" sz="2600" dirty="0"/>
              <a:t>to value stocks</a:t>
            </a:r>
          </a:p>
          <a:p>
            <a:pPr marL="166688" indent="-166688">
              <a:lnSpc>
                <a:spcPct val="90000"/>
              </a:lnSpc>
              <a:buFontTx/>
              <a:buNone/>
            </a:pPr>
            <a:r>
              <a:rPr lang="en-US" sz="2000" dirty="0"/>
              <a:t>	Consider the following three factor model:</a:t>
            </a:r>
          </a:p>
          <a:p>
            <a:pPr marL="166688" indent="-166688">
              <a:lnSpc>
                <a:spcPct val="90000"/>
              </a:lnSpc>
              <a:buFontTx/>
              <a:buNone/>
            </a:pPr>
            <a:r>
              <a:rPr lang="en-US" sz="2000" dirty="0"/>
              <a:t>		      </a:t>
            </a:r>
            <a:r>
              <a:rPr lang="en-US" sz="2000" u="sng" dirty="0"/>
              <a:t>Factor</a:t>
            </a:r>
            <a:r>
              <a:rPr lang="en-US" sz="2000" dirty="0"/>
              <a:t>			    </a:t>
            </a:r>
            <a:r>
              <a:rPr lang="en-US" sz="2000" u="sng" dirty="0"/>
              <a:t>Risk Premium</a:t>
            </a:r>
          </a:p>
          <a:p>
            <a:pPr marL="166688" indent="-166688">
              <a:lnSpc>
                <a:spcPct val="90000"/>
              </a:lnSpc>
              <a:buFontTx/>
              <a:buNone/>
            </a:pPr>
            <a:r>
              <a:rPr lang="en-US" sz="2000" dirty="0"/>
              <a:t>		Change in GNP			            5%</a:t>
            </a:r>
          </a:p>
          <a:p>
            <a:pPr marL="166688" indent="-166688">
              <a:lnSpc>
                <a:spcPct val="90000"/>
              </a:lnSpc>
              <a:buFontTx/>
              <a:buNone/>
            </a:pPr>
            <a:r>
              <a:rPr lang="en-US" sz="2000" dirty="0"/>
              <a:t>		Change in energy prices		  </a:t>
            </a:r>
            <a:r>
              <a:rPr lang="en-US" sz="2000" dirty="0" smtClean="0"/>
              <a:t>       </a:t>
            </a:r>
            <a:r>
              <a:rPr lang="en-US" sz="2000" dirty="0" smtClean="0">
                <a:cs typeface="Times New Roman" pitchFamily="18" charset="0"/>
                <a:sym typeface="tci1" pitchFamily="2" charset="2"/>
              </a:rPr>
              <a:t>– </a:t>
            </a:r>
            <a:r>
              <a:rPr lang="en-US" sz="2000" dirty="0" smtClean="0"/>
              <a:t>1</a:t>
            </a:r>
            <a:r>
              <a:rPr lang="en-US" sz="2000" dirty="0"/>
              <a:t>%</a:t>
            </a:r>
          </a:p>
          <a:p>
            <a:pPr marL="166688" indent="-166688">
              <a:lnSpc>
                <a:spcPct val="90000"/>
              </a:lnSpc>
              <a:buFontTx/>
              <a:buNone/>
            </a:pPr>
            <a:r>
              <a:rPr lang="en-US" sz="2000" dirty="0"/>
              <a:t>		Change in long-term interest rates	            2%</a:t>
            </a:r>
          </a:p>
          <a:p>
            <a:pPr marL="166688" indent="-166688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166688" indent="-166688">
              <a:lnSpc>
                <a:spcPct val="90000"/>
              </a:lnSpc>
              <a:buFontTx/>
              <a:buNone/>
            </a:pPr>
            <a:r>
              <a:rPr lang="en-US" sz="2000" dirty="0"/>
              <a:t>	If the risk free rate is </a:t>
            </a:r>
            <a:r>
              <a:rPr lang="en-US" sz="2000" dirty="0" smtClean="0"/>
              <a:t>3%, </a:t>
            </a:r>
            <a:r>
              <a:rPr lang="en-US" sz="2000" dirty="0"/>
              <a:t>what will be the expected return of:</a:t>
            </a:r>
          </a:p>
          <a:p>
            <a:pPr marL="166688" indent="-166688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166688" indent="-166688"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en-US" sz="2000" dirty="0"/>
              <a:t>	a) a stock whose return is uncorrelated with all three factors?</a:t>
            </a:r>
          </a:p>
          <a:p>
            <a:pPr marL="166688" indent="-166688"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en-US" sz="2000" dirty="0"/>
              <a:t>	b) a stock with average exposure to each factor (i.e., </a:t>
            </a:r>
            <a:r>
              <a:rPr lang="en-US" sz="2400" i="1" dirty="0">
                <a:cs typeface="Times New Roman" pitchFamily="18" charset="0"/>
                <a:sym typeface="tci1" pitchFamily="2" charset="2"/>
              </a:rPr>
              <a:t>ß</a:t>
            </a:r>
            <a:r>
              <a:rPr lang="en-US" sz="2000" i="1" dirty="0"/>
              <a:t> </a:t>
            </a:r>
            <a:r>
              <a:rPr lang="en-US" sz="2000" dirty="0"/>
              <a:t>= 1 for each)?</a:t>
            </a:r>
          </a:p>
          <a:p>
            <a:pPr marL="166688" indent="-166688">
              <a:lnSpc>
                <a:spcPct val="90000"/>
              </a:lnSpc>
              <a:buFontTx/>
              <a:buNone/>
            </a:pPr>
            <a:r>
              <a:rPr lang="en-US" sz="2000" dirty="0"/>
              <a:t>	c) a “pure-play” energy stock with high exposure to the energy factor,  </a:t>
            </a:r>
          </a:p>
          <a:p>
            <a:pPr marL="166688" indent="-166688"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en-US" sz="2000" dirty="0"/>
              <a:t>      </a:t>
            </a:r>
            <a:r>
              <a:rPr lang="en-US" sz="2400" i="1" dirty="0" err="1">
                <a:cs typeface="Times New Roman" pitchFamily="18" charset="0"/>
                <a:sym typeface="tci1" pitchFamily="2" charset="2"/>
              </a:rPr>
              <a:t>ß</a:t>
            </a:r>
            <a:r>
              <a:rPr lang="en-US" sz="2000" i="1" baseline="-25000" dirty="0" err="1"/>
              <a:t>energy</a:t>
            </a:r>
            <a:r>
              <a:rPr lang="en-US" sz="2000" dirty="0"/>
              <a:t>= 2, but zero exposure to the other two factors?</a:t>
            </a:r>
          </a:p>
          <a:p>
            <a:pPr marL="166688" indent="-166688">
              <a:lnSpc>
                <a:spcPct val="90000"/>
              </a:lnSpc>
              <a:buFontTx/>
              <a:buNone/>
            </a:pPr>
            <a:r>
              <a:rPr lang="en-US" sz="2000" dirty="0"/>
              <a:t>	d) an aluminum firm stock with average sensitivity to changes in interest   </a:t>
            </a:r>
          </a:p>
          <a:p>
            <a:pPr marL="166688" indent="-166688"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en-US" sz="2000" dirty="0"/>
              <a:t>      rates and GNP, but negative exposure to energy prices </a:t>
            </a:r>
            <a:r>
              <a:rPr lang="en-US" sz="2400" i="1" dirty="0" err="1">
                <a:cs typeface="Times New Roman" pitchFamily="18" charset="0"/>
                <a:sym typeface="tci1" pitchFamily="2" charset="2"/>
              </a:rPr>
              <a:t>ß</a:t>
            </a:r>
            <a:r>
              <a:rPr lang="en-US" sz="2000" i="1" baseline="-25000" dirty="0" err="1"/>
              <a:t>energy</a:t>
            </a:r>
            <a:r>
              <a:rPr lang="en-US" sz="2000" dirty="0"/>
              <a:t> = </a:t>
            </a:r>
            <a:r>
              <a:rPr lang="en-US" sz="2000" dirty="0">
                <a:cs typeface="Times New Roman" pitchFamily="18" charset="0"/>
                <a:sym typeface="tci1" pitchFamily="2" charset="2"/>
              </a:rPr>
              <a:t>–</a:t>
            </a:r>
            <a:r>
              <a:rPr lang="en-US" sz="2000" dirty="0"/>
              <a:t> 1.5?</a:t>
            </a:r>
          </a:p>
          <a:p>
            <a:pPr marL="166688" indent="-166688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57200" y="228600"/>
            <a:ext cx="8458200" cy="594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9F99-65B7-4F9A-BD1C-72A80BE63F90}" type="slidenum">
              <a:rPr lang="en-US"/>
              <a:pPr/>
              <a:t>33</a:t>
            </a:fld>
            <a:endParaRPr lang="en-US"/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382000" cy="346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96875" indent="-396875">
              <a:lnSpc>
                <a:spcPct val="110000"/>
              </a:lnSpc>
              <a:spcBef>
                <a:spcPct val="50000"/>
              </a:spcBef>
            </a:pPr>
            <a:r>
              <a:rPr lang="en-US" sz="2000" dirty="0"/>
              <a:t>Answer:</a:t>
            </a:r>
          </a:p>
          <a:p>
            <a:pPr marL="396875" indent="-396875">
              <a:lnSpc>
                <a:spcPct val="110000"/>
              </a:lnSpc>
              <a:spcBef>
                <a:spcPct val="50000"/>
              </a:spcBef>
              <a:buFontTx/>
              <a:buAutoNum type="alphaLcParenR"/>
            </a:pPr>
            <a:r>
              <a:rPr lang="en-US" sz="2000" dirty="0"/>
              <a:t>No loading on any factor, so the expected return is </a:t>
            </a:r>
            <a:r>
              <a:rPr lang="en-US" sz="2000" dirty="0" smtClean="0"/>
              <a:t>0.03, </a:t>
            </a:r>
            <a:r>
              <a:rPr lang="en-US" sz="2000" dirty="0"/>
              <a:t>the risk-free rate</a:t>
            </a:r>
          </a:p>
          <a:p>
            <a:pPr marL="396875" indent="-396875">
              <a:lnSpc>
                <a:spcPct val="110000"/>
              </a:lnSpc>
              <a:spcBef>
                <a:spcPct val="50000"/>
              </a:spcBef>
              <a:buFontTx/>
              <a:buAutoNum type="alphaLcParenR"/>
            </a:pPr>
            <a:r>
              <a:rPr lang="en-US" sz="2000" dirty="0" smtClean="0"/>
              <a:t>0.03 </a:t>
            </a:r>
            <a:r>
              <a:rPr lang="en-US" sz="2000" dirty="0"/>
              <a:t>+ 0.05 </a:t>
            </a:r>
            <a:r>
              <a:rPr lang="en-US" dirty="0"/>
              <a:t>–</a:t>
            </a:r>
            <a:r>
              <a:rPr lang="en-US" sz="2000" dirty="0"/>
              <a:t> 0.01 + 0.02 = </a:t>
            </a:r>
            <a:r>
              <a:rPr lang="en-US" sz="2000" dirty="0" smtClean="0"/>
              <a:t>0.09</a:t>
            </a:r>
            <a:endParaRPr lang="en-US" sz="2000" dirty="0"/>
          </a:p>
          <a:p>
            <a:pPr marL="396875" indent="-396875">
              <a:lnSpc>
                <a:spcPct val="110000"/>
              </a:lnSpc>
              <a:spcBef>
                <a:spcPct val="50000"/>
              </a:spcBef>
              <a:buFontTx/>
              <a:buAutoNum type="alphaLcParenR"/>
            </a:pPr>
            <a:r>
              <a:rPr lang="en-US" sz="2000" dirty="0" smtClean="0"/>
              <a:t>0.03 </a:t>
            </a:r>
            <a:r>
              <a:rPr lang="en-US" sz="2000" dirty="0"/>
              <a:t>+ 2 </a:t>
            </a:r>
            <a:r>
              <a:rPr lang="en-US" sz="2000" dirty="0">
                <a:cs typeface="Times New Roman" pitchFamily="18" charset="0"/>
              </a:rPr>
              <a:t>×</a:t>
            </a:r>
            <a:r>
              <a:rPr lang="en-US" sz="2000" dirty="0"/>
              <a:t> (</a:t>
            </a:r>
            <a:r>
              <a:rPr lang="en-US" dirty="0"/>
              <a:t>–</a:t>
            </a:r>
            <a:r>
              <a:rPr lang="en-US" sz="2000" dirty="0"/>
              <a:t>0.01) = </a:t>
            </a:r>
            <a:r>
              <a:rPr lang="en-US" sz="2000" dirty="0" smtClean="0"/>
              <a:t>0.01</a:t>
            </a:r>
            <a:endParaRPr lang="en-US" sz="2000" dirty="0"/>
          </a:p>
          <a:p>
            <a:pPr marL="396875" indent="-396875">
              <a:lnSpc>
                <a:spcPct val="110000"/>
              </a:lnSpc>
              <a:spcBef>
                <a:spcPct val="50000"/>
              </a:spcBef>
              <a:buFontTx/>
              <a:buAutoNum type="alphaLcParenR"/>
            </a:pPr>
            <a:r>
              <a:rPr lang="en-US" sz="2000" dirty="0"/>
              <a:t>Assuming average sensitivity of 1 to the other two factors, the expected return is  </a:t>
            </a:r>
            <a:r>
              <a:rPr lang="en-US" sz="2000" dirty="0" smtClean="0"/>
              <a:t>0.03 </a:t>
            </a:r>
            <a:r>
              <a:rPr lang="en-US" sz="2000" dirty="0"/>
              <a:t>+ 1 </a:t>
            </a:r>
            <a:r>
              <a:rPr lang="en-US" dirty="0"/>
              <a:t>×</a:t>
            </a:r>
            <a:r>
              <a:rPr lang="en-US" sz="2000" dirty="0"/>
              <a:t> (0.05) – 1.5 </a:t>
            </a:r>
            <a:r>
              <a:rPr lang="en-US" dirty="0"/>
              <a:t>×</a:t>
            </a:r>
            <a:r>
              <a:rPr lang="en-US" sz="2000" dirty="0"/>
              <a:t> (</a:t>
            </a:r>
            <a:r>
              <a:rPr lang="en-US" dirty="0"/>
              <a:t>–</a:t>
            </a:r>
            <a:r>
              <a:rPr lang="en-US" sz="2000" dirty="0"/>
              <a:t>0.01) + 1 </a:t>
            </a:r>
            <a:r>
              <a:rPr lang="en-US" dirty="0"/>
              <a:t>×</a:t>
            </a:r>
            <a:r>
              <a:rPr lang="en-US" sz="2000" dirty="0"/>
              <a:t> (0.02) = </a:t>
            </a:r>
            <a:r>
              <a:rPr lang="en-US" sz="2000" dirty="0" smtClean="0"/>
              <a:t>0.115  </a:t>
            </a:r>
            <a:endParaRPr lang="en-US" sz="2000" dirty="0"/>
          </a:p>
          <a:p>
            <a:pPr marL="396875" indent="-396875">
              <a:spcBef>
                <a:spcPct val="50000"/>
              </a:spcBef>
              <a:buFontTx/>
              <a:buAutoNum type="alphaLcParenR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549-5C91-4701-BA93-2AB24A185AF4}" type="slidenum">
              <a:rPr lang="en-US"/>
              <a:pPr/>
              <a:t>34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534400" cy="594360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dirty="0"/>
              <a:t>Implementation of </a:t>
            </a:r>
            <a:r>
              <a:rPr lang="en-US" sz="2800" dirty="0" smtClean="0"/>
              <a:t>A.P.T.</a:t>
            </a:r>
          </a:p>
          <a:p>
            <a:pPr marL="284163" indent="-228600">
              <a:spcAft>
                <a:spcPts val="0"/>
              </a:spcAft>
            </a:pPr>
            <a:r>
              <a:rPr lang="en-US" sz="2200" dirty="0" smtClean="0"/>
              <a:t>The true factor structure of asset returns is unobservable</a:t>
            </a:r>
          </a:p>
          <a:p>
            <a:pPr marL="573088" lvl="1" indent="-228600">
              <a:spcAft>
                <a:spcPts val="1800"/>
              </a:spcAft>
            </a:pPr>
            <a:r>
              <a:rPr lang="en-US" sz="1900" dirty="0" smtClean="0"/>
              <a:t>Need to estimate a factor model that approximates the true factor structure</a:t>
            </a:r>
          </a:p>
          <a:p>
            <a:pPr marL="284163" indent="-228600">
              <a:spcAft>
                <a:spcPts val="1800"/>
              </a:spcAft>
            </a:pPr>
            <a:r>
              <a:rPr lang="en-US" sz="2200" dirty="0" smtClean="0"/>
              <a:t>Three different ways to estimate a factor model </a:t>
            </a:r>
            <a:r>
              <a:rPr lang="en-US" sz="1900" dirty="0" smtClean="0"/>
              <a:t>(See Section 6.4 in G&amp;T)</a:t>
            </a:r>
            <a:r>
              <a:rPr lang="en-US" sz="2200" dirty="0" smtClean="0"/>
              <a:t>:</a:t>
            </a:r>
          </a:p>
          <a:p>
            <a:pPr marL="630238" indent="-285750">
              <a:spcAft>
                <a:spcPts val="600"/>
              </a:spcAft>
              <a:buAutoNum type="arabicPeriod"/>
            </a:pPr>
            <a:r>
              <a:rPr lang="en-US" sz="2200" dirty="0" smtClean="0"/>
              <a:t>Use </a:t>
            </a:r>
            <a:r>
              <a:rPr lang="en-US" sz="2200" dirty="0" smtClean="0">
                <a:solidFill>
                  <a:srgbClr val="0000FF"/>
                </a:solidFill>
              </a:rPr>
              <a:t>“factor analysis” </a:t>
            </a:r>
            <a:r>
              <a:rPr lang="en-US" sz="2200" dirty="0" smtClean="0"/>
              <a:t>to determine the factor structure that best explains the covariances estimated from data</a:t>
            </a:r>
          </a:p>
          <a:p>
            <a:pPr marL="914400" lvl="1" indent="-228600"/>
            <a:r>
              <a:rPr lang="en-US" sz="1800" dirty="0" smtClean="0"/>
              <a:t>Purely statistical approach; the estimated factors have no economic interpretation</a:t>
            </a:r>
          </a:p>
          <a:p>
            <a:pPr marL="914400" lvl="1" indent="-228600">
              <a:spcAft>
                <a:spcPts val="1800"/>
              </a:spcAft>
            </a:pPr>
            <a:r>
              <a:rPr lang="en-US" sz="1800" dirty="0" smtClean="0"/>
              <a:t>Assumes covariances to be stable over time, which is unlikely</a:t>
            </a:r>
          </a:p>
          <a:p>
            <a:pPr marL="630238" indent="-285750">
              <a:spcAft>
                <a:spcPts val="600"/>
              </a:spcAft>
              <a:buFontTx/>
              <a:buAutoNum type="arabicPeriod"/>
            </a:pPr>
            <a:r>
              <a:rPr lang="en-US" sz="2200" dirty="0"/>
              <a:t>Use </a:t>
            </a:r>
            <a:r>
              <a:rPr lang="en-US" sz="2200" dirty="0" smtClean="0">
                <a:solidFill>
                  <a:srgbClr val="0000FF"/>
                </a:solidFill>
              </a:rPr>
              <a:t>“portfolio returns” </a:t>
            </a:r>
            <a:r>
              <a:rPr lang="en-US" sz="2200" dirty="0" smtClean="0"/>
              <a:t>as </a:t>
            </a:r>
            <a:r>
              <a:rPr lang="en-US" sz="2200" dirty="0"/>
              <a:t>proxies for the </a:t>
            </a:r>
            <a:r>
              <a:rPr lang="en-US" sz="2200" dirty="0" smtClean="0"/>
              <a:t>underlying factors</a:t>
            </a:r>
          </a:p>
          <a:p>
            <a:pPr marL="914400" lvl="1" indent="-228600"/>
            <a:r>
              <a:rPr lang="en-US" sz="1800" dirty="0" smtClean="0"/>
              <a:t>E.g., portfolios sorted on firm characteristics such as size and book-to-market, which are known to be related to stock returns in historical data</a:t>
            </a:r>
          </a:p>
          <a:p>
            <a:pPr marL="914400" lvl="1" indent="-228600"/>
            <a:r>
              <a:rPr lang="en-US" sz="1800" dirty="0" smtClean="0"/>
              <a:t>Easy to implement</a:t>
            </a:r>
          </a:p>
          <a:p>
            <a:pPr marL="914400" lvl="1" indent="-228600"/>
            <a:r>
              <a:rPr lang="en-US" sz="1800" dirty="0" smtClean="0"/>
              <a:t>Runs the risk of “data mining” (what explains past returns may not explain future returns)</a:t>
            </a:r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6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549-5C91-4701-BA93-2AB24A185AF4}" type="slidenum">
              <a:rPr lang="en-US"/>
              <a:pPr/>
              <a:t>35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686800" cy="4114800"/>
          </a:xfrm>
        </p:spPr>
        <p:txBody>
          <a:bodyPr/>
          <a:lstStyle/>
          <a:p>
            <a:pPr marL="401638" indent="-285750">
              <a:spcAft>
                <a:spcPts val="600"/>
              </a:spcAft>
              <a:buFont typeface="+mj-lt"/>
              <a:buAutoNum type="arabicPeriod" startAt="3"/>
            </a:pPr>
            <a:r>
              <a:rPr lang="en-US" sz="2200" dirty="0"/>
              <a:t>Use </a:t>
            </a:r>
            <a:r>
              <a:rPr lang="en-US" sz="2200" dirty="0">
                <a:solidFill>
                  <a:srgbClr val="0000FF"/>
                </a:solidFill>
              </a:rPr>
              <a:t>“macroeconomic variables”</a:t>
            </a:r>
            <a:r>
              <a:rPr lang="en-US" sz="2200" dirty="0"/>
              <a:t> as proxies for the underlying factors</a:t>
            </a:r>
          </a:p>
          <a:p>
            <a:pPr marL="969963" lvl="1" indent="-225425"/>
            <a:r>
              <a:rPr lang="en-US" sz="2000" dirty="0" smtClean="0"/>
              <a:t>Intuitive; relates </a:t>
            </a:r>
            <a:r>
              <a:rPr lang="en-US" sz="2000" dirty="0"/>
              <a:t>the model to specific macroeconomic risk factors</a:t>
            </a:r>
          </a:p>
          <a:p>
            <a:pPr marL="969963" lvl="1" indent="-225425">
              <a:spcAft>
                <a:spcPts val="1800"/>
              </a:spcAft>
            </a:pPr>
            <a:r>
              <a:rPr lang="en-US" sz="2000" dirty="0" smtClean="0"/>
              <a:t>Measuring </a:t>
            </a:r>
            <a:r>
              <a:rPr lang="en-US" sz="2000" dirty="0"/>
              <a:t>“unanticipated macro shocks” </a:t>
            </a:r>
            <a:r>
              <a:rPr lang="en-US" sz="2000" dirty="0" smtClean="0"/>
              <a:t>can be difficult in </a:t>
            </a:r>
            <a:r>
              <a:rPr lang="en-US" sz="2000" dirty="0"/>
              <a:t>practice</a:t>
            </a:r>
          </a:p>
          <a:p>
            <a:pPr marL="401638" indent="-173038">
              <a:spcAft>
                <a:spcPts val="600"/>
              </a:spcAft>
            </a:pPr>
            <a:r>
              <a:rPr lang="en-US" sz="2200" dirty="0" smtClean="0"/>
              <a:t>Procedure:</a:t>
            </a:r>
            <a:endParaRPr lang="en-US" sz="2200" dirty="0"/>
          </a:p>
          <a:p>
            <a:pPr marL="741363" lvl="2" indent="-284163">
              <a:spcAft>
                <a:spcPct val="50000"/>
              </a:spcAft>
              <a:buFontTx/>
              <a:buAutoNum type="arabicPeriod"/>
            </a:pPr>
            <a:r>
              <a:rPr lang="en-US" sz="2200" dirty="0"/>
              <a:t>Identify the </a:t>
            </a:r>
            <a:r>
              <a:rPr lang="en-US" sz="2200" dirty="0" smtClean="0"/>
              <a:t>relevant macroeconomic </a:t>
            </a:r>
            <a:r>
              <a:rPr lang="en-US" sz="2200" dirty="0"/>
              <a:t>risk factors (</a:t>
            </a:r>
            <a:r>
              <a:rPr lang="en-US" sz="2200" i="1" dirty="0"/>
              <a:t>F</a:t>
            </a:r>
            <a:r>
              <a:rPr lang="en-US" sz="2200" dirty="0"/>
              <a:t> ’s)</a:t>
            </a:r>
          </a:p>
          <a:p>
            <a:pPr marL="741363" lvl="2" indent="-284163">
              <a:spcAft>
                <a:spcPct val="50000"/>
              </a:spcAft>
              <a:buFontTx/>
              <a:buAutoNum type="arabicPeriod"/>
            </a:pPr>
            <a:r>
              <a:rPr lang="en-US" sz="2200" dirty="0"/>
              <a:t>Measure the sensitivity of the stock return to those factors (</a:t>
            </a:r>
            <a:r>
              <a:rPr lang="en-US" sz="2200" i="1" dirty="0">
                <a:cs typeface="Times New Roman" pitchFamily="18" charset="0"/>
                <a:sym typeface="tci1" pitchFamily="2" charset="2"/>
              </a:rPr>
              <a:t>ß </a:t>
            </a:r>
            <a:r>
              <a:rPr lang="en-US" sz="2200" dirty="0"/>
              <a:t>’s)</a:t>
            </a:r>
          </a:p>
          <a:p>
            <a:pPr marL="969963" lvl="3" indent="-168275">
              <a:spcAft>
                <a:spcPct val="50000"/>
              </a:spcAft>
              <a:buFontTx/>
              <a:buChar char="•"/>
            </a:pPr>
            <a:r>
              <a:rPr lang="en-US" dirty="0" smtClean="0"/>
              <a:t>Regressions </a:t>
            </a:r>
            <a:r>
              <a:rPr lang="en-US" dirty="0"/>
              <a:t>of stock returns on factor realizations (i.e., historical time-series data)</a:t>
            </a:r>
            <a:endParaRPr lang="en-US" sz="2400" dirty="0"/>
          </a:p>
          <a:p>
            <a:pPr marL="741363" lvl="2" indent="-284163">
              <a:spcAft>
                <a:spcPct val="30000"/>
              </a:spcAft>
              <a:buFontTx/>
              <a:buAutoNum type="arabicPeriod"/>
            </a:pPr>
            <a:r>
              <a:rPr lang="en-US" sz="2200" dirty="0"/>
              <a:t>Measure the risk premium on each factor (</a:t>
            </a:r>
            <a:r>
              <a:rPr lang="en-US" sz="2200" i="1" dirty="0">
                <a:cs typeface="Times New Roman" pitchFamily="18" charset="0"/>
              </a:rPr>
              <a:t>λ </a:t>
            </a:r>
            <a:r>
              <a:rPr lang="en-US" sz="2200" dirty="0"/>
              <a:t>’s)</a:t>
            </a:r>
          </a:p>
          <a:p>
            <a:pPr marL="1030288" lvl="3">
              <a:spcAft>
                <a:spcPct val="30000"/>
              </a:spcAft>
              <a:buFontTx/>
              <a:buChar char="•"/>
            </a:pPr>
            <a:r>
              <a:rPr lang="en-US" dirty="0"/>
              <a:t>Form a </a:t>
            </a:r>
            <a:r>
              <a:rPr lang="en-US" i="1" dirty="0"/>
              <a:t>factor mimicking portfolio</a:t>
            </a:r>
            <a:r>
              <a:rPr lang="en-US" dirty="0"/>
              <a:t>: A portfolio of assets that has unit loading on a specific factor and zero loadings on all other factors</a:t>
            </a:r>
          </a:p>
          <a:p>
            <a:pPr marL="1030288" lvl="3">
              <a:spcAft>
                <a:spcPct val="30000"/>
              </a:spcAft>
              <a:buFontTx/>
              <a:buChar char="•"/>
            </a:pPr>
            <a:r>
              <a:rPr lang="en-US" dirty="0"/>
              <a:t>Estimate the </a:t>
            </a:r>
            <a:r>
              <a:rPr lang="en-US" dirty="0" smtClean="0"/>
              <a:t>risk </a:t>
            </a:r>
            <a:r>
              <a:rPr lang="en-US" dirty="0"/>
              <a:t>premium on the factor mimicking portfolio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18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650B-F005-40EA-AEC6-347674FDACD0}" type="slidenum">
              <a:rPr lang="en-US"/>
              <a:pPr/>
              <a:t>36</a:t>
            </a:fld>
            <a:endParaRPr lang="en-US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8534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Example: Construction of factor mimicking portfolios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Consider a two-factor model, Interest Rate (IR) and Business Cycle (BC) risks</a:t>
            </a:r>
          </a:p>
          <a:p>
            <a:pPr>
              <a:spcBef>
                <a:spcPct val="50000"/>
              </a:spcBef>
              <a:spcAft>
                <a:spcPts val="1800"/>
              </a:spcAft>
              <a:buFontTx/>
              <a:buChar char="•"/>
            </a:pPr>
            <a:r>
              <a:rPr lang="en-US" sz="2000" dirty="0"/>
              <a:t> Three </a:t>
            </a:r>
            <a:r>
              <a:rPr lang="en-US" sz="2000" dirty="0" smtClean="0"/>
              <a:t>stocks (or portfolios of stocks), </a:t>
            </a:r>
            <a:r>
              <a:rPr lang="en-US" sz="2000" dirty="0"/>
              <a:t>A, B, and C, have the following return processes</a:t>
            </a:r>
            <a:r>
              <a:rPr lang="en-US" sz="2000" dirty="0" smtClean="0"/>
              <a:t>: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sz="2000" dirty="0"/>
          </a:p>
          <a:p>
            <a:pPr>
              <a:spcBef>
                <a:spcPct val="50000"/>
              </a:spcBef>
              <a:spcAft>
                <a:spcPts val="1800"/>
              </a:spcAft>
              <a:buFontTx/>
              <a:buChar char="•"/>
            </a:pPr>
            <a:r>
              <a:rPr lang="en-US" sz="2000" dirty="0"/>
              <a:t> Using the three stocks, construct the mimicking portfolio for the IR factor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Answer: The mimicking portfolio </a:t>
            </a:r>
            <a:r>
              <a:rPr lang="en-US" sz="2000" dirty="0" smtClean="0"/>
              <a:t>weights need to </a:t>
            </a:r>
            <a:r>
              <a:rPr lang="en-US" sz="2000" dirty="0"/>
              <a:t>satisfy the following equations: </a:t>
            </a:r>
          </a:p>
          <a:p>
            <a:pPr lvl="1">
              <a:spcBef>
                <a:spcPct val="50000"/>
              </a:spcBef>
            </a:pPr>
            <a:endParaRPr lang="en-US" sz="2000" dirty="0"/>
          </a:p>
          <a:p>
            <a:pPr lvl="1">
              <a:spcBef>
                <a:spcPct val="50000"/>
              </a:spcBef>
            </a:pPr>
            <a:endParaRPr lang="en-US" sz="2000" dirty="0"/>
          </a:p>
        </p:txBody>
      </p:sp>
      <p:graphicFrame>
        <p:nvGraphicFramePr>
          <p:cNvPr id="6963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50004"/>
              </p:ext>
            </p:extLst>
          </p:nvPr>
        </p:nvGraphicFramePr>
        <p:xfrm>
          <a:off x="2743200" y="1981200"/>
          <a:ext cx="35210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6" name="Equation" r:id="rId3" imgW="1485720" imgH="571320" progId="Equation.DSMT4">
                  <p:embed/>
                </p:oleObj>
              </mc:Choice>
              <mc:Fallback>
                <p:oleObj name="Equation" r:id="rId3" imgW="148572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3521075" cy="1330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533400" y="4597400"/>
          <a:ext cx="838200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7" name="Equation" r:id="rId5" imgW="3708360" imgH="825480" progId="Equation.DSMT4">
                  <p:embed/>
                </p:oleObj>
              </mc:Choice>
              <mc:Fallback>
                <p:oleObj name="Equation" r:id="rId5" imgW="3708360" imgH="825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97400"/>
                        <a:ext cx="8382000" cy="172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304800" y="457200"/>
            <a:ext cx="84582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5989-27D9-4BD1-B588-9152EBF4593C}" type="slidenum">
              <a:rPr lang="en-US"/>
              <a:pPr/>
              <a:t>37</a:t>
            </a:fld>
            <a:endParaRPr lang="en-US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66688">
              <a:spcBef>
                <a:spcPct val="50000"/>
              </a:spcBef>
            </a:pPr>
            <a:r>
              <a:rPr lang="en-US" dirty="0"/>
              <a:t>Example: Estimation of Factor Risk Premiums</a:t>
            </a:r>
          </a:p>
          <a:p>
            <a:pPr defTabSz="166688">
              <a:spcBef>
                <a:spcPct val="50000"/>
              </a:spcBef>
              <a:buFontTx/>
              <a:buChar char="•"/>
            </a:pPr>
            <a:r>
              <a:rPr lang="en-US" sz="2000" dirty="0"/>
              <a:t> In the previous example, calculate </a:t>
            </a:r>
            <a:r>
              <a:rPr lang="en-US" sz="2000" i="1" dirty="0" err="1">
                <a:cs typeface="Times New Roman" pitchFamily="18" charset="0"/>
              </a:rPr>
              <a:t>λ</a:t>
            </a:r>
            <a:r>
              <a:rPr lang="en-US" sz="2000" i="1" baseline="-25000" dirty="0" err="1">
                <a:cs typeface="Times New Roman" pitchFamily="18" charset="0"/>
              </a:rPr>
              <a:t>IR</a:t>
            </a:r>
            <a:r>
              <a:rPr lang="en-US" sz="2000" i="1" dirty="0">
                <a:cs typeface="Times New Roman" pitchFamily="18" charset="0"/>
              </a:rPr>
              <a:t> ,</a:t>
            </a:r>
            <a:r>
              <a:rPr lang="en-US" sz="2000" dirty="0"/>
              <a:t> the risk premium for the Interest 	Rate factor</a:t>
            </a:r>
          </a:p>
          <a:p>
            <a:pPr defTabSz="166688">
              <a:spcBef>
                <a:spcPct val="50000"/>
              </a:spcBef>
              <a:buFontTx/>
              <a:buChar char="•"/>
            </a:pPr>
            <a:endParaRPr lang="en-US" sz="2000" dirty="0"/>
          </a:p>
          <a:p>
            <a:pPr defTabSz="166688">
              <a:spcBef>
                <a:spcPct val="50000"/>
              </a:spcBef>
            </a:pPr>
            <a:r>
              <a:rPr lang="en-US" sz="2000" dirty="0"/>
              <a:t>Answer:</a:t>
            </a:r>
          </a:p>
          <a:p>
            <a:pPr defTabSz="166688">
              <a:spcBef>
                <a:spcPct val="50000"/>
              </a:spcBef>
            </a:pPr>
            <a:r>
              <a:rPr lang="en-US" sz="2000" dirty="0"/>
              <a:t>Since the factor mimicking portfolio has the weights</a:t>
            </a:r>
          </a:p>
          <a:p>
            <a:pPr defTabSz="166688">
              <a:spcBef>
                <a:spcPct val="50000"/>
              </a:spcBef>
            </a:pPr>
            <a:endParaRPr lang="en-US" sz="2000" dirty="0"/>
          </a:p>
          <a:p>
            <a:pPr defTabSz="166688">
              <a:spcBef>
                <a:spcPct val="50000"/>
              </a:spcBef>
            </a:pPr>
            <a:endParaRPr lang="en-US" sz="2000" dirty="0"/>
          </a:p>
          <a:p>
            <a:pPr defTabSz="166688">
              <a:spcBef>
                <a:spcPct val="50000"/>
              </a:spcBef>
            </a:pPr>
            <a:r>
              <a:rPr lang="en-US" sz="2000" dirty="0"/>
              <a:t>the risk premium of the IR factor is simply the risk premium on the factor mimicking </a:t>
            </a:r>
            <a:r>
              <a:rPr lang="en-US" sz="2000" dirty="0" smtClean="0"/>
              <a:t>portfolio. Suppose that the risk-free rate </a:t>
            </a:r>
            <a:r>
              <a:rPr lang="en-US" sz="2000" dirty="0"/>
              <a:t>i</a:t>
            </a:r>
            <a:r>
              <a:rPr lang="en-US" sz="2000" dirty="0" smtClean="0"/>
              <a:t>s 3%. Then: </a:t>
            </a:r>
            <a:endParaRPr lang="en-US" sz="2000" dirty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1000" y="457200"/>
            <a:ext cx="8153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0656" name="Object 0"/>
          <p:cNvGraphicFramePr>
            <a:graphicFrameLocks noChangeAspect="1"/>
          </p:cNvGraphicFramePr>
          <p:nvPr/>
        </p:nvGraphicFramePr>
        <p:xfrm>
          <a:off x="2667000" y="3429000"/>
          <a:ext cx="36163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0" name="Equation" r:id="rId3" imgW="1600200" imgH="190440" progId="Equation.DSMT4">
                  <p:embed/>
                </p:oleObj>
              </mc:Choice>
              <mc:Fallback>
                <p:oleObj name="Equation" r:id="rId3" imgW="160020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361632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549275" y="5194300"/>
          <a:ext cx="7518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1" name="Equation" r:id="rId5" imgW="3238200" imgH="190440" progId="Equation.DSMT4">
                  <p:embed/>
                </p:oleObj>
              </mc:Choice>
              <mc:Fallback>
                <p:oleObj name="Equation" r:id="rId5" imgW="323820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194300"/>
                        <a:ext cx="75184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167E-CE47-4827-B631-B38395DD1C39}" type="slidenum">
              <a:rPr lang="en-US"/>
              <a:pPr/>
              <a:t>4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534400" cy="4114800"/>
          </a:xfrm>
        </p:spPr>
        <p:txBody>
          <a:bodyPr/>
          <a:lstStyle/>
          <a:p>
            <a:pPr marL="533400" indent="-533400" algn="ctr">
              <a:spcAft>
                <a:spcPts val="1800"/>
              </a:spcAft>
              <a:buFontTx/>
              <a:buNone/>
            </a:pPr>
            <a:r>
              <a:rPr lang="en-US" sz="2800" b="1" dirty="0"/>
              <a:t>1. Mean-Variance </a:t>
            </a:r>
            <a:r>
              <a:rPr lang="en-US" sz="2800" b="1" dirty="0" smtClean="0"/>
              <a:t>Analysis and C.A.P.M.</a:t>
            </a:r>
            <a:endParaRPr lang="en-US" sz="2800" dirty="0"/>
          </a:p>
          <a:p>
            <a:pPr marL="284163" indent="-284163">
              <a:spcAft>
                <a:spcPts val="1200"/>
              </a:spcAft>
            </a:pPr>
            <a:r>
              <a:rPr lang="en-US" sz="2400" dirty="0" smtClean="0"/>
              <a:t>Main ideas:</a:t>
            </a:r>
          </a:p>
          <a:p>
            <a:pPr marL="573088" lvl="1" indent="-288925">
              <a:spcAft>
                <a:spcPts val="1800"/>
              </a:spcAft>
            </a:pPr>
            <a:r>
              <a:rPr lang="en-US" sz="2000" dirty="0" smtClean="0"/>
              <a:t>Investors </a:t>
            </a:r>
            <a:r>
              <a:rPr lang="en-US" sz="2000" dirty="0"/>
              <a:t>care about the return performance of their </a:t>
            </a:r>
            <a:r>
              <a:rPr lang="en-US" sz="2000" u="sng" dirty="0"/>
              <a:t>portfolios</a:t>
            </a:r>
            <a:r>
              <a:rPr lang="en-US" sz="2000" dirty="0"/>
              <a:t>, not the </a:t>
            </a:r>
            <a:r>
              <a:rPr lang="en-US" sz="2000" u="sng" dirty="0"/>
              <a:t>individual assets</a:t>
            </a:r>
            <a:r>
              <a:rPr lang="en-US" sz="2000" dirty="0"/>
              <a:t> in those </a:t>
            </a:r>
            <a:r>
              <a:rPr lang="en-US" sz="2000" dirty="0" smtClean="0"/>
              <a:t>portfolios</a:t>
            </a:r>
          </a:p>
          <a:p>
            <a:pPr marL="573088" lvl="1" indent="-288925">
              <a:spcAft>
                <a:spcPct val="30000"/>
              </a:spcAft>
            </a:pPr>
            <a:r>
              <a:rPr lang="en-US" sz="2000" dirty="0" smtClean="0"/>
              <a:t>Assumption 1 (Preferences) – Investors </a:t>
            </a:r>
            <a:r>
              <a:rPr lang="en-US" sz="2000" dirty="0"/>
              <a:t>evaluate </a:t>
            </a:r>
            <a:r>
              <a:rPr lang="en-US" sz="2000" dirty="0" smtClean="0"/>
              <a:t>portfolio performance </a:t>
            </a:r>
            <a:r>
              <a:rPr lang="en-US" sz="2000" dirty="0"/>
              <a:t>on two </a:t>
            </a:r>
            <a:r>
              <a:rPr lang="en-US" sz="2000" dirty="0" smtClean="0"/>
              <a:t>dimensions:</a:t>
            </a:r>
          </a:p>
          <a:p>
            <a:pPr marL="914400" lvl="2">
              <a:spcAft>
                <a:spcPct val="30000"/>
              </a:spcAft>
            </a:pPr>
            <a:r>
              <a:rPr lang="en-US" sz="2000" dirty="0" smtClean="0"/>
              <a:t>They </a:t>
            </a:r>
            <a:r>
              <a:rPr lang="en-US" sz="2000" dirty="0"/>
              <a:t>like high </a:t>
            </a:r>
            <a:r>
              <a:rPr lang="en-US" sz="2000" u="sng" dirty="0"/>
              <a:t>expected </a:t>
            </a:r>
            <a:r>
              <a:rPr lang="en-US" sz="2000" u="sng" dirty="0" smtClean="0"/>
              <a:t>returns</a:t>
            </a:r>
          </a:p>
          <a:p>
            <a:pPr marL="914400" lvl="2">
              <a:spcAft>
                <a:spcPts val="2400"/>
              </a:spcAft>
            </a:pPr>
            <a:r>
              <a:rPr lang="en-US" sz="2000" dirty="0" smtClean="0"/>
              <a:t>They </a:t>
            </a:r>
            <a:r>
              <a:rPr lang="en-US" sz="2000" dirty="0"/>
              <a:t>dislike </a:t>
            </a:r>
            <a:r>
              <a:rPr lang="en-US" sz="2000" u="sng" dirty="0"/>
              <a:t>risk, measured by return volatility (i.e., standard deviation</a:t>
            </a:r>
            <a:r>
              <a:rPr lang="en-US" sz="2000" dirty="0"/>
              <a:t>)</a:t>
            </a:r>
          </a:p>
          <a:p>
            <a:pPr marL="573088" lvl="1" indent="-288925">
              <a:spcAft>
                <a:spcPts val="1800"/>
              </a:spcAft>
            </a:pPr>
            <a:r>
              <a:rPr lang="en-US" sz="2000" dirty="0" smtClean="0"/>
              <a:t>Assumption 2 (Information) – Investors </a:t>
            </a:r>
            <a:r>
              <a:rPr lang="en-US" sz="2000" dirty="0"/>
              <a:t>rely on the same information (e.g., past return data) in measuring risks and forming their </a:t>
            </a:r>
            <a:r>
              <a:rPr lang="en-US" sz="2000" dirty="0" smtClean="0"/>
              <a:t>expectations</a:t>
            </a:r>
            <a:endParaRPr lang="en-US" sz="2000" dirty="0"/>
          </a:p>
          <a:p>
            <a:pPr marL="533400" indent="-533400"/>
            <a:r>
              <a:rPr lang="en-US" sz="2400" dirty="0"/>
              <a:t>What is the “proper” compensation to investors (i.e., expected return) for bearing </a:t>
            </a:r>
            <a:r>
              <a:rPr lang="en-US" sz="2400" dirty="0" smtClean="0"/>
              <a:t>risk </a:t>
            </a:r>
            <a:r>
              <a:rPr lang="en-US" sz="2400" dirty="0"/>
              <a:t>(i.e., </a:t>
            </a:r>
            <a:r>
              <a:rPr lang="en-US" sz="2400" dirty="0" smtClean="0"/>
              <a:t>volatility)?</a:t>
            </a:r>
            <a:endParaRPr lang="en-US" sz="2400" dirty="0"/>
          </a:p>
          <a:p>
            <a:pPr marL="914400" lvl="1" indent="-457200">
              <a:buFontTx/>
              <a:buNone/>
            </a:pPr>
            <a:endParaRPr lang="en-US" sz="2400" dirty="0"/>
          </a:p>
          <a:p>
            <a:pPr marL="533400" indent="-53340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13D5-28BF-49AD-94C1-CA17D1EC1BC3}" type="slidenum">
              <a:rPr lang="en-US"/>
              <a:pPr/>
              <a:t>5</a:t>
            </a:fld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57200" y="2286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1800"/>
              </a:spcAft>
            </a:pPr>
            <a:r>
              <a:rPr lang="en-US" sz="2600" dirty="0"/>
              <a:t>Part 1: Designing Efficient Portfolios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60000"/>
              </a:spcAft>
            </a:pPr>
            <a:r>
              <a:rPr lang="en-US" u="sng" dirty="0"/>
              <a:t>Notation and definitions</a:t>
            </a:r>
            <a:r>
              <a:rPr lang="en-US" dirty="0"/>
              <a:t>		</a:t>
            </a:r>
            <a:r>
              <a:rPr lang="en-US" u="sng" dirty="0"/>
              <a:t>Example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	</a:t>
            </a:r>
            <a:r>
              <a:rPr lang="en-US" sz="2000" dirty="0"/>
              <a:t>X, Y: Securities, assets				</a:t>
            </a:r>
            <a:endParaRPr lang="en-US" sz="16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</a:pPr>
            <a:r>
              <a:rPr lang="en-US" sz="2000" dirty="0"/>
              <a:t>		: Returns		 </a:t>
            </a:r>
            <a:r>
              <a:rPr lang="en-US" sz="2000" i="1" dirty="0"/>
              <a:t> </a:t>
            </a:r>
            <a:endParaRPr lang="en-US" sz="28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	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		</a:t>
            </a:r>
            <a:r>
              <a:rPr lang="en-US" sz="2000" dirty="0"/>
              <a:t>: Expected Returns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1800"/>
              </a:spcAft>
            </a:pPr>
            <a:r>
              <a:rPr lang="en-US" sz="2000" dirty="0"/>
              <a:t>		: </a:t>
            </a:r>
            <a:r>
              <a:rPr lang="en-US" sz="2000" dirty="0" smtClean="0"/>
              <a:t>Variances</a:t>
            </a: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1800"/>
              </a:spcAft>
            </a:pPr>
            <a:r>
              <a:rPr lang="en-US" sz="2000" dirty="0"/>
              <a:t>		: Standard </a:t>
            </a:r>
            <a:r>
              <a:rPr lang="en-US" sz="2000" dirty="0" smtClean="0"/>
              <a:t>deviations</a:t>
            </a: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1800"/>
              </a:spcAft>
            </a:pPr>
            <a:r>
              <a:rPr lang="en-US" sz="2000" dirty="0"/>
              <a:t>	</a:t>
            </a:r>
            <a:r>
              <a:rPr lang="en-US" sz="2000" dirty="0" smtClean="0"/>
              <a:t>     : </a:t>
            </a:r>
            <a:r>
              <a:rPr lang="en-US" sz="2000" dirty="0"/>
              <a:t>Covariance of </a:t>
            </a:r>
            <a:r>
              <a:rPr lang="en-US" sz="2000" dirty="0" smtClean="0"/>
              <a:t>returns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	</a:t>
            </a:r>
            <a:r>
              <a:rPr lang="en-US" sz="2000" dirty="0" smtClean="0"/>
              <a:t>     : Correlation of returns</a:t>
            </a:r>
            <a:endParaRPr lang="en-US" sz="2800" dirty="0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5867400" y="173750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791200" y="1432706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Coin toss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V="1">
            <a:off x="6553200" y="1356506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6553200" y="1737506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629400" y="1204106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6705600" y="1966106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391400" y="1280306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110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7391400" y="1889906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130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7315200" y="1051706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Payoff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553004"/>
              </p:ext>
            </p:extLst>
          </p:nvPr>
        </p:nvGraphicFramePr>
        <p:xfrm>
          <a:off x="762000" y="2543970"/>
          <a:ext cx="7032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5" name="Equation" r:id="rId3" imgW="330120" imgH="241200" progId="Equation.3">
                  <p:embed/>
                </p:oleObj>
              </mc:Choice>
              <mc:Fallback>
                <p:oleObj name="Equation" r:id="rId3" imgW="33012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43970"/>
                        <a:ext cx="703263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0" name="Line 20"/>
          <p:cNvSpPr>
            <a:spLocks noChangeShapeType="1"/>
          </p:cNvSpPr>
          <p:nvPr/>
        </p:nvSpPr>
        <p:spPr bwMode="auto">
          <a:xfrm flipV="1">
            <a:off x="4914900" y="2493424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4914900" y="2798224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067300" y="2341024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5067300" y="2950624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5600700" y="2112424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4953000" y="1585106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Price = 100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5753100" y="2341024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0.1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753100" y="2950624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0.3</a:t>
            </a:r>
          </a:p>
        </p:txBody>
      </p:sp>
      <p:graphicFrame>
        <p:nvGraphicFramePr>
          <p:cNvPr id="461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019859"/>
              </p:ext>
            </p:extLst>
          </p:nvPr>
        </p:nvGraphicFramePr>
        <p:xfrm>
          <a:off x="3691731" y="4114006"/>
          <a:ext cx="50371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6" name="Equation" r:id="rId5" imgW="3276360" imgH="393480" progId="Equation.3">
                  <p:embed/>
                </p:oleObj>
              </mc:Choice>
              <mc:Fallback>
                <p:oleObj name="Equation" r:id="rId5" imgW="3276360" imgH="3934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731" y="4114006"/>
                        <a:ext cx="50371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28915"/>
              </p:ext>
            </p:extLst>
          </p:nvPr>
        </p:nvGraphicFramePr>
        <p:xfrm>
          <a:off x="806780" y="3469596"/>
          <a:ext cx="685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7" name="Equation" r:id="rId7" imgW="330120" imgH="241200" progId="Equation.3">
                  <p:embed/>
                </p:oleObj>
              </mc:Choice>
              <mc:Fallback>
                <p:oleObj name="Equation" r:id="rId7" imgW="330120" imgH="2412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80" y="3469596"/>
                        <a:ext cx="6858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395796"/>
              </p:ext>
            </p:extLst>
          </p:nvPr>
        </p:nvGraphicFramePr>
        <p:xfrm>
          <a:off x="648120" y="4147771"/>
          <a:ext cx="838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8" name="Equation" r:id="rId9" imgW="431640" imgH="253800" progId="Equation.3">
                  <p:embed/>
                </p:oleObj>
              </mc:Choice>
              <mc:Fallback>
                <p:oleObj name="Equation" r:id="rId9" imgW="431640" imgH="2538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20" y="4147771"/>
                        <a:ext cx="8382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975478"/>
              </p:ext>
            </p:extLst>
          </p:nvPr>
        </p:nvGraphicFramePr>
        <p:xfrm>
          <a:off x="3733800" y="3407704"/>
          <a:ext cx="3429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9" name="Equation" r:id="rId11" imgW="2006280" imgH="393480" progId="Equation.3">
                  <p:embed/>
                </p:oleObj>
              </mc:Choice>
              <mc:Fallback>
                <p:oleObj name="Equation" r:id="rId11" imgW="2006280" imgH="39348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07704"/>
                        <a:ext cx="3429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033336"/>
              </p:ext>
            </p:extLst>
          </p:nvPr>
        </p:nvGraphicFramePr>
        <p:xfrm>
          <a:off x="648120" y="4759438"/>
          <a:ext cx="8143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0" name="Equation" r:id="rId13" imgW="419040" imgH="241200" progId="Equation.3">
                  <p:embed/>
                </p:oleObj>
              </mc:Choice>
              <mc:Fallback>
                <p:oleObj name="Equation" r:id="rId13" imgW="419040" imgH="2412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20" y="4759438"/>
                        <a:ext cx="814388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87704"/>
              </p:ext>
            </p:extLst>
          </p:nvPr>
        </p:nvGraphicFramePr>
        <p:xfrm>
          <a:off x="692480" y="5283337"/>
          <a:ext cx="45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1" name="Equation" r:id="rId15" imgW="228600" imgH="241200" progId="Equation.DSMT4">
                  <p:embed/>
                </p:oleObj>
              </mc:Choice>
              <mc:Fallback>
                <p:oleObj name="Equation" r:id="rId15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2480" y="5283337"/>
                        <a:ext cx="457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846786"/>
              </p:ext>
            </p:extLst>
          </p:nvPr>
        </p:nvGraphicFramePr>
        <p:xfrm>
          <a:off x="3768545" y="5252660"/>
          <a:ext cx="2934419" cy="49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2" name="Equation" r:id="rId17" imgW="1612800" imgH="304560" progId="Equation.DSMT4">
                  <p:embed/>
                </p:oleObj>
              </mc:Choice>
              <mc:Fallback>
                <p:oleObj name="Equation" r:id="rId17" imgW="1612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68545" y="5252660"/>
                        <a:ext cx="2934419" cy="49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574132"/>
              </p:ext>
            </p:extLst>
          </p:nvPr>
        </p:nvGraphicFramePr>
        <p:xfrm>
          <a:off x="692480" y="5853906"/>
          <a:ext cx="45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3" name="Equation" r:id="rId19" imgW="228600" imgH="241200" progId="Equation.DSMT4">
                  <p:embed/>
                </p:oleObj>
              </mc:Choice>
              <mc:Fallback>
                <p:oleObj name="Equation" r:id="rId19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2480" y="5853906"/>
                        <a:ext cx="457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778305"/>
              </p:ext>
            </p:extLst>
          </p:nvPr>
        </p:nvGraphicFramePr>
        <p:xfrm>
          <a:off x="3755366" y="5775632"/>
          <a:ext cx="1282700" cy="705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4" name="Equation" r:id="rId21" imgW="736560" imgH="457200" progId="Equation.DSMT4">
                  <p:embed/>
                </p:oleObj>
              </mc:Choice>
              <mc:Fallback>
                <p:oleObj name="Equation" r:id="rId21" imgW="736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55366" y="5775632"/>
                        <a:ext cx="1282700" cy="705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EF23-71E0-42AF-9554-F026DC668C05}" type="slidenum">
              <a:rPr lang="en-US"/>
              <a:pPr/>
              <a:t>6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382000" cy="41148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Aft>
                <a:spcPct val="30000"/>
              </a:spcAft>
              <a:buFontTx/>
              <a:buNone/>
            </a:pPr>
            <a:r>
              <a:rPr lang="en-US" sz="2400" b="1" noProof="0" dirty="0"/>
              <a:t>Value of Diversification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300" noProof="0" dirty="0"/>
              <a:t>A portfolio </a:t>
            </a:r>
            <a:r>
              <a:rPr lang="en-US" sz="2300" i="1" noProof="0" dirty="0"/>
              <a:t>p</a:t>
            </a:r>
            <a:r>
              <a:rPr lang="en-US" sz="2300" noProof="0" dirty="0"/>
              <a:t> with weight </a:t>
            </a:r>
            <a:r>
              <a:rPr lang="en-US" sz="2300" i="1" noProof="0" dirty="0"/>
              <a:t>a</a:t>
            </a:r>
            <a:r>
              <a:rPr lang="en-US" sz="2300" noProof="0" dirty="0"/>
              <a:t> invested in </a:t>
            </a:r>
            <a:r>
              <a:rPr lang="en-US" sz="2300" dirty="0"/>
              <a:t>asset</a:t>
            </a:r>
            <a:r>
              <a:rPr lang="en-US" sz="2300" noProof="0" dirty="0"/>
              <a:t> </a:t>
            </a:r>
            <a:r>
              <a:rPr lang="en-US" sz="2300" dirty="0"/>
              <a:t>X</a:t>
            </a:r>
            <a:r>
              <a:rPr lang="en-US" sz="2300" noProof="0" dirty="0"/>
              <a:t> and </a:t>
            </a:r>
            <a:r>
              <a:rPr lang="en-US" sz="2300" i="1" noProof="0" dirty="0"/>
              <a:t>(1-a)</a:t>
            </a:r>
            <a:r>
              <a:rPr lang="en-US" sz="2300" noProof="0" dirty="0"/>
              <a:t> invested in </a:t>
            </a:r>
            <a:r>
              <a:rPr lang="en-US" sz="2300" dirty="0"/>
              <a:t>asset</a:t>
            </a:r>
            <a:r>
              <a:rPr lang="en-US" sz="2300" noProof="0" dirty="0"/>
              <a:t> Y has</a:t>
            </a:r>
          </a:p>
          <a:p>
            <a:pPr marL="0" indent="0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2000" noProof="0" dirty="0"/>
              <a:t>     Expected return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noProof="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noProof="0" dirty="0"/>
              <a:t>     Volatility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noProof="0" dirty="0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noProof="0" dirty="0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noProof="0" dirty="0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noProof="0" dirty="0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noProof="0" dirty="0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noProof="0" dirty="0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noProof="0" dirty="0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noProof="0" dirty="0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noProof="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noProof="0" dirty="0"/>
              <a:t>		  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noProof="0" dirty="0"/>
              <a:t>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noProof="0" dirty="0"/>
              <a:t>	     </a:t>
            </a:r>
            <a:endParaRPr lang="en-US" sz="2400" noProof="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noProof="0" dirty="0"/>
              <a:t>		 </a:t>
            </a:r>
            <a:r>
              <a:rPr lang="en-US" sz="2000" i="1" noProof="0" dirty="0"/>
              <a:t> </a:t>
            </a:r>
            <a:endParaRPr lang="en-US" sz="2800" noProof="0" dirty="0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800" noProof="0" dirty="0"/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926966"/>
              </p:ext>
            </p:extLst>
          </p:nvPr>
        </p:nvGraphicFramePr>
        <p:xfrm>
          <a:off x="2895600" y="1589768"/>
          <a:ext cx="505936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30" name="Equation" r:id="rId4" imgW="2209680" imgH="520560" progId="Equation.DSMT4">
                  <p:embed/>
                </p:oleObj>
              </mc:Choice>
              <mc:Fallback>
                <p:oleObj name="Equation" r:id="rId4" imgW="22096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89768"/>
                        <a:ext cx="5059362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/>
          <p:cNvGraphicFramePr>
            <a:graphicFrameLocks noChangeAspect="1"/>
          </p:cNvGraphicFramePr>
          <p:nvPr>
            <p:extLst/>
          </p:nvPr>
        </p:nvGraphicFramePr>
        <p:xfrm>
          <a:off x="844505" y="3914004"/>
          <a:ext cx="7107238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31" name="Equation" r:id="rId6" imgW="3340080" imgH="977760" progId="Equation.DSMT4">
                  <p:embed/>
                </p:oleObj>
              </mc:Choice>
              <mc:Fallback>
                <p:oleObj name="Equation" r:id="rId6" imgW="334008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05" y="3914004"/>
                        <a:ext cx="7107238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422365" y="3522617"/>
            <a:ext cx="7883435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ts val="2400"/>
              </a:spcAft>
            </a:pPr>
            <a:r>
              <a:rPr lang="en-US" sz="2000" dirty="0"/>
              <a:t>Example:</a:t>
            </a:r>
          </a:p>
          <a:p>
            <a:pPr eaLnBrk="0" hangingPunct="0">
              <a:spcBef>
                <a:spcPct val="50000"/>
              </a:spcBef>
            </a:pPr>
            <a:endParaRPr lang="en-US" sz="2000" dirty="0"/>
          </a:p>
          <a:p>
            <a:pPr eaLnBrk="0" hangingPunct="0">
              <a:spcBef>
                <a:spcPct val="50000"/>
              </a:spcBef>
            </a:pPr>
            <a:endParaRPr lang="en-US" sz="2000" dirty="0"/>
          </a:p>
          <a:p>
            <a:pPr eaLnBrk="0" hangingPunct="0">
              <a:spcBef>
                <a:spcPct val="50000"/>
              </a:spcBef>
            </a:pPr>
            <a:endParaRPr lang="en-US" sz="2000" dirty="0"/>
          </a:p>
          <a:p>
            <a:pPr eaLnBrk="0" hangingPunct="0">
              <a:spcBef>
                <a:spcPct val="50000"/>
              </a:spcBef>
            </a:pPr>
            <a:endParaRPr lang="en-US" sz="2000" dirty="0"/>
          </a:p>
          <a:p>
            <a:pPr eaLnBrk="0" hangingPunct="0">
              <a:spcBef>
                <a:spcPct val="50000"/>
              </a:spcBef>
            </a:pPr>
            <a:r>
              <a:rPr lang="en-US" sz="2000" dirty="0"/>
              <a:t>Note that as long as </a:t>
            </a:r>
            <a:r>
              <a:rPr lang="el-GR" sz="2000" i="1" dirty="0"/>
              <a:t>ρ</a:t>
            </a:r>
            <a:r>
              <a:rPr lang="en-US" sz="2000" dirty="0"/>
              <a:t> &lt; 1, portfolio volatility will be less than 20%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381000" y="3505200"/>
            <a:ext cx="83820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>
            <a:off x="2590800" y="178308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>
            <a:off x="2057400" y="260604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7543800" y="2906168"/>
            <a:ext cx="1447800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dirty="0"/>
              <a:t>Return correlation of X and Y</a:t>
            </a:r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 flipH="1" flipV="1">
            <a:off x="7857083" y="2741249"/>
            <a:ext cx="141422" cy="162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0C5-FF36-4AE6-9DF3-9ED585C9E579}" type="slidenum">
              <a:rPr lang="en-US"/>
              <a:pPr/>
              <a:t>7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Graphically: (two risky assets)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2057400" y="16002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752600" y="4953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09600" y="14478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Expected Return</a:t>
            </a:r>
          </a:p>
        </p:txBody>
      </p:sp>
      <p:sp>
        <p:nvSpPr>
          <p:cNvPr id="22540" name="Arc 12"/>
          <p:cNvSpPr>
            <a:spLocks/>
          </p:cNvSpPr>
          <p:nvPr/>
        </p:nvSpPr>
        <p:spPr bwMode="auto">
          <a:xfrm flipH="1">
            <a:off x="3809999" y="2509116"/>
            <a:ext cx="1371600" cy="155209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8367"/>
              <a:gd name="T2" fmla="*/ 13618 w 21600"/>
              <a:gd name="T3" fmla="*/ 38367 h 38367"/>
              <a:gd name="T4" fmla="*/ 0 w 21600"/>
              <a:gd name="T5" fmla="*/ 21600 h 38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836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105"/>
                  <a:pt x="18667" y="34265"/>
                  <a:pt x="13617" y="38366"/>
                </a:cubicBezTo>
              </a:path>
              <a:path w="21600" h="3836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105"/>
                  <a:pt x="18667" y="34265"/>
                  <a:pt x="13617" y="3836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diamond" w="med" len="med"/>
            <a:tailEnd type="diamond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181599" y="2295690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Asset </a:t>
            </a:r>
            <a:r>
              <a:rPr lang="en-US" sz="1800" dirty="0"/>
              <a:t>X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4343400" y="3971983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Asset </a:t>
            </a:r>
            <a:r>
              <a:rPr lang="en-US" sz="1800" dirty="0"/>
              <a:t>Y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6553200" y="5105400"/>
            <a:ext cx="152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Standard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Deviation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animBg="1"/>
      <p:bldP spid="22533" grpId="0" animBg="1"/>
      <p:bldP spid="22534" grpId="0"/>
      <p:bldP spid="22540" grpId="0" animBg="1"/>
      <p:bldP spid="22542" grpId="0"/>
      <p:bldP spid="22543" grpId="0"/>
      <p:bldP spid="225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E655A-BBC4-40B1-81E0-76DC7F6569E8}" type="slidenum">
              <a:rPr lang="en-US"/>
              <a:pPr/>
              <a:t>8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4114800"/>
          </a:xfrm>
        </p:spPr>
        <p:txBody>
          <a:bodyPr/>
          <a:lstStyle/>
          <a:p>
            <a:r>
              <a:rPr lang="en-US" sz="2400"/>
              <a:t>If instead of two there are many risky assets:</a:t>
            </a:r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2057400" y="16002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1752600" y="4953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09600" y="14478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Expected Return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553200" y="5075238"/>
            <a:ext cx="1524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Standard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Deviation</a:t>
            </a:r>
          </a:p>
        </p:txBody>
      </p:sp>
      <p:sp>
        <p:nvSpPr>
          <p:cNvPr id="5128" name="Arc 8"/>
          <p:cNvSpPr>
            <a:spLocks/>
          </p:cNvSpPr>
          <p:nvPr/>
        </p:nvSpPr>
        <p:spPr bwMode="auto">
          <a:xfrm flipH="1">
            <a:off x="2895600" y="2209800"/>
            <a:ext cx="2438400" cy="2165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8367"/>
              <a:gd name="T2" fmla="*/ 13618 w 21600"/>
              <a:gd name="T3" fmla="*/ 38367 h 38367"/>
              <a:gd name="T4" fmla="*/ 0 w 21600"/>
              <a:gd name="T5" fmla="*/ 21600 h 38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836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105"/>
                  <a:pt x="18667" y="34265"/>
                  <a:pt x="13617" y="38366"/>
                </a:cubicBezTo>
              </a:path>
              <a:path w="21600" h="3836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105"/>
                  <a:pt x="18667" y="34265"/>
                  <a:pt x="13617" y="3836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32" name="Group 12"/>
          <p:cNvGrpSpPr>
            <a:grpSpLocks/>
          </p:cNvGrpSpPr>
          <p:nvPr/>
        </p:nvGrpSpPr>
        <p:grpSpPr bwMode="auto">
          <a:xfrm>
            <a:off x="3581400" y="3657600"/>
            <a:ext cx="76200" cy="76200"/>
            <a:chOff x="2256" y="2304"/>
            <a:chExt cx="48" cy="48"/>
          </a:xfrm>
        </p:grpSpPr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3733800" y="3886200"/>
            <a:ext cx="76200" cy="76200"/>
            <a:chOff x="2256" y="2304"/>
            <a:chExt cx="48" cy="48"/>
          </a:xfrm>
        </p:grpSpPr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16"/>
          <p:cNvGrpSpPr>
            <a:grpSpLocks/>
          </p:cNvGrpSpPr>
          <p:nvPr/>
        </p:nvGrpSpPr>
        <p:grpSpPr bwMode="auto">
          <a:xfrm>
            <a:off x="3733800" y="2971800"/>
            <a:ext cx="76200" cy="76200"/>
            <a:chOff x="2256" y="2304"/>
            <a:chExt cx="48" cy="48"/>
          </a:xfrm>
        </p:grpSpPr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19"/>
          <p:cNvGrpSpPr>
            <a:grpSpLocks/>
          </p:cNvGrpSpPr>
          <p:nvPr/>
        </p:nvGrpSpPr>
        <p:grpSpPr bwMode="auto">
          <a:xfrm>
            <a:off x="3276600" y="3124200"/>
            <a:ext cx="76200" cy="76200"/>
            <a:chOff x="2256" y="2304"/>
            <a:chExt cx="48" cy="48"/>
          </a:xfrm>
        </p:grpSpPr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2" name="Group 22"/>
          <p:cNvGrpSpPr>
            <a:grpSpLocks/>
          </p:cNvGrpSpPr>
          <p:nvPr/>
        </p:nvGrpSpPr>
        <p:grpSpPr bwMode="auto">
          <a:xfrm>
            <a:off x="3200400" y="3657600"/>
            <a:ext cx="76200" cy="76200"/>
            <a:chOff x="2256" y="2304"/>
            <a:chExt cx="48" cy="48"/>
          </a:xfrm>
        </p:grpSpPr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25"/>
          <p:cNvGrpSpPr>
            <a:grpSpLocks/>
          </p:cNvGrpSpPr>
          <p:nvPr/>
        </p:nvGrpSpPr>
        <p:grpSpPr bwMode="auto">
          <a:xfrm>
            <a:off x="3429000" y="3962400"/>
            <a:ext cx="76200" cy="76200"/>
            <a:chOff x="2256" y="2304"/>
            <a:chExt cx="48" cy="48"/>
          </a:xfrm>
        </p:grpSpPr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8" name="Group 28"/>
          <p:cNvGrpSpPr>
            <a:grpSpLocks/>
          </p:cNvGrpSpPr>
          <p:nvPr/>
        </p:nvGrpSpPr>
        <p:grpSpPr bwMode="auto">
          <a:xfrm>
            <a:off x="3733800" y="2667000"/>
            <a:ext cx="76200" cy="76200"/>
            <a:chOff x="2256" y="2304"/>
            <a:chExt cx="48" cy="48"/>
          </a:xfrm>
        </p:grpSpPr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3733800" y="3352800"/>
            <a:ext cx="76200" cy="76200"/>
            <a:chOff x="2256" y="2304"/>
            <a:chExt cx="48" cy="48"/>
          </a:xfrm>
        </p:grpSpPr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Line 33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54" name="Group 34"/>
          <p:cNvGrpSpPr>
            <a:grpSpLocks/>
          </p:cNvGrpSpPr>
          <p:nvPr/>
        </p:nvGrpSpPr>
        <p:grpSpPr bwMode="auto">
          <a:xfrm>
            <a:off x="3352800" y="3429000"/>
            <a:ext cx="76200" cy="76200"/>
            <a:chOff x="2256" y="2304"/>
            <a:chExt cx="48" cy="48"/>
          </a:xfrm>
        </p:grpSpPr>
        <p:sp>
          <p:nvSpPr>
            <p:cNvPr id="5155" name="Line 35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57" name="Group 37"/>
          <p:cNvGrpSpPr>
            <a:grpSpLocks/>
          </p:cNvGrpSpPr>
          <p:nvPr/>
        </p:nvGrpSpPr>
        <p:grpSpPr bwMode="auto">
          <a:xfrm>
            <a:off x="5257800" y="2209800"/>
            <a:ext cx="76200" cy="76200"/>
            <a:chOff x="2256" y="2304"/>
            <a:chExt cx="48" cy="48"/>
          </a:xfrm>
        </p:grpSpPr>
        <p:sp>
          <p:nvSpPr>
            <p:cNvPr id="5158" name="Line 38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Line 39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0" name="Group 40"/>
          <p:cNvGrpSpPr>
            <a:grpSpLocks/>
          </p:cNvGrpSpPr>
          <p:nvPr/>
        </p:nvGrpSpPr>
        <p:grpSpPr bwMode="auto">
          <a:xfrm>
            <a:off x="3810000" y="4343400"/>
            <a:ext cx="76200" cy="76200"/>
            <a:chOff x="2256" y="2304"/>
            <a:chExt cx="48" cy="48"/>
          </a:xfrm>
        </p:grpSpPr>
        <p:sp>
          <p:nvSpPr>
            <p:cNvPr id="5161" name="Line 41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Line 42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3" name="Group 43"/>
          <p:cNvGrpSpPr>
            <a:grpSpLocks/>
          </p:cNvGrpSpPr>
          <p:nvPr/>
        </p:nvGrpSpPr>
        <p:grpSpPr bwMode="auto">
          <a:xfrm>
            <a:off x="4191000" y="2590800"/>
            <a:ext cx="76200" cy="76200"/>
            <a:chOff x="2256" y="2304"/>
            <a:chExt cx="48" cy="48"/>
          </a:xfrm>
        </p:grpSpPr>
        <p:sp>
          <p:nvSpPr>
            <p:cNvPr id="5164" name="Line 44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45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6" name="Group 46"/>
          <p:cNvGrpSpPr>
            <a:grpSpLocks/>
          </p:cNvGrpSpPr>
          <p:nvPr/>
        </p:nvGrpSpPr>
        <p:grpSpPr bwMode="auto">
          <a:xfrm>
            <a:off x="4191000" y="3581400"/>
            <a:ext cx="76200" cy="76200"/>
            <a:chOff x="2256" y="2304"/>
            <a:chExt cx="48" cy="48"/>
          </a:xfrm>
        </p:grpSpPr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Line 48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9" name="Group 49"/>
          <p:cNvGrpSpPr>
            <a:grpSpLocks/>
          </p:cNvGrpSpPr>
          <p:nvPr/>
        </p:nvGrpSpPr>
        <p:grpSpPr bwMode="auto">
          <a:xfrm>
            <a:off x="4114800" y="3124200"/>
            <a:ext cx="76200" cy="76200"/>
            <a:chOff x="2256" y="2304"/>
            <a:chExt cx="48" cy="48"/>
          </a:xfrm>
        </p:grpSpPr>
        <p:sp>
          <p:nvSpPr>
            <p:cNvPr id="5170" name="Line 50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Line 51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2" name="Group 52"/>
          <p:cNvGrpSpPr>
            <a:grpSpLocks/>
          </p:cNvGrpSpPr>
          <p:nvPr/>
        </p:nvGrpSpPr>
        <p:grpSpPr bwMode="auto">
          <a:xfrm>
            <a:off x="4038600" y="3962400"/>
            <a:ext cx="76200" cy="76200"/>
            <a:chOff x="2256" y="2304"/>
            <a:chExt cx="48" cy="48"/>
          </a:xfrm>
        </p:grpSpPr>
        <p:sp>
          <p:nvSpPr>
            <p:cNvPr id="5173" name="Line 53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Line 54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5" name="Group 55"/>
          <p:cNvGrpSpPr>
            <a:grpSpLocks/>
          </p:cNvGrpSpPr>
          <p:nvPr/>
        </p:nvGrpSpPr>
        <p:grpSpPr bwMode="auto">
          <a:xfrm>
            <a:off x="4572000" y="2819400"/>
            <a:ext cx="76200" cy="76200"/>
            <a:chOff x="2256" y="2304"/>
            <a:chExt cx="48" cy="48"/>
          </a:xfrm>
        </p:grpSpPr>
        <p:sp>
          <p:nvSpPr>
            <p:cNvPr id="5176" name="Line 56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Line 57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8" name="Group 58"/>
          <p:cNvGrpSpPr>
            <a:grpSpLocks/>
          </p:cNvGrpSpPr>
          <p:nvPr/>
        </p:nvGrpSpPr>
        <p:grpSpPr bwMode="auto">
          <a:xfrm>
            <a:off x="4724400" y="3276600"/>
            <a:ext cx="76200" cy="76200"/>
            <a:chOff x="2256" y="2304"/>
            <a:chExt cx="48" cy="48"/>
          </a:xfrm>
        </p:grpSpPr>
        <p:sp>
          <p:nvSpPr>
            <p:cNvPr id="5179" name="Line 59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81" name="Group 61"/>
          <p:cNvGrpSpPr>
            <a:grpSpLocks/>
          </p:cNvGrpSpPr>
          <p:nvPr/>
        </p:nvGrpSpPr>
        <p:grpSpPr bwMode="auto">
          <a:xfrm>
            <a:off x="4876800" y="2590800"/>
            <a:ext cx="76200" cy="76200"/>
            <a:chOff x="2256" y="2304"/>
            <a:chExt cx="48" cy="48"/>
          </a:xfrm>
        </p:grpSpPr>
        <p:sp>
          <p:nvSpPr>
            <p:cNvPr id="5182" name="Line 62"/>
            <p:cNvSpPr>
              <a:spLocks noChangeShapeType="1"/>
            </p:cNvSpPr>
            <p:nvPr/>
          </p:nvSpPr>
          <p:spPr bwMode="auto">
            <a:xfrm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Line 63"/>
            <p:cNvSpPr>
              <a:spLocks noChangeShapeType="1"/>
            </p:cNvSpPr>
            <p:nvPr/>
          </p:nvSpPr>
          <p:spPr bwMode="auto">
            <a:xfrm flipV="1">
              <a:off x="2256" y="230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EF08-3D46-43FE-B01D-7F0C1D3D24CA}" type="slidenum">
              <a:rPr lang="en-US"/>
              <a:pPr/>
              <a:t>9</a:t>
            </a:fld>
            <a:endParaRPr lang="en-US"/>
          </a:p>
        </p:txBody>
      </p:sp>
      <p:sp>
        <p:nvSpPr>
          <p:cNvPr id="4813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4114800"/>
          </a:xfrm>
        </p:spPr>
        <p:txBody>
          <a:bodyPr/>
          <a:lstStyle/>
          <a:p>
            <a:r>
              <a:rPr lang="en-US" sz="2400" dirty="0"/>
              <a:t>What if there is also a risk-free asset?</a:t>
            </a:r>
          </a:p>
        </p:txBody>
      </p:sp>
      <p:sp>
        <p:nvSpPr>
          <p:cNvPr id="48131" name="Line 1027"/>
          <p:cNvSpPr>
            <a:spLocks noChangeShapeType="1"/>
          </p:cNvSpPr>
          <p:nvPr/>
        </p:nvSpPr>
        <p:spPr bwMode="auto">
          <a:xfrm>
            <a:off x="2057400" y="1524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1028"/>
          <p:cNvSpPr>
            <a:spLocks noChangeShapeType="1"/>
          </p:cNvSpPr>
          <p:nvPr/>
        </p:nvSpPr>
        <p:spPr bwMode="auto">
          <a:xfrm>
            <a:off x="1752600" y="4953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Text Box 1029"/>
          <p:cNvSpPr txBox="1">
            <a:spLocks noChangeArrowheads="1"/>
          </p:cNvSpPr>
          <p:nvPr/>
        </p:nvSpPr>
        <p:spPr bwMode="auto">
          <a:xfrm>
            <a:off x="609600" y="14478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Expected Return</a:t>
            </a:r>
          </a:p>
        </p:txBody>
      </p:sp>
      <p:grpSp>
        <p:nvGrpSpPr>
          <p:cNvPr id="48135" name="Group 1031"/>
          <p:cNvGrpSpPr>
            <a:grpSpLocks/>
          </p:cNvGrpSpPr>
          <p:nvPr/>
        </p:nvGrpSpPr>
        <p:grpSpPr bwMode="auto">
          <a:xfrm>
            <a:off x="2895600" y="2209800"/>
            <a:ext cx="2438400" cy="2209800"/>
            <a:chOff x="1824" y="1392"/>
            <a:chExt cx="1536" cy="1392"/>
          </a:xfrm>
        </p:grpSpPr>
        <p:sp>
          <p:nvSpPr>
            <p:cNvPr id="48136" name="Arc 1032"/>
            <p:cNvSpPr>
              <a:spLocks/>
            </p:cNvSpPr>
            <p:nvPr/>
          </p:nvSpPr>
          <p:spPr bwMode="auto">
            <a:xfrm flipH="1">
              <a:off x="1824" y="1392"/>
              <a:ext cx="1536" cy="13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8367"/>
                <a:gd name="T2" fmla="*/ 13618 w 21600"/>
                <a:gd name="T3" fmla="*/ 38367 h 38367"/>
                <a:gd name="T4" fmla="*/ 0 w 21600"/>
                <a:gd name="T5" fmla="*/ 21600 h 38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36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105"/>
                    <a:pt x="18667" y="34265"/>
                    <a:pt x="13617" y="38366"/>
                  </a:cubicBezTo>
                </a:path>
                <a:path w="21600" h="3836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105"/>
                    <a:pt x="18667" y="34265"/>
                    <a:pt x="13617" y="383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37" name="Group 1033"/>
            <p:cNvGrpSpPr>
              <a:grpSpLocks/>
            </p:cNvGrpSpPr>
            <p:nvPr/>
          </p:nvGrpSpPr>
          <p:grpSpPr bwMode="auto">
            <a:xfrm>
              <a:off x="2256" y="2304"/>
              <a:ext cx="48" cy="48"/>
              <a:chOff x="2256" y="2304"/>
              <a:chExt cx="48" cy="48"/>
            </a:xfrm>
          </p:grpSpPr>
          <p:sp>
            <p:nvSpPr>
              <p:cNvPr id="48138" name="Line 1034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39" name="Line 1035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40" name="Group 1036"/>
            <p:cNvGrpSpPr>
              <a:grpSpLocks/>
            </p:cNvGrpSpPr>
            <p:nvPr/>
          </p:nvGrpSpPr>
          <p:grpSpPr bwMode="auto">
            <a:xfrm>
              <a:off x="2352" y="2448"/>
              <a:ext cx="48" cy="48"/>
              <a:chOff x="2256" y="2304"/>
              <a:chExt cx="48" cy="48"/>
            </a:xfrm>
          </p:grpSpPr>
          <p:sp>
            <p:nvSpPr>
              <p:cNvPr id="48141" name="Line 1037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2" name="Line 1038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43" name="Group 1039"/>
            <p:cNvGrpSpPr>
              <a:grpSpLocks/>
            </p:cNvGrpSpPr>
            <p:nvPr/>
          </p:nvGrpSpPr>
          <p:grpSpPr bwMode="auto">
            <a:xfrm>
              <a:off x="2352" y="1872"/>
              <a:ext cx="48" cy="48"/>
              <a:chOff x="2256" y="2304"/>
              <a:chExt cx="48" cy="48"/>
            </a:xfrm>
          </p:grpSpPr>
          <p:sp>
            <p:nvSpPr>
              <p:cNvPr id="48144" name="Line 1040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5" name="Line 1041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46" name="Group 1042"/>
            <p:cNvGrpSpPr>
              <a:grpSpLocks/>
            </p:cNvGrpSpPr>
            <p:nvPr/>
          </p:nvGrpSpPr>
          <p:grpSpPr bwMode="auto">
            <a:xfrm>
              <a:off x="2064" y="1968"/>
              <a:ext cx="48" cy="48"/>
              <a:chOff x="2256" y="2304"/>
              <a:chExt cx="48" cy="48"/>
            </a:xfrm>
          </p:grpSpPr>
          <p:sp>
            <p:nvSpPr>
              <p:cNvPr id="48147" name="Line 1043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8" name="Line 1044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49" name="Group 1045"/>
            <p:cNvGrpSpPr>
              <a:grpSpLocks/>
            </p:cNvGrpSpPr>
            <p:nvPr/>
          </p:nvGrpSpPr>
          <p:grpSpPr bwMode="auto">
            <a:xfrm>
              <a:off x="2016" y="2304"/>
              <a:ext cx="48" cy="48"/>
              <a:chOff x="2256" y="2304"/>
              <a:chExt cx="48" cy="48"/>
            </a:xfrm>
          </p:grpSpPr>
          <p:sp>
            <p:nvSpPr>
              <p:cNvPr id="48150" name="Line 1046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1" name="Line 1047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52" name="Group 1048"/>
            <p:cNvGrpSpPr>
              <a:grpSpLocks/>
            </p:cNvGrpSpPr>
            <p:nvPr/>
          </p:nvGrpSpPr>
          <p:grpSpPr bwMode="auto">
            <a:xfrm>
              <a:off x="2160" y="2496"/>
              <a:ext cx="48" cy="48"/>
              <a:chOff x="2256" y="2304"/>
              <a:chExt cx="48" cy="48"/>
            </a:xfrm>
          </p:grpSpPr>
          <p:sp>
            <p:nvSpPr>
              <p:cNvPr id="48153" name="Line 1049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4" name="Line 1050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55" name="Group 1051"/>
            <p:cNvGrpSpPr>
              <a:grpSpLocks/>
            </p:cNvGrpSpPr>
            <p:nvPr/>
          </p:nvGrpSpPr>
          <p:grpSpPr bwMode="auto">
            <a:xfrm>
              <a:off x="2352" y="1680"/>
              <a:ext cx="48" cy="48"/>
              <a:chOff x="2256" y="2304"/>
              <a:chExt cx="48" cy="48"/>
            </a:xfrm>
          </p:grpSpPr>
          <p:sp>
            <p:nvSpPr>
              <p:cNvPr id="48156" name="Line 1052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7" name="Line 1053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58" name="Group 1054"/>
            <p:cNvGrpSpPr>
              <a:grpSpLocks/>
            </p:cNvGrpSpPr>
            <p:nvPr/>
          </p:nvGrpSpPr>
          <p:grpSpPr bwMode="auto">
            <a:xfrm>
              <a:off x="2352" y="2112"/>
              <a:ext cx="48" cy="48"/>
              <a:chOff x="2256" y="2304"/>
              <a:chExt cx="48" cy="48"/>
            </a:xfrm>
          </p:grpSpPr>
          <p:sp>
            <p:nvSpPr>
              <p:cNvPr id="48159" name="Line 1055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0" name="Line 1056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61" name="Group 1057"/>
            <p:cNvGrpSpPr>
              <a:grpSpLocks/>
            </p:cNvGrpSpPr>
            <p:nvPr/>
          </p:nvGrpSpPr>
          <p:grpSpPr bwMode="auto">
            <a:xfrm>
              <a:off x="2112" y="2160"/>
              <a:ext cx="48" cy="48"/>
              <a:chOff x="2256" y="2304"/>
              <a:chExt cx="48" cy="48"/>
            </a:xfrm>
          </p:grpSpPr>
          <p:sp>
            <p:nvSpPr>
              <p:cNvPr id="48162" name="Line 1058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3" name="Line 1059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64" name="Group 1060"/>
            <p:cNvGrpSpPr>
              <a:grpSpLocks/>
            </p:cNvGrpSpPr>
            <p:nvPr/>
          </p:nvGrpSpPr>
          <p:grpSpPr bwMode="auto">
            <a:xfrm>
              <a:off x="3312" y="1392"/>
              <a:ext cx="48" cy="48"/>
              <a:chOff x="2256" y="2304"/>
              <a:chExt cx="48" cy="48"/>
            </a:xfrm>
          </p:grpSpPr>
          <p:sp>
            <p:nvSpPr>
              <p:cNvPr id="48165" name="Line 1061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6" name="Line 1062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67" name="Group 1063"/>
            <p:cNvGrpSpPr>
              <a:grpSpLocks/>
            </p:cNvGrpSpPr>
            <p:nvPr/>
          </p:nvGrpSpPr>
          <p:grpSpPr bwMode="auto">
            <a:xfrm>
              <a:off x="2400" y="2736"/>
              <a:ext cx="48" cy="48"/>
              <a:chOff x="2256" y="2304"/>
              <a:chExt cx="48" cy="48"/>
            </a:xfrm>
          </p:grpSpPr>
          <p:sp>
            <p:nvSpPr>
              <p:cNvPr id="48168" name="Line 1064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9" name="Line 1065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70" name="Group 1066"/>
            <p:cNvGrpSpPr>
              <a:grpSpLocks/>
            </p:cNvGrpSpPr>
            <p:nvPr/>
          </p:nvGrpSpPr>
          <p:grpSpPr bwMode="auto">
            <a:xfrm>
              <a:off x="2640" y="1632"/>
              <a:ext cx="48" cy="48"/>
              <a:chOff x="2256" y="2304"/>
              <a:chExt cx="48" cy="48"/>
            </a:xfrm>
          </p:grpSpPr>
          <p:sp>
            <p:nvSpPr>
              <p:cNvPr id="48171" name="Line 1067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2" name="Line 1068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73" name="Group 1069"/>
            <p:cNvGrpSpPr>
              <a:grpSpLocks/>
            </p:cNvGrpSpPr>
            <p:nvPr/>
          </p:nvGrpSpPr>
          <p:grpSpPr bwMode="auto">
            <a:xfrm>
              <a:off x="2640" y="2256"/>
              <a:ext cx="48" cy="48"/>
              <a:chOff x="2256" y="2304"/>
              <a:chExt cx="48" cy="48"/>
            </a:xfrm>
          </p:grpSpPr>
          <p:sp>
            <p:nvSpPr>
              <p:cNvPr id="48174" name="Line 1070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5" name="Line 1071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76" name="Group 1072"/>
            <p:cNvGrpSpPr>
              <a:grpSpLocks/>
            </p:cNvGrpSpPr>
            <p:nvPr/>
          </p:nvGrpSpPr>
          <p:grpSpPr bwMode="auto">
            <a:xfrm>
              <a:off x="2592" y="1968"/>
              <a:ext cx="48" cy="48"/>
              <a:chOff x="2256" y="2304"/>
              <a:chExt cx="48" cy="48"/>
            </a:xfrm>
          </p:grpSpPr>
          <p:sp>
            <p:nvSpPr>
              <p:cNvPr id="48177" name="Line 1073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8" name="Line 1074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79" name="Group 1075"/>
            <p:cNvGrpSpPr>
              <a:grpSpLocks/>
            </p:cNvGrpSpPr>
            <p:nvPr/>
          </p:nvGrpSpPr>
          <p:grpSpPr bwMode="auto">
            <a:xfrm>
              <a:off x="2544" y="2496"/>
              <a:ext cx="48" cy="48"/>
              <a:chOff x="2256" y="2304"/>
              <a:chExt cx="48" cy="48"/>
            </a:xfrm>
          </p:grpSpPr>
          <p:sp>
            <p:nvSpPr>
              <p:cNvPr id="48180" name="Line 1076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1" name="Line 1077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82" name="Group 1078"/>
            <p:cNvGrpSpPr>
              <a:grpSpLocks/>
            </p:cNvGrpSpPr>
            <p:nvPr/>
          </p:nvGrpSpPr>
          <p:grpSpPr bwMode="auto">
            <a:xfrm>
              <a:off x="2880" y="1776"/>
              <a:ext cx="48" cy="48"/>
              <a:chOff x="2256" y="2304"/>
              <a:chExt cx="48" cy="48"/>
            </a:xfrm>
          </p:grpSpPr>
          <p:sp>
            <p:nvSpPr>
              <p:cNvPr id="48183" name="Line 1079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4" name="Line 1080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85" name="Group 1081"/>
            <p:cNvGrpSpPr>
              <a:grpSpLocks/>
            </p:cNvGrpSpPr>
            <p:nvPr/>
          </p:nvGrpSpPr>
          <p:grpSpPr bwMode="auto">
            <a:xfrm>
              <a:off x="2976" y="2064"/>
              <a:ext cx="48" cy="48"/>
              <a:chOff x="2256" y="2304"/>
              <a:chExt cx="48" cy="48"/>
            </a:xfrm>
          </p:grpSpPr>
          <p:sp>
            <p:nvSpPr>
              <p:cNvPr id="48186" name="Line 1082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7" name="Line 1083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88" name="Group 1084"/>
            <p:cNvGrpSpPr>
              <a:grpSpLocks/>
            </p:cNvGrpSpPr>
            <p:nvPr/>
          </p:nvGrpSpPr>
          <p:grpSpPr bwMode="auto">
            <a:xfrm>
              <a:off x="3072" y="1632"/>
              <a:ext cx="48" cy="48"/>
              <a:chOff x="2256" y="2304"/>
              <a:chExt cx="48" cy="48"/>
            </a:xfrm>
          </p:grpSpPr>
          <p:sp>
            <p:nvSpPr>
              <p:cNvPr id="48189" name="Line 1085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0" name="Line 1086"/>
              <p:cNvSpPr>
                <a:spLocks noChangeShapeType="1"/>
              </p:cNvSpPr>
              <p:nvPr/>
            </p:nvSpPr>
            <p:spPr bwMode="auto">
              <a:xfrm flipV="1">
                <a:off x="2256" y="230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8192" name="Text Box 1088"/>
          <p:cNvSpPr txBox="1">
            <a:spLocks noChangeArrowheads="1"/>
          </p:cNvSpPr>
          <p:nvPr/>
        </p:nvSpPr>
        <p:spPr bwMode="auto">
          <a:xfrm>
            <a:off x="1752600" y="36417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r</a:t>
            </a:r>
            <a:r>
              <a:rPr lang="en-US" sz="1200" dirty="0" err="1"/>
              <a:t>f</a:t>
            </a:r>
            <a:endParaRPr lang="en-US" sz="1200" dirty="0"/>
          </a:p>
        </p:txBody>
      </p:sp>
      <p:sp>
        <p:nvSpPr>
          <p:cNvPr id="48194" name="Text Box 1090"/>
          <p:cNvSpPr txBox="1">
            <a:spLocks noChangeArrowheads="1"/>
          </p:cNvSpPr>
          <p:nvPr/>
        </p:nvSpPr>
        <p:spPr bwMode="auto">
          <a:xfrm>
            <a:off x="6553200" y="5105400"/>
            <a:ext cx="152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Standard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Deviation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Files\MSOffice\Templates\Blank Presentation.pot</Template>
  <TotalTime>9220</TotalTime>
  <Words>2176</Words>
  <Application>Microsoft Office PowerPoint</Application>
  <PresentationFormat>On-screen Show (4:3)</PresentationFormat>
  <Paragraphs>413</Paragraphs>
  <Slides>37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tci1</vt:lpstr>
      <vt:lpstr>Times New Roman</vt:lpstr>
      <vt:lpstr>Blank Presentation</vt:lpstr>
      <vt:lpstr>Equation</vt:lpstr>
      <vt:lpstr>MathType 6.0 Equation</vt:lpstr>
      <vt:lpstr>Valuation of Financial Assets  </vt:lpstr>
      <vt:lpstr>PowerPoint Presentation</vt:lpstr>
      <vt:lpstr>Valuation of Financial Assets: The Risk-Return Trade-Off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Valuation of Financial Assets</dc:title>
  <dc:creator>Aydogan Alti</dc:creator>
  <cp:lastModifiedBy>Aydogan Alti</cp:lastModifiedBy>
  <cp:revision>313</cp:revision>
  <cp:lastPrinted>1999-01-26T15:42:18Z</cp:lastPrinted>
  <dcterms:created xsi:type="dcterms:W3CDTF">1999-01-25T03:13:50Z</dcterms:created>
  <dcterms:modified xsi:type="dcterms:W3CDTF">2019-09-03T15:06:03Z</dcterms:modified>
</cp:coreProperties>
</file>