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8"/>
  </p:notesMasterIdLst>
  <p:handoutMasterIdLst>
    <p:handoutMasterId r:id="rId59"/>
  </p:handoutMasterIdLst>
  <p:sldIdLst>
    <p:sldId id="346" r:id="rId2"/>
    <p:sldId id="416" r:id="rId3"/>
    <p:sldId id="431" r:id="rId4"/>
    <p:sldId id="502" r:id="rId5"/>
    <p:sldId id="503" r:id="rId6"/>
    <p:sldId id="504" r:id="rId7"/>
    <p:sldId id="434" r:id="rId8"/>
    <p:sldId id="435" r:id="rId9"/>
    <p:sldId id="436" r:id="rId10"/>
    <p:sldId id="437" r:id="rId11"/>
    <p:sldId id="438" r:id="rId12"/>
    <p:sldId id="483" r:id="rId13"/>
    <p:sldId id="484" r:id="rId14"/>
    <p:sldId id="441" r:id="rId15"/>
    <p:sldId id="442" r:id="rId16"/>
    <p:sldId id="446" r:id="rId17"/>
    <p:sldId id="486" r:id="rId18"/>
    <p:sldId id="447" r:id="rId19"/>
    <p:sldId id="443" r:id="rId20"/>
    <p:sldId id="444" r:id="rId21"/>
    <p:sldId id="445" r:id="rId22"/>
    <p:sldId id="448" r:id="rId23"/>
    <p:sldId id="449" r:id="rId24"/>
    <p:sldId id="450" r:id="rId25"/>
    <p:sldId id="451" r:id="rId26"/>
    <p:sldId id="452" r:id="rId27"/>
    <p:sldId id="453" r:id="rId28"/>
    <p:sldId id="487" r:id="rId29"/>
    <p:sldId id="488" r:id="rId30"/>
    <p:sldId id="489" r:id="rId31"/>
    <p:sldId id="457" r:id="rId32"/>
    <p:sldId id="458" r:id="rId33"/>
    <p:sldId id="459" r:id="rId34"/>
    <p:sldId id="460" r:id="rId35"/>
    <p:sldId id="461" r:id="rId36"/>
    <p:sldId id="462" r:id="rId37"/>
    <p:sldId id="463" r:id="rId38"/>
    <p:sldId id="490" r:id="rId39"/>
    <p:sldId id="491" r:id="rId40"/>
    <p:sldId id="492" r:id="rId41"/>
    <p:sldId id="493" r:id="rId42"/>
    <p:sldId id="494" r:id="rId43"/>
    <p:sldId id="495" r:id="rId44"/>
    <p:sldId id="496" r:id="rId45"/>
    <p:sldId id="471" r:id="rId46"/>
    <p:sldId id="497" r:id="rId47"/>
    <p:sldId id="472" r:id="rId48"/>
    <p:sldId id="498" r:id="rId49"/>
    <p:sldId id="499" r:id="rId50"/>
    <p:sldId id="500" r:id="rId51"/>
    <p:sldId id="501" r:id="rId52"/>
    <p:sldId id="477" r:id="rId53"/>
    <p:sldId id="479" r:id="rId54"/>
    <p:sldId id="480" r:id="rId55"/>
    <p:sldId id="481" r:id="rId56"/>
    <p:sldId id="482" r:id="rId5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68" autoAdjust="0"/>
  </p:normalViewPr>
  <p:slideViewPr>
    <p:cSldViewPr>
      <p:cViewPr varScale="1">
        <p:scale>
          <a:sx n="142" d="100"/>
          <a:sy n="142" d="100"/>
        </p:scale>
        <p:origin x="1515" y="82"/>
      </p:cViewPr>
      <p:guideLst>
        <p:guide orient="horz" pos="2160"/>
        <p:guide pos="2880"/>
      </p:guideLst>
    </p:cSldViewPr>
  </p:slideViewPr>
  <p:outlineViewPr>
    <p:cViewPr>
      <p:scale>
        <a:sx n="33" d="100"/>
        <a:sy n="33" d="100"/>
      </p:scale>
      <p:origin x="0" y="-58427"/>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393">
              <a:defRPr sz="1200" smtClean="0">
                <a:effectLst>
                  <a:outerShdw blurRad="38100" dist="38100" dir="2700000" algn="tl">
                    <a:srgbClr val="C0C0C0"/>
                  </a:outerShdw>
                </a:effectLst>
              </a:defRPr>
            </a:lvl1pPr>
          </a:lstStyle>
          <a:p>
            <a:pPr>
              <a:defRPr/>
            </a:pPr>
            <a:endParaRPr lang="en-US"/>
          </a:p>
        </p:txBody>
      </p:sp>
      <p:sp>
        <p:nvSpPr>
          <p:cNvPr id="37891" name="Rectangle 3"/>
          <p:cNvSpPr>
            <a:spLocks noGrp="1" noChangeArrowheads="1"/>
          </p:cNvSpPr>
          <p:nvPr>
            <p:ph type="dt" sz="quarter" idx="1"/>
          </p:nvPr>
        </p:nvSpPr>
        <p:spPr bwMode="auto">
          <a:xfrm>
            <a:off x="4144726" y="0"/>
            <a:ext cx="3170474" cy="48006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393">
              <a:defRPr sz="1200" smtClean="0">
                <a:effectLst>
                  <a:outerShdw blurRad="38100" dist="38100" dir="2700000" algn="tl">
                    <a:srgbClr val="C0C0C0"/>
                  </a:outerShdw>
                </a:effectLst>
              </a:defRPr>
            </a:lvl1pPr>
          </a:lstStyle>
          <a:p>
            <a:pPr>
              <a:defRPr/>
            </a:pPr>
            <a:endParaRPr lang="en-US"/>
          </a:p>
        </p:txBody>
      </p:sp>
      <p:sp>
        <p:nvSpPr>
          <p:cNvPr id="37892" name="Rectangle 4"/>
          <p:cNvSpPr>
            <a:spLocks noGrp="1" noChangeArrowheads="1"/>
          </p:cNvSpPr>
          <p:nvPr>
            <p:ph type="ftr" sz="quarter" idx="2"/>
          </p:nvPr>
        </p:nvSpPr>
        <p:spPr bwMode="auto">
          <a:xfrm>
            <a:off x="0" y="9121140"/>
            <a:ext cx="3170475" cy="480060"/>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393">
              <a:defRPr sz="1200" smtClean="0">
                <a:effectLst>
                  <a:outerShdw blurRad="38100" dist="38100" dir="2700000" algn="tl">
                    <a:srgbClr val="C0C0C0"/>
                  </a:outerShdw>
                </a:effectLst>
              </a:defRPr>
            </a:lvl1pPr>
          </a:lstStyle>
          <a:p>
            <a:pPr>
              <a:defRPr/>
            </a:pPr>
            <a:endParaRPr lang="en-US"/>
          </a:p>
        </p:txBody>
      </p:sp>
      <p:sp>
        <p:nvSpPr>
          <p:cNvPr id="37893" name="Rectangle 5"/>
          <p:cNvSpPr>
            <a:spLocks noGrp="1" noChangeArrowheads="1"/>
          </p:cNvSpPr>
          <p:nvPr>
            <p:ph type="sldNum" sz="quarter" idx="3"/>
          </p:nvPr>
        </p:nvSpPr>
        <p:spPr bwMode="auto">
          <a:xfrm>
            <a:off x="4144726" y="9121140"/>
            <a:ext cx="3170474" cy="480060"/>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393">
              <a:defRPr sz="1200" smtClean="0">
                <a:effectLst>
                  <a:outerShdw blurRad="38100" dist="38100" dir="2700000" algn="tl">
                    <a:srgbClr val="C0C0C0"/>
                  </a:outerShdw>
                </a:effectLst>
              </a:defRPr>
            </a:lvl1pPr>
          </a:lstStyle>
          <a:p>
            <a:pPr>
              <a:defRPr/>
            </a:pPr>
            <a:fld id="{5EF07DB0-E6A5-4AD0-B506-40F431319498}" type="slidenum">
              <a:rPr lang="en-US"/>
              <a:pPr>
                <a:defRPr/>
              </a:pPr>
              <a:t>‹#›</a:t>
            </a:fld>
            <a:endParaRPr lang="en-US"/>
          </a:p>
        </p:txBody>
      </p:sp>
    </p:spTree>
    <p:extLst>
      <p:ext uri="{BB962C8B-B14F-4D97-AF65-F5344CB8AC3E}">
        <p14:creationId xmlns:p14="http://schemas.microsoft.com/office/powerpoint/2010/main" val="335766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393">
              <a:defRPr sz="1200" smtClean="0">
                <a:effectLst>
                  <a:outerShdw blurRad="38100" dist="38100" dir="2700000" algn="tl">
                    <a:srgbClr val="C0C0C0"/>
                  </a:outerShdw>
                </a:effectLst>
              </a:defRPr>
            </a:lvl1pPr>
          </a:lstStyle>
          <a:p>
            <a:pPr>
              <a:defRPr/>
            </a:pPr>
            <a:endParaRPr lang="en-US"/>
          </a:p>
        </p:txBody>
      </p:sp>
      <p:sp>
        <p:nvSpPr>
          <p:cNvPr id="23555" name="Rectangle 3"/>
          <p:cNvSpPr>
            <a:spLocks noGrp="1" noChangeArrowheads="1"/>
          </p:cNvSpPr>
          <p:nvPr>
            <p:ph type="dt" idx="1"/>
          </p:nvPr>
        </p:nvSpPr>
        <p:spPr bwMode="auto">
          <a:xfrm>
            <a:off x="4144726" y="0"/>
            <a:ext cx="3170474" cy="48006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393">
              <a:defRPr sz="1200" smtClean="0">
                <a:effectLst>
                  <a:outerShdw blurRad="38100" dist="38100" dir="2700000" algn="tl">
                    <a:srgbClr val="C0C0C0"/>
                  </a:outerShdw>
                </a:effectLst>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75915" y="4560570"/>
            <a:ext cx="5363372" cy="432054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9121140"/>
            <a:ext cx="3170475" cy="480060"/>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393">
              <a:defRPr sz="1200" smtClean="0">
                <a:effectLst>
                  <a:outerShdw blurRad="38100" dist="38100" dir="2700000" algn="tl">
                    <a:srgbClr val="C0C0C0"/>
                  </a:outerShdw>
                </a:effectLst>
              </a:defRPr>
            </a:lvl1pPr>
          </a:lstStyle>
          <a:p>
            <a:pPr>
              <a:defRPr/>
            </a:pPr>
            <a:endParaRPr lang="en-US"/>
          </a:p>
        </p:txBody>
      </p:sp>
      <p:sp>
        <p:nvSpPr>
          <p:cNvPr id="23559" name="Rectangle 7"/>
          <p:cNvSpPr>
            <a:spLocks noGrp="1" noChangeArrowheads="1"/>
          </p:cNvSpPr>
          <p:nvPr>
            <p:ph type="sldNum" sz="quarter" idx="5"/>
          </p:nvPr>
        </p:nvSpPr>
        <p:spPr bwMode="auto">
          <a:xfrm>
            <a:off x="4144726" y="9121140"/>
            <a:ext cx="3170474" cy="480060"/>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393">
              <a:defRPr sz="1200" smtClean="0">
                <a:effectLst>
                  <a:outerShdw blurRad="38100" dist="38100" dir="2700000" algn="tl">
                    <a:srgbClr val="C0C0C0"/>
                  </a:outerShdw>
                </a:effectLst>
              </a:defRPr>
            </a:lvl1pPr>
          </a:lstStyle>
          <a:p>
            <a:pPr>
              <a:defRPr/>
            </a:pPr>
            <a:fld id="{36325C19-9A26-4D68-806B-A335F231D1E2}" type="slidenum">
              <a:rPr lang="en-US"/>
              <a:pPr>
                <a:defRPr/>
              </a:pPr>
              <a:t>‹#›</a:t>
            </a:fld>
            <a:endParaRPr lang="en-US"/>
          </a:p>
        </p:txBody>
      </p:sp>
    </p:spTree>
    <p:extLst>
      <p:ext uri="{BB962C8B-B14F-4D97-AF65-F5344CB8AC3E}">
        <p14:creationId xmlns:p14="http://schemas.microsoft.com/office/powerpoint/2010/main" val="1688982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3B38C1-6241-4B73-AD53-FB6F26A1575E}" type="slidenum">
              <a:rPr lang="en-US"/>
              <a:pPr>
                <a:defRPr/>
              </a:pPr>
              <a:t>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8983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FB121-EB63-47ED-878A-DD7ABFACC534}" type="slidenum">
              <a:rPr lang="en-US"/>
              <a:pPr/>
              <a:t>42</a:t>
            </a:fld>
            <a:endParaRPr lang="en-US"/>
          </a:p>
        </p:txBody>
      </p:sp>
      <p:sp>
        <p:nvSpPr>
          <p:cNvPr id="223234"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223235"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7631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961613-6210-45DF-B048-3E412B97A14D}" type="slidenum">
              <a:rPr lang="en-US"/>
              <a:pPr/>
              <a:t>43</a:t>
            </a:fld>
            <a:endParaRPr lang="en-US"/>
          </a:p>
        </p:txBody>
      </p:sp>
      <p:sp>
        <p:nvSpPr>
          <p:cNvPr id="183298" name="Rectangle 2"/>
          <p:cNvSpPr>
            <a:spLocks noGrp="1" noRot="1" noChangeAspect="1" noChangeArrowheads="1"/>
          </p:cNvSpPr>
          <p:nvPr>
            <p:ph type="sldImg"/>
          </p:nvPr>
        </p:nvSpPr>
        <p:spPr bwMode="auto">
          <a:xfrm>
            <a:off x="1260475" y="719138"/>
            <a:ext cx="4802188" cy="3600450"/>
          </a:xfrm>
          <a:prstGeom prst="rect">
            <a:avLst/>
          </a:prstGeom>
          <a:solidFill>
            <a:srgbClr val="FFFFFF"/>
          </a:solidFill>
          <a:ln>
            <a:solidFill>
              <a:srgbClr val="000000"/>
            </a:solidFill>
            <a:miter lim="800000"/>
            <a:headEnd/>
            <a:tailEnd/>
          </a:ln>
        </p:spPr>
      </p:sp>
      <p:sp>
        <p:nvSpPr>
          <p:cNvPr id="183299"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lIns="95619" tIns="47808" rIns="95619" bIns="47808"/>
          <a:lstStyle/>
          <a:p>
            <a:endParaRPr lang="en-US"/>
          </a:p>
        </p:txBody>
      </p:sp>
    </p:spTree>
    <p:extLst>
      <p:ext uri="{BB962C8B-B14F-4D97-AF65-F5344CB8AC3E}">
        <p14:creationId xmlns:p14="http://schemas.microsoft.com/office/powerpoint/2010/main" val="229864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0F14D-E55C-4DD9-8BED-A9B9DD6C1EEB}" type="slidenum">
              <a:rPr lang="en-US"/>
              <a:pPr/>
              <a:t>44</a:t>
            </a:fld>
            <a:endParaRPr lang="en-US"/>
          </a:p>
        </p:txBody>
      </p:sp>
      <p:sp>
        <p:nvSpPr>
          <p:cNvPr id="185346" name="Rectangle 2"/>
          <p:cNvSpPr>
            <a:spLocks noGrp="1" noRot="1" noChangeAspect="1" noChangeArrowheads="1"/>
          </p:cNvSpPr>
          <p:nvPr>
            <p:ph type="sldImg"/>
          </p:nvPr>
        </p:nvSpPr>
        <p:spPr bwMode="auto">
          <a:xfrm>
            <a:off x="1260475" y="719138"/>
            <a:ext cx="4802188" cy="3600450"/>
          </a:xfrm>
          <a:prstGeom prst="rect">
            <a:avLst/>
          </a:prstGeom>
          <a:solidFill>
            <a:srgbClr val="FFFFFF"/>
          </a:solidFill>
          <a:ln>
            <a:solidFill>
              <a:srgbClr val="000000"/>
            </a:solidFill>
            <a:miter lim="800000"/>
            <a:headEnd/>
            <a:tailEnd/>
          </a:ln>
        </p:spPr>
      </p:sp>
      <p:sp>
        <p:nvSpPr>
          <p:cNvPr id="185347"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lIns="95619" tIns="47808" rIns="95619" bIns="47808"/>
          <a:lstStyle/>
          <a:p>
            <a:endParaRPr lang="en-US"/>
          </a:p>
        </p:txBody>
      </p:sp>
    </p:spTree>
    <p:extLst>
      <p:ext uri="{BB962C8B-B14F-4D97-AF65-F5344CB8AC3E}">
        <p14:creationId xmlns:p14="http://schemas.microsoft.com/office/powerpoint/2010/main" val="4142252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0802D-EEC0-4C5B-BEFE-B517D2A35607}" type="slidenum">
              <a:rPr lang="en-US"/>
              <a:pPr/>
              <a:t>46</a:t>
            </a:fld>
            <a:endParaRPr lang="en-US"/>
          </a:p>
        </p:txBody>
      </p:sp>
      <p:sp>
        <p:nvSpPr>
          <p:cNvPr id="116738" name="Rectangle 2"/>
          <p:cNvSpPr>
            <a:spLocks noGrp="1" noRot="1" noChangeAspect="1" noChangeArrowheads="1"/>
          </p:cNvSpPr>
          <p:nvPr>
            <p:ph type="sldImg"/>
          </p:nvPr>
        </p:nvSpPr>
        <p:spPr bwMode="auto">
          <a:xfrm>
            <a:off x="1260475" y="719138"/>
            <a:ext cx="4802188" cy="3600450"/>
          </a:xfrm>
          <a:prstGeom prst="rect">
            <a:avLst/>
          </a:prstGeom>
          <a:solidFill>
            <a:srgbClr val="FFFFFF"/>
          </a:solidFill>
          <a:ln>
            <a:solidFill>
              <a:srgbClr val="000000"/>
            </a:solidFill>
            <a:miter lim="800000"/>
            <a:headEnd/>
            <a:tailEnd/>
          </a:ln>
        </p:spPr>
      </p:sp>
      <p:sp>
        <p:nvSpPr>
          <p:cNvPr id="116739"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lIns="95621" tIns="47810" rIns="95621" bIns="47810"/>
          <a:lstStyle/>
          <a:p>
            <a:endParaRPr lang="en-US"/>
          </a:p>
        </p:txBody>
      </p:sp>
    </p:spTree>
    <p:extLst>
      <p:ext uri="{BB962C8B-B14F-4D97-AF65-F5344CB8AC3E}">
        <p14:creationId xmlns:p14="http://schemas.microsoft.com/office/powerpoint/2010/main" val="1518486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0802D-EEC0-4C5B-BEFE-B517D2A35607}" type="slidenum">
              <a:rPr lang="en-US"/>
              <a:pPr/>
              <a:t>47</a:t>
            </a:fld>
            <a:endParaRPr lang="en-US"/>
          </a:p>
        </p:txBody>
      </p:sp>
      <p:sp>
        <p:nvSpPr>
          <p:cNvPr id="116738" name="Rectangle 2"/>
          <p:cNvSpPr>
            <a:spLocks noGrp="1" noRot="1" noChangeAspect="1" noChangeArrowheads="1"/>
          </p:cNvSpPr>
          <p:nvPr>
            <p:ph type="sldImg"/>
          </p:nvPr>
        </p:nvSpPr>
        <p:spPr bwMode="auto">
          <a:xfrm>
            <a:off x="1260475" y="719138"/>
            <a:ext cx="4802188" cy="3600450"/>
          </a:xfrm>
          <a:prstGeom prst="rect">
            <a:avLst/>
          </a:prstGeom>
          <a:solidFill>
            <a:srgbClr val="FFFFFF"/>
          </a:solidFill>
          <a:ln>
            <a:solidFill>
              <a:srgbClr val="000000"/>
            </a:solidFill>
            <a:miter lim="800000"/>
            <a:headEnd/>
            <a:tailEnd/>
          </a:ln>
        </p:spPr>
      </p:sp>
      <p:sp>
        <p:nvSpPr>
          <p:cNvPr id="116739"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lIns="95621" tIns="47810" rIns="95621" bIns="47810"/>
          <a:lstStyle/>
          <a:p>
            <a:endParaRPr lang="en-US"/>
          </a:p>
        </p:txBody>
      </p:sp>
    </p:spTree>
    <p:extLst>
      <p:ext uri="{BB962C8B-B14F-4D97-AF65-F5344CB8AC3E}">
        <p14:creationId xmlns:p14="http://schemas.microsoft.com/office/powerpoint/2010/main" val="64054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93D2E-2533-4EEE-9D3C-1674E84568F7}" type="slidenum">
              <a:rPr lang="en-US"/>
              <a:pPr/>
              <a:t>48</a:t>
            </a:fld>
            <a:endParaRPr lang="en-US"/>
          </a:p>
        </p:txBody>
      </p:sp>
      <p:sp>
        <p:nvSpPr>
          <p:cNvPr id="193538" name="Rectangle 2"/>
          <p:cNvSpPr>
            <a:spLocks noGrp="1" noRot="1" noChangeAspect="1" noChangeArrowheads="1"/>
          </p:cNvSpPr>
          <p:nvPr>
            <p:ph type="sldImg"/>
          </p:nvPr>
        </p:nvSpPr>
        <p:spPr bwMode="auto">
          <a:xfrm>
            <a:off x="1260475" y="719138"/>
            <a:ext cx="4802188" cy="3600450"/>
          </a:xfrm>
          <a:prstGeom prst="rect">
            <a:avLst/>
          </a:prstGeom>
          <a:solidFill>
            <a:srgbClr val="FFFFFF"/>
          </a:solidFill>
          <a:ln>
            <a:solidFill>
              <a:srgbClr val="000000"/>
            </a:solidFill>
            <a:miter lim="800000"/>
            <a:headEnd/>
            <a:tailEnd/>
          </a:ln>
        </p:spPr>
      </p:sp>
      <p:sp>
        <p:nvSpPr>
          <p:cNvPr id="193539"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lIns="95619" tIns="47808" rIns="95619" bIns="47808"/>
          <a:lstStyle/>
          <a:p>
            <a:endParaRPr lang="en-US"/>
          </a:p>
        </p:txBody>
      </p:sp>
    </p:spTree>
    <p:extLst>
      <p:ext uri="{BB962C8B-B14F-4D97-AF65-F5344CB8AC3E}">
        <p14:creationId xmlns:p14="http://schemas.microsoft.com/office/powerpoint/2010/main" val="110565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E554F-DAD7-4DD2-A329-F8C976C31819}" type="slidenum">
              <a:rPr lang="en-US" altLang="en-US"/>
              <a:pPr/>
              <a:t>53</a:t>
            </a:fld>
            <a:endParaRPr lang="en-US" altLang="en-US"/>
          </a:p>
        </p:txBody>
      </p:sp>
      <p:sp>
        <p:nvSpPr>
          <p:cNvPr id="119810" name="Rectangle 2"/>
          <p:cNvSpPr>
            <a:spLocks noGrp="1" noRot="1" noChangeAspect="1" noChangeArrowheads="1" noTextEdit="1"/>
          </p:cNvSpPr>
          <p:nvPr>
            <p:ph type="sldImg"/>
          </p:nvPr>
        </p:nvSpPr>
        <p:spPr bwMode="auto">
          <a:xfrm>
            <a:off x="1176338" y="695325"/>
            <a:ext cx="4633912" cy="3475038"/>
          </a:xfrm>
          <a:prstGeom prst="rect">
            <a:avLst/>
          </a:prstGeom>
          <a:solidFill>
            <a:srgbClr val="FFFFFF"/>
          </a:solidFill>
          <a:ln>
            <a:solidFill>
              <a:srgbClr val="000000"/>
            </a:solidFill>
            <a:miter lim="800000"/>
            <a:headEnd/>
            <a:tailEnd/>
          </a:ln>
        </p:spPr>
      </p:sp>
      <p:sp>
        <p:nvSpPr>
          <p:cNvPr id="119811" name="Rectangle 3"/>
          <p:cNvSpPr>
            <a:spLocks noGrp="1" noChangeArrowheads="1"/>
          </p:cNvSpPr>
          <p:nvPr>
            <p:ph type="body" idx="1"/>
          </p:nvPr>
        </p:nvSpPr>
        <p:spPr bwMode="auto">
          <a:xfrm>
            <a:off x="609600" y="4643438"/>
            <a:ext cx="5865813" cy="4337050"/>
          </a:xfrm>
          <a:prstGeom prst="rect">
            <a:avLst/>
          </a:prstGeom>
          <a:solidFill>
            <a:srgbClr val="FFFFFF"/>
          </a:solidFill>
          <a:ln>
            <a:solidFill>
              <a:srgbClr val="000000"/>
            </a:solidFill>
            <a:miter lim="800000"/>
            <a:headEnd/>
            <a:tailEnd/>
          </a:ln>
        </p:spPr>
        <p:txBody>
          <a:bodyPr lIns="92853" tIns="46425" rIns="92853" bIns="46425"/>
          <a:lstStyle/>
          <a:p>
            <a:endParaRPr lang="en-US" altLang="en-US"/>
          </a:p>
        </p:txBody>
      </p:sp>
    </p:spTree>
    <p:extLst>
      <p:ext uri="{BB962C8B-B14F-4D97-AF65-F5344CB8AC3E}">
        <p14:creationId xmlns:p14="http://schemas.microsoft.com/office/powerpoint/2010/main" val="259786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39865-FA9E-4CB5-9503-64C1C5D6F64B}" type="slidenum">
              <a:rPr lang="en-US" altLang="en-US"/>
              <a:pPr/>
              <a:t>54</a:t>
            </a:fld>
            <a:endParaRPr lang="en-US" altLang="en-US"/>
          </a:p>
        </p:txBody>
      </p:sp>
      <p:sp>
        <p:nvSpPr>
          <p:cNvPr id="128002" name="Rectangle 2"/>
          <p:cNvSpPr>
            <a:spLocks noGrp="1" noRot="1" noChangeAspect="1" noChangeArrowheads="1" noTextEdit="1"/>
          </p:cNvSpPr>
          <p:nvPr>
            <p:ph type="sldImg"/>
          </p:nvPr>
        </p:nvSpPr>
        <p:spPr bwMode="auto">
          <a:xfrm>
            <a:off x="1176338" y="695325"/>
            <a:ext cx="4633912" cy="3475038"/>
          </a:xfrm>
          <a:prstGeom prst="rect">
            <a:avLst/>
          </a:prstGeom>
          <a:solidFill>
            <a:srgbClr val="FFFFFF"/>
          </a:solidFill>
          <a:ln>
            <a:solidFill>
              <a:srgbClr val="000000"/>
            </a:solidFill>
            <a:miter lim="800000"/>
            <a:headEnd/>
            <a:tailEnd/>
          </a:ln>
        </p:spPr>
      </p:sp>
      <p:sp>
        <p:nvSpPr>
          <p:cNvPr id="128003" name="Rectangle 3"/>
          <p:cNvSpPr>
            <a:spLocks noGrp="1" noChangeArrowheads="1"/>
          </p:cNvSpPr>
          <p:nvPr>
            <p:ph type="body" idx="1"/>
          </p:nvPr>
        </p:nvSpPr>
        <p:spPr bwMode="auto">
          <a:xfrm>
            <a:off x="609600" y="4643438"/>
            <a:ext cx="5865813" cy="4337050"/>
          </a:xfrm>
          <a:prstGeom prst="rect">
            <a:avLst/>
          </a:prstGeom>
          <a:solidFill>
            <a:srgbClr val="FFFFFF"/>
          </a:solidFill>
          <a:ln>
            <a:solidFill>
              <a:srgbClr val="000000"/>
            </a:solidFill>
            <a:miter lim="800000"/>
            <a:headEnd/>
            <a:tailEnd/>
          </a:ln>
        </p:spPr>
        <p:txBody>
          <a:bodyPr lIns="92853" tIns="46425" rIns="92853" bIns="46425"/>
          <a:lstStyle/>
          <a:p>
            <a:endParaRPr lang="en-US" altLang="en-US"/>
          </a:p>
        </p:txBody>
      </p:sp>
    </p:spTree>
    <p:extLst>
      <p:ext uri="{BB962C8B-B14F-4D97-AF65-F5344CB8AC3E}">
        <p14:creationId xmlns:p14="http://schemas.microsoft.com/office/powerpoint/2010/main" val="181206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36AEC-27BD-4BF4-B73E-C2675F3A224E}" type="slidenum">
              <a:rPr lang="en-US" altLang="en-US"/>
              <a:pPr/>
              <a:t>55</a:t>
            </a:fld>
            <a:endParaRPr lang="en-US" altLang="en-US"/>
          </a:p>
        </p:txBody>
      </p:sp>
      <p:sp>
        <p:nvSpPr>
          <p:cNvPr id="135170" name="Rectangle 2"/>
          <p:cNvSpPr>
            <a:spLocks noGrp="1" noRot="1" noChangeAspect="1" noChangeArrowheads="1" noTextEdit="1"/>
          </p:cNvSpPr>
          <p:nvPr>
            <p:ph type="sldImg"/>
          </p:nvPr>
        </p:nvSpPr>
        <p:spPr bwMode="auto">
          <a:xfrm>
            <a:off x="1177925" y="695325"/>
            <a:ext cx="4633913" cy="3475038"/>
          </a:xfrm>
          <a:prstGeom prst="rect">
            <a:avLst/>
          </a:prstGeom>
          <a:solidFill>
            <a:srgbClr val="FFFFFF"/>
          </a:solidFill>
          <a:ln>
            <a:solidFill>
              <a:srgbClr val="000000"/>
            </a:solidFill>
            <a:miter lim="800000"/>
            <a:headEnd/>
            <a:tailEnd/>
          </a:ln>
        </p:spPr>
      </p:sp>
      <p:sp>
        <p:nvSpPr>
          <p:cNvPr id="135171" name="Rectangle 3"/>
          <p:cNvSpPr>
            <a:spLocks noGrp="1" noChangeArrowheads="1"/>
          </p:cNvSpPr>
          <p:nvPr>
            <p:ph type="body" idx="1"/>
          </p:nvPr>
        </p:nvSpPr>
        <p:spPr bwMode="auto">
          <a:xfrm>
            <a:off x="609600" y="4643438"/>
            <a:ext cx="5865813" cy="4337050"/>
          </a:xfrm>
          <a:prstGeom prst="rect">
            <a:avLst/>
          </a:prstGeom>
          <a:solidFill>
            <a:srgbClr val="FFFFFF"/>
          </a:solidFill>
          <a:ln>
            <a:solidFill>
              <a:srgbClr val="000000"/>
            </a:solidFill>
            <a:miter lim="800000"/>
            <a:headEnd/>
            <a:tailEnd/>
          </a:ln>
        </p:spPr>
        <p:txBody>
          <a:bodyPr lIns="92850" tIns="46423" rIns="92850" bIns="46423"/>
          <a:lstStyle/>
          <a:p>
            <a:pPr marL="114300" indent="-114300"/>
            <a:endParaRPr lang="en-US" altLang="en-US"/>
          </a:p>
        </p:txBody>
      </p:sp>
    </p:spTree>
    <p:extLst>
      <p:ext uri="{BB962C8B-B14F-4D97-AF65-F5344CB8AC3E}">
        <p14:creationId xmlns:p14="http://schemas.microsoft.com/office/powerpoint/2010/main" val="1883953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75F48C-6808-4CD3-B407-FBC3CC7F7302}" type="slidenum">
              <a:rPr lang="en-US" altLang="en-US"/>
              <a:pPr/>
              <a:t>56</a:t>
            </a:fld>
            <a:endParaRPr lang="en-US" altLang="en-US"/>
          </a:p>
        </p:txBody>
      </p:sp>
      <p:sp>
        <p:nvSpPr>
          <p:cNvPr id="144386" name="Rectangle 2"/>
          <p:cNvSpPr>
            <a:spLocks noGrp="1" noRot="1" noChangeAspect="1" noChangeArrowheads="1" noTextEdit="1"/>
          </p:cNvSpPr>
          <p:nvPr>
            <p:ph type="sldImg"/>
          </p:nvPr>
        </p:nvSpPr>
        <p:spPr bwMode="auto">
          <a:xfrm>
            <a:off x="1177925" y="695325"/>
            <a:ext cx="4633913" cy="3475038"/>
          </a:xfrm>
          <a:prstGeom prst="rect">
            <a:avLst/>
          </a:prstGeom>
          <a:solidFill>
            <a:srgbClr val="FFFFFF"/>
          </a:solidFill>
          <a:ln>
            <a:solidFill>
              <a:srgbClr val="000000"/>
            </a:solidFill>
            <a:miter lim="800000"/>
            <a:headEnd/>
            <a:tailEnd/>
          </a:ln>
        </p:spPr>
      </p:sp>
      <p:sp>
        <p:nvSpPr>
          <p:cNvPr id="144387" name="Rectangle 3"/>
          <p:cNvSpPr>
            <a:spLocks noGrp="1" noChangeArrowheads="1"/>
          </p:cNvSpPr>
          <p:nvPr>
            <p:ph type="body" idx="1"/>
          </p:nvPr>
        </p:nvSpPr>
        <p:spPr bwMode="auto">
          <a:xfrm>
            <a:off x="609600" y="4643438"/>
            <a:ext cx="5865813" cy="4337050"/>
          </a:xfrm>
          <a:prstGeom prst="rect">
            <a:avLst/>
          </a:prstGeom>
          <a:solidFill>
            <a:srgbClr val="FFFFFF"/>
          </a:solidFill>
          <a:ln>
            <a:solidFill>
              <a:srgbClr val="000000"/>
            </a:solidFill>
            <a:miter lim="800000"/>
            <a:headEnd/>
            <a:tailEnd/>
          </a:ln>
        </p:spPr>
        <p:txBody>
          <a:bodyPr lIns="92850" tIns="46423" rIns="92850" bIns="46423"/>
          <a:lstStyle/>
          <a:p>
            <a:pPr marL="114300" indent="-114300"/>
            <a:endParaRPr lang="en-US" altLang="en-US"/>
          </a:p>
        </p:txBody>
      </p:sp>
    </p:spTree>
    <p:extLst>
      <p:ext uri="{BB962C8B-B14F-4D97-AF65-F5344CB8AC3E}">
        <p14:creationId xmlns:p14="http://schemas.microsoft.com/office/powerpoint/2010/main" val="332492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C82332-2C32-424B-800A-D0F89CEA9896}" type="slidenum">
              <a:rPr lang="en-US"/>
              <a:pPr/>
              <a:t>11</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832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E78E1-83D8-42A4-AD29-604FA82109C0}" type="slidenum">
              <a:rPr lang="en-US"/>
              <a:pPr/>
              <a:t>14</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781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4FD64-B032-4141-A896-3323B395FB56}" type="slidenum">
              <a:rPr lang="en-US"/>
              <a:pPr/>
              <a:t>24</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11938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543F2-6618-4F42-BD65-D76EDB57CAC1}" type="slidenum">
              <a:rPr lang="en-US"/>
              <a:pPr/>
              <a:t>25</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2433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897A5-DE71-4D35-8447-C5E16D7D1654}" type="slidenum">
              <a:rPr lang="en-US"/>
              <a:pPr/>
              <a:t>27</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2363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903A1-E315-47BE-B35D-86F1BCD73D14}" type="slidenum">
              <a:rPr lang="en-US"/>
              <a:pPr/>
              <a:t>31</a:t>
            </a:fld>
            <a:endParaRPr lang="en-US"/>
          </a:p>
        </p:txBody>
      </p:sp>
      <p:sp>
        <p:nvSpPr>
          <p:cNvPr id="174082" name="Rectangle 2"/>
          <p:cNvSpPr>
            <a:spLocks noGrp="1" noRot="1" noChangeAspect="1" noChangeArrowheads="1"/>
          </p:cNvSpPr>
          <p:nvPr>
            <p:ph type="sldImg"/>
          </p:nvPr>
        </p:nvSpPr>
        <p:spPr bwMode="auto">
          <a:xfrm>
            <a:off x="1260475" y="719138"/>
            <a:ext cx="4802188" cy="3600450"/>
          </a:xfrm>
          <a:prstGeom prst="rect">
            <a:avLst/>
          </a:prstGeom>
          <a:solidFill>
            <a:srgbClr val="FFFFFF"/>
          </a:solidFill>
          <a:ln>
            <a:solidFill>
              <a:srgbClr val="000000"/>
            </a:solidFill>
            <a:miter lim="800000"/>
            <a:headEnd/>
            <a:tailEnd/>
          </a:ln>
        </p:spPr>
      </p:sp>
      <p:sp>
        <p:nvSpPr>
          <p:cNvPr id="174083"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lIns="95619" tIns="47808" rIns="95619" bIns="47808"/>
          <a:lstStyle/>
          <a:p>
            <a:endParaRPr lang="en-US"/>
          </a:p>
        </p:txBody>
      </p:sp>
    </p:spTree>
    <p:extLst>
      <p:ext uri="{BB962C8B-B14F-4D97-AF65-F5344CB8AC3E}">
        <p14:creationId xmlns:p14="http://schemas.microsoft.com/office/powerpoint/2010/main" val="1155975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65311-6B0B-4B9B-9252-B8C3B632AACC}" type="slidenum">
              <a:rPr lang="en-US"/>
              <a:pPr/>
              <a:t>32</a:t>
            </a:fld>
            <a:endParaRPr lang="en-US"/>
          </a:p>
        </p:txBody>
      </p:sp>
      <p:sp>
        <p:nvSpPr>
          <p:cNvPr id="176130" name="Rectangle 2"/>
          <p:cNvSpPr>
            <a:spLocks noGrp="1" noRot="1" noChangeAspect="1" noChangeArrowheads="1"/>
          </p:cNvSpPr>
          <p:nvPr>
            <p:ph type="sldImg"/>
          </p:nvPr>
        </p:nvSpPr>
        <p:spPr bwMode="auto">
          <a:xfrm>
            <a:off x="1260475" y="719138"/>
            <a:ext cx="4802188" cy="3600450"/>
          </a:xfrm>
          <a:prstGeom prst="rect">
            <a:avLst/>
          </a:prstGeom>
          <a:solidFill>
            <a:srgbClr val="FFFFFF"/>
          </a:solidFill>
          <a:ln>
            <a:solidFill>
              <a:srgbClr val="000000"/>
            </a:solidFill>
            <a:miter lim="800000"/>
            <a:headEnd/>
            <a:tailEnd/>
          </a:ln>
        </p:spPr>
      </p:sp>
      <p:sp>
        <p:nvSpPr>
          <p:cNvPr id="176131"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lIns="95619" tIns="47808" rIns="95619" bIns="47808"/>
          <a:lstStyle/>
          <a:p>
            <a:endParaRPr lang="en-US"/>
          </a:p>
        </p:txBody>
      </p:sp>
    </p:spTree>
    <p:extLst>
      <p:ext uri="{BB962C8B-B14F-4D97-AF65-F5344CB8AC3E}">
        <p14:creationId xmlns:p14="http://schemas.microsoft.com/office/powerpoint/2010/main" val="2144603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9FD084-B435-46D6-8E6F-F5A9CB69F9D1}" type="slidenum">
              <a:rPr lang="en-US"/>
              <a:pPr/>
              <a:t>33</a:t>
            </a:fld>
            <a:endParaRPr lang="en-US"/>
          </a:p>
        </p:txBody>
      </p:sp>
      <p:sp>
        <p:nvSpPr>
          <p:cNvPr id="179202" name="Rectangle 2"/>
          <p:cNvSpPr>
            <a:spLocks noGrp="1" noRot="1" noChangeAspect="1" noChangeArrowheads="1"/>
          </p:cNvSpPr>
          <p:nvPr>
            <p:ph type="sldImg"/>
          </p:nvPr>
        </p:nvSpPr>
        <p:spPr bwMode="auto">
          <a:xfrm>
            <a:off x="1260475" y="719138"/>
            <a:ext cx="4802188" cy="3600450"/>
          </a:xfrm>
          <a:prstGeom prst="rect">
            <a:avLst/>
          </a:prstGeom>
          <a:solidFill>
            <a:srgbClr val="FFFFFF"/>
          </a:solidFill>
          <a:ln>
            <a:solidFill>
              <a:srgbClr val="000000"/>
            </a:solidFill>
            <a:miter lim="800000"/>
            <a:headEnd/>
            <a:tailEnd/>
          </a:ln>
        </p:spPr>
      </p:sp>
      <p:sp>
        <p:nvSpPr>
          <p:cNvPr id="179203" name="Rectangle 3"/>
          <p:cNvSpPr>
            <a:spLocks noGrp="1" noChangeArrowheads="1"/>
          </p:cNvSpPr>
          <p:nvPr>
            <p:ph type="body" idx="1"/>
          </p:nvPr>
        </p:nvSpPr>
        <p:spPr bwMode="auto">
          <a:xfrm>
            <a:off x="973668" y="4561226"/>
            <a:ext cx="5367867" cy="4320213"/>
          </a:xfrm>
          <a:prstGeom prst="rect">
            <a:avLst/>
          </a:prstGeom>
          <a:solidFill>
            <a:srgbClr val="FFFFFF"/>
          </a:solidFill>
          <a:ln>
            <a:solidFill>
              <a:srgbClr val="000000"/>
            </a:solidFill>
            <a:miter lim="800000"/>
            <a:headEnd/>
            <a:tailEnd/>
          </a:ln>
        </p:spPr>
        <p:txBody>
          <a:bodyPr lIns="95619" tIns="47808" rIns="95619" bIns="47808"/>
          <a:lstStyle/>
          <a:p>
            <a:endParaRPr lang="en-US"/>
          </a:p>
        </p:txBody>
      </p:sp>
    </p:spTree>
    <p:extLst>
      <p:ext uri="{BB962C8B-B14F-4D97-AF65-F5344CB8AC3E}">
        <p14:creationId xmlns:p14="http://schemas.microsoft.com/office/powerpoint/2010/main" val="47804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7D36D0-A78C-4178-AF3E-1C7403411EE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362AB5-763A-421B-B66E-E1683883DF7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2E3D1F-0450-4E18-9932-187BDEA4CCE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FC99A4-F310-414C-A0FD-C2DF4CBF034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2E8CF0-3E1E-4B52-A579-5175F88267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A56CAD-F7FB-4567-91A2-0D78500F55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C0D1B38-8381-4054-ADE2-6C35C4481C5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5BB9169-E1B8-4808-9511-7AC16F5456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19F0D08-F911-4C2C-A247-229CA3CDC0D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96F89B-DA76-417B-9F1F-20EA2F9807D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8FA568-3515-4205-9BEC-9139125DF5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F6C239D-F13A-4305-AECD-9AD38BCD1A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8.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4.bin"/><Relationship Id="rId14" Type="http://schemas.openxmlformats.org/officeDocument/2006/relationships/image" Target="../media/image1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0.bin"/><Relationship Id="rId1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4.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7.bin"/><Relationship Id="rId14" Type="http://schemas.openxmlformats.org/officeDocument/2006/relationships/image" Target="../media/image2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31.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6.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7.wmf"/><Relationship Id="rId4"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9.xml"/><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image" Target="../media/image38.wmf"/><Relationship Id="rId4" Type="http://schemas.openxmlformats.org/officeDocument/2006/relationships/oleObject" Target="../embeddings/oleObject3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45.bin"/><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48.bin"/><Relationship Id="rId4" Type="http://schemas.openxmlformats.org/officeDocument/2006/relationships/image" Target="../media/image4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5.wmf"/><Relationship Id="rId5" Type="http://schemas.openxmlformats.org/officeDocument/2006/relationships/oleObject" Target="../embeddings/oleObject50.bin"/><Relationship Id="rId4" Type="http://schemas.openxmlformats.org/officeDocument/2006/relationships/image" Target="../media/image4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6.wmf"/></Relationships>
</file>

<file path=ppt/slides/_rels/slide4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8.wmf"/><Relationship Id="rId5" Type="http://schemas.openxmlformats.org/officeDocument/2006/relationships/oleObject" Target="../embeddings/oleObject53.bin"/><Relationship Id="rId10" Type="http://schemas.openxmlformats.org/officeDocument/2006/relationships/image" Target="../media/image49.wmf"/><Relationship Id="rId4" Type="http://schemas.openxmlformats.org/officeDocument/2006/relationships/image" Target="../media/image47.wmf"/><Relationship Id="rId9" Type="http://schemas.openxmlformats.org/officeDocument/2006/relationships/oleObject" Target="../embeddings/oleObject55.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7.bin"/><Relationship Id="rId5" Type="http://schemas.openxmlformats.org/officeDocument/2006/relationships/image" Target="../media/image50.wmf"/><Relationship Id="rId4" Type="http://schemas.openxmlformats.org/officeDocument/2006/relationships/oleObject" Target="../embeddings/oleObject56.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11.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9.bin"/><Relationship Id="rId5" Type="http://schemas.openxmlformats.org/officeDocument/2006/relationships/image" Target="../media/image52.wmf"/><Relationship Id="rId4" Type="http://schemas.openxmlformats.org/officeDocument/2006/relationships/oleObject" Target="../embeddings/oleObject58.bin"/><Relationship Id="rId9" Type="http://schemas.openxmlformats.org/officeDocument/2006/relationships/image" Target="../media/image54.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12.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2.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5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13.xml"/><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6.bin"/><Relationship Id="rId5" Type="http://schemas.openxmlformats.org/officeDocument/2006/relationships/image" Target="../media/image59.wmf"/><Relationship Id="rId4" Type="http://schemas.openxmlformats.org/officeDocument/2006/relationships/oleObject" Target="../embeddings/oleObject65.bin"/><Relationship Id="rId9" Type="http://schemas.openxmlformats.org/officeDocument/2006/relationships/image" Target="../media/image61.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4.wmf"/><Relationship Id="rId5" Type="http://schemas.openxmlformats.org/officeDocument/2006/relationships/oleObject" Target="../embeddings/oleObject70.bin"/><Relationship Id="rId4" Type="http://schemas.openxmlformats.org/officeDocument/2006/relationships/image" Target="../media/image6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6.wmf"/><Relationship Id="rId5" Type="http://schemas.openxmlformats.org/officeDocument/2006/relationships/oleObject" Target="../embeddings/oleObject72.bin"/><Relationship Id="rId4" Type="http://schemas.openxmlformats.org/officeDocument/2006/relationships/image" Target="../media/image6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67.wmf"/><Relationship Id="rId4" Type="http://schemas.openxmlformats.org/officeDocument/2006/relationships/oleObject" Target="../embeddings/oleObject7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68.wmf"/><Relationship Id="rId4" Type="http://schemas.openxmlformats.org/officeDocument/2006/relationships/oleObject" Target="../embeddings/oleObject7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1676400"/>
            <a:ext cx="7772400" cy="2362200"/>
          </a:xfrm>
        </p:spPr>
        <p:txBody>
          <a:bodyPr/>
          <a:lstStyle/>
          <a:p>
            <a:pPr>
              <a:lnSpc>
                <a:spcPct val="114000"/>
              </a:lnSpc>
              <a:spcBef>
                <a:spcPts val="0"/>
              </a:spcBef>
              <a:spcAft>
                <a:spcPts val="0"/>
              </a:spcAft>
            </a:pPr>
            <a:r>
              <a:rPr lang="en-US" sz="3600" noProof="0" dirty="0" smtClean="0"/>
              <a:t>DISCOUNTED </a:t>
            </a:r>
            <a:r>
              <a:rPr lang="en-US" sz="3600" noProof="0" dirty="0"/>
              <a:t>CASH FLOW </a:t>
            </a:r>
            <a:r>
              <a:rPr lang="en-US" sz="3600" noProof="0" dirty="0" smtClean="0"/>
              <a:t>VALUATION METHODS</a:t>
            </a:r>
            <a:endParaRPr lang="en-US" sz="3600" noProof="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754669C5-FAEB-46C2-9045-582B3326EE54}" type="slidenum">
              <a:rPr lang="en-US"/>
              <a:pPr/>
              <a:t>10</a:t>
            </a:fld>
            <a:endParaRPr lang="en-US"/>
          </a:p>
        </p:txBody>
      </p:sp>
      <p:sp>
        <p:nvSpPr>
          <p:cNvPr id="16386" name="Text Box 2"/>
          <p:cNvSpPr txBox="1">
            <a:spLocks noChangeArrowheads="1"/>
          </p:cNvSpPr>
          <p:nvPr/>
        </p:nvSpPr>
        <p:spPr bwMode="auto">
          <a:xfrm>
            <a:off x="457200" y="381000"/>
            <a:ext cx="8382000" cy="6217087"/>
          </a:xfrm>
          <a:prstGeom prst="rect">
            <a:avLst/>
          </a:prstGeom>
          <a:noFill/>
          <a:ln w="9525">
            <a:noFill/>
            <a:miter lim="800000"/>
            <a:headEnd/>
            <a:tailEnd/>
          </a:ln>
          <a:effectLst/>
        </p:spPr>
        <p:txBody>
          <a:bodyPr wrap="square">
            <a:spAutoFit/>
          </a:bodyPr>
          <a:lstStyle/>
          <a:p>
            <a:pPr eaLnBrk="0" hangingPunct="0"/>
            <a:endParaRPr lang="en-US" dirty="0"/>
          </a:p>
          <a:p>
            <a:pPr eaLnBrk="0" hangingPunct="0"/>
            <a:endParaRPr lang="en-US" sz="2200" dirty="0"/>
          </a:p>
          <a:p>
            <a:pPr eaLnBrk="0" hangingPunct="0"/>
            <a:r>
              <a:rPr lang="en-US" sz="2200" dirty="0"/>
              <a:t>Graphically:</a:t>
            </a:r>
          </a:p>
          <a:p>
            <a:pPr eaLnBrk="0" hangingPunct="0"/>
            <a:endParaRPr lang="en-US" dirty="0"/>
          </a:p>
          <a:p>
            <a:pPr eaLnBrk="0" hangingPunct="0"/>
            <a:endParaRPr lang="en-US" dirty="0"/>
          </a:p>
          <a:p>
            <a:pPr eaLnBrk="0" hangingPunct="0"/>
            <a:endParaRPr lang="en-US" dirty="0"/>
          </a:p>
          <a:p>
            <a:pPr eaLnBrk="0" hangingPunct="0"/>
            <a:endParaRPr lang="en-US" dirty="0"/>
          </a:p>
          <a:p>
            <a:pPr eaLnBrk="0" hangingPunct="0"/>
            <a:endParaRPr lang="en-US" dirty="0"/>
          </a:p>
          <a:p>
            <a:pPr eaLnBrk="0" hangingPunct="0"/>
            <a:endParaRPr lang="en-US" dirty="0"/>
          </a:p>
          <a:p>
            <a:pPr eaLnBrk="0" hangingPunct="0"/>
            <a:endParaRPr lang="en-US" dirty="0"/>
          </a:p>
          <a:p>
            <a:pPr eaLnBrk="0" hangingPunct="0"/>
            <a:endParaRPr lang="en-US" dirty="0"/>
          </a:p>
          <a:p>
            <a:pPr eaLnBrk="0" hangingPunct="0"/>
            <a:endParaRPr lang="en-US" dirty="0"/>
          </a:p>
          <a:p>
            <a:pPr eaLnBrk="0" hangingPunct="0"/>
            <a:endParaRPr lang="en-US" dirty="0"/>
          </a:p>
          <a:p>
            <a:pPr eaLnBrk="0" hangingPunct="0"/>
            <a:endParaRPr lang="en-US" dirty="0"/>
          </a:p>
          <a:p>
            <a:pPr eaLnBrk="0" hangingPunct="0"/>
            <a:endParaRPr lang="en-US" dirty="0"/>
          </a:p>
          <a:p>
            <a:pPr marL="169863" indent="-169863">
              <a:buFont typeface="Arial" pitchFamily="34" charset="0"/>
              <a:buChar char="•"/>
            </a:pPr>
            <a:r>
              <a:rPr lang="en-US" sz="2000" dirty="0"/>
              <a:t>We will derive similar formulas later in this note, but ones that take into account </a:t>
            </a:r>
            <a:r>
              <a:rPr lang="en-US" sz="2000" dirty="0" smtClean="0"/>
              <a:t>corporate tax </a:t>
            </a:r>
            <a:r>
              <a:rPr lang="en-US" sz="2000" dirty="0"/>
              <a:t>effects as well</a:t>
            </a:r>
          </a:p>
        </p:txBody>
      </p:sp>
      <p:sp>
        <p:nvSpPr>
          <p:cNvPr id="16387" name="Line 3"/>
          <p:cNvSpPr>
            <a:spLocks noChangeShapeType="1"/>
          </p:cNvSpPr>
          <p:nvPr/>
        </p:nvSpPr>
        <p:spPr bwMode="auto">
          <a:xfrm>
            <a:off x="2514600" y="4919662"/>
            <a:ext cx="4191000" cy="0"/>
          </a:xfrm>
          <a:prstGeom prst="line">
            <a:avLst/>
          </a:prstGeom>
          <a:noFill/>
          <a:ln w="12700">
            <a:solidFill>
              <a:schemeClr val="tx1"/>
            </a:solidFill>
            <a:round/>
            <a:headEnd/>
            <a:tailEnd type="arrow" w="med" len="med"/>
          </a:ln>
          <a:effectLst/>
        </p:spPr>
        <p:txBody>
          <a:bodyPr wrap="none" anchor="ctr"/>
          <a:lstStyle/>
          <a:p>
            <a:endParaRPr lang="en-US"/>
          </a:p>
        </p:txBody>
      </p:sp>
      <p:sp>
        <p:nvSpPr>
          <p:cNvPr id="16388" name="Arc 4"/>
          <p:cNvSpPr>
            <a:spLocks/>
          </p:cNvSpPr>
          <p:nvPr/>
        </p:nvSpPr>
        <p:spPr bwMode="auto">
          <a:xfrm rot="10564346" flipV="1">
            <a:off x="4261104" y="2039112"/>
            <a:ext cx="1962150" cy="533400"/>
          </a:xfrm>
          <a:custGeom>
            <a:avLst/>
            <a:gdLst>
              <a:gd name="G0" fmla="+- 0 0 0"/>
              <a:gd name="G1" fmla="+- 21600 0 0"/>
              <a:gd name="G2" fmla="+- 21600 0 0"/>
              <a:gd name="T0" fmla="*/ 0 w 20594"/>
              <a:gd name="T1" fmla="*/ 0 h 21600"/>
              <a:gd name="T2" fmla="*/ 20594 w 20594"/>
              <a:gd name="T3" fmla="*/ 15085 h 21600"/>
              <a:gd name="T4" fmla="*/ 0 w 20594"/>
              <a:gd name="T5" fmla="*/ 21600 h 21600"/>
            </a:gdLst>
            <a:ahLst/>
            <a:cxnLst>
              <a:cxn ang="0">
                <a:pos x="T0" y="T1"/>
              </a:cxn>
              <a:cxn ang="0">
                <a:pos x="T2" y="T3"/>
              </a:cxn>
              <a:cxn ang="0">
                <a:pos x="T4" y="T5"/>
              </a:cxn>
            </a:cxnLst>
            <a:rect l="0" t="0" r="r" b="b"/>
            <a:pathLst>
              <a:path w="20594" h="21600" fill="none" extrusionOk="0">
                <a:moveTo>
                  <a:pt x="-1" y="0"/>
                </a:moveTo>
                <a:cubicBezTo>
                  <a:pt x="9419" y="0"/>
                  <a:pt x="17752" y="6104"/>
                  <a:pt x="20594" y="15084"/>
                </a:cubicBezTo>
              </a:path>
              <a:path w="20594" h="21600" stroke="0" extrusionOk="0">
                <a:moveTo>
                  <a:pt x="-1" y="0"/>
                </a:moveTo>
                <a:cubicBezTo>
                  <a:pt x="9419" y="0"/>
                  <a:pt x="17752" y="6104"/>
                  <a:pt x="20594" y="15084"/>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16389" name="Line 5"/>
          <p:cNvSpPr>
            <a:spLocks noChangeShapeType="1"/>
          </p:cNvSpPr>
          <p:nvPr/>
        </p:nvSpPr>
        <p:spPr bwMode="auto">
          <a:xfrm>
            <a:off x="2819400" y="1719262"/>
            <a:ext cx="0" cy="3505200"/>
          </a:xfrm>
          <a:prstGeom prst="line">
            <a:avLst/>
          </a:prstGeom>
          <a:noFill/>
          <a:ln w="6350">
            <a:solidFill>
              <a:schemeClr val="tx1"/>
            </a:solidFill>
            <a:round/>
            <a:headEnd type="arrow" w="med" len="med"/>
            <a:tailEnd/>
          </a:ln>
          <a:effectLst/>
        </p:spPr>
        <p:txBody>
          <a:bodyPr wrap="none" anchor="ctr"/>
          <a:lstStyle/>
          <a:p>
            <a:endParaRPr lang="en-US"/>
          </a:p>
        </p:txBody>
      </p:sp>
      <p:sp>
        <p:nvSpPr>
          <p:cNvPr id="16390" name="Line 6"/>
          <p:cNvSpPr>
            <a:spLocks noChangeShapeType="1"/>
          </p:cNvSpPr>
          <p:nvPr/>
        </p:nvSpPr>
        <p:spPr bwMode="auto">
          <a:xfrm flipH="1">
            <a:off x="2819400" y="2481262"/>
            <a:ext cx="1447800" cy="1828800"/>
          </a:xfrm>
          <a:prstGeom prst="line">
            <a:avLst/>
          </a:prstGeom>
          <a:noFill/>
          <a:ln w="9525">
            <a:solidFill>
              <a:schemeClr val="tx1"/>
            </a:solidFill>
            <a:round/>
            <a:headEnd/>
            <a:tailEnd/>
          </a:ln>
          <a:effectLst/>
        </p:spPr>
        <p:txBody>
          <a:bodyPr wrap="none" anchor="ctr"/>
          <a:lstStyle/>
          <a:p>
            <a:endParaRPr lang="en-US"/>
          </a:p>
        </p:txBody>
      </p:sp>
      <p:sp>
        <p:nvSpPr>
          <p:cNvPr id="16391" name="Line 7"/>
          <p:cNvSpPr>
            <a:spLocks noChangeShapeType="1"/>
          </p:cNvSpPr>
          <p:nvPr/>
        </p:nvSpPr>
        <p:spPr bwMode="auto">
          <a:xfrm>
            <a:off x="4267200" y="2481262"/>
            <a:ext cx="0" cy="243840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16392" name="Text Box 8"/>
          <p:cNvSpPr txBox="1">
            <a:spLocks noChangeArrowheads="1"/>
          </p:cNvSpPr>
          <p:nvPr/>
        </p:nvSpPr>
        <p:spPr bwMode="auto">
          <a:xfrm>
            <a:off x="2776779" y="4932908"/>
            <a:ext cx="1600200" cy="646331"/>
          </a:xfrm>
          <a:prstGeom prst="rect">
            <a:avLst/>
          </a:prstGeom>
          <a:noFill/>
          <a:ln w="9525">
            <a:noFill/>
            <a:miter lim="800000"/>
            <a:headEnd/>
            <a:tailEnd/>
          </a:ln>
          <a:effectLst/>
        </p:spPr>
        <p:txBody>
          <a:bodyPr wrap="square">
            <a:spAutoFit/>
          </a:bodyPr>
          <a:lstStyle/>
          <a:p>
            <a:pPr eaLnBrk="0" hangingPunct="0">
              <a:spcBef>
                <a:spcPct val="50000"/>
              </a:spcBef>
            </a:pPr>
            <a:r>
              <a:rPr lang="en-US" sz="1800" dirty="0"/>
              <a:t>Risk-free </a:t>
            </a:r>
            <a:r>
              <a:rPr lang="en-US" sz="1800" dirty="0" smtClean="0"/>
              <a:t>debt: </a:t>
            </a:r>
            <a:r>
              <a:rPr lang="el-GR" sz="1800" i="1" dirty="0" smtClean="0"/>
              <a:t>β</a:t>
            </a:r>
            <a:r>
              <a:rPr lang="en-US" sz="1800" i="1" baseline="-25000" dirty="0" smtClean="0"/>
              <a:t>D</a:t>
            </a:r>
            <a:r>
              <a:rPr lang="en-US" sz="1800" i="1" dirty="0" smtClean="0"/>
              <a:t> = 0</a:t>
            </a:r>
            <a:endParaRPr lang="en-US" sz="1800" i="1" dirty="0"/>
          </a:p>
        </p:txBody>
      </p:sp>
      <p:sp>
        <p:nvSpPr>
          <p:cNvPr id="16393" name="Text Box 9"/>
          <p:cNvSpPr txBox="1">
            <a:spLocks noChangeArrowheads="1"/>
          </p:cNvSpPr>
          <p:nvPr/>
        </p:nvSpPr>
        <p:spPr bwMode="auto">
          <a:xfrm>
            <a:off x="4419600" y="4552950"/>
            <a:ext cx="2133600" cy="369332"/>
          </a:xfrm>
          <a:prstGeom prst="rect">
            <a:avLst/>
          </a:prstGeom>
          <a:noFill/>
          <a:ln w="9525">
            <a:noFill/>
            <a:miter lim="800000"/>
            <a:headEnd/>
            <a:tailEnd/>
          </a:ln>
          <a:effectLst/>
        </p:spPr>
        <p:txBody>
          <a:bodyPr>
            <a:spAutoFit/>
          </a:bodyPr>
          <a:lstStyle/>
          <a:p>
            <a:pPr>
              <a:spcBef>
                <a:spcPct val="50000"/>
              </a:spcBef>
            </a:pPr>
            <a:r>
              <a:rPr lang="en-US" sz="1800" dirty="0"/>
              <a:t>Risky </a:t>
            </a:r>
            <a:r>
              <a:rPr lang="en-US" sz="1800" dirty="0" smtClean="0"/>
              <a:t>debt: </a:t>
            </a:r>
            <a:r>
              <a:rPr lang="el-GR" sz="1800" i="1" dirty="0" smtClean="0"/>
              <a:t>β</a:t>
            </a:r>
            <a:r>
              <a:rPr lang="en-US" sz="1800" i="1" baseline="-25000" dirty="0"/>
              <a:t>D</a:t>
            </a:r>
            <a:r>
              <a:rPr lang="en-US" sz="1800" i="1" dirty="0"/>
              <a:t> </a:t>
            </a:r>
            <a:r>
              <a:rPr lang="en-US" sz="1800" i="1" dirty="0" smtClean="0"/>
              <a:t>&gt; 0</a:t>
            </a:r>
            <a:endParaRPr lang="en-US" sz="1800" i="1" dirty="0"/>
          </a:p>
        </p:txBody>
      </p:sp>
      <p:sp>
        <p:nvSpPr>
          <p:cNvPr id="16394" name="Text Box 10"/>
          <p:cNvSpPr txBox="1">
            <a:spLocks noChangeArrowheads="1"/>
          </p:cNvSpPr>
          <p:nvPr/>
        </p:nvSpPr>
        <p:spPr bwMode="auto">
          <a:xfrm>
            <a:off x="6324600" y="4919662"/>
            <a:ext cx="685800" cy="457200"/>
          </a:xfrm>
          <a:prstGeom prst="rect">
            <a:avLst/>
          </a:prstGeom>
          <a:noFill/>
          <a:ln w="9525">
            <a:noFill/>
            <a:miter lim="800000"/>
            <a:headEnd/>
            <a:tailEnd/>
          </a:ln>
          <a:effectLst/>
        </p:spPr>
        <p:txBody>
          <a:bodyPr>
            <a:spAutoFit/>
          </a:bodyPr>
          <a:lstStyle/>
          <a:p>
            <a:pPr eaLnBrk="0" hangingPunct="0">
              <a:spcBef>
                <a:spcPct val="50000"/>
              </a:spcBef>
            </a:pPr>
            <a:r>
              <a:rPr lang="en-US"/>
              <a:t>D/E</a:t>
            </a:r>
          </a:p>
        </p:txBody>
      </p:sp>
      <p:graphicFrame>
        <p:nvGraphicFramePr>
          <p:cNvPr id="185344" name="Object 1024"/>
          <p:cNvGraphicFramePr>
            <a:graphicFrameLocks noChangeAspect="1"/>
          </p:cNvGraphicFramePr>
          <p:nvPr/>
        </p:nvGraphicFramePr>
        <p:xfrm>
          <a:off x="2209800" y="1600200"/>
          <a:ext cx="566979" cy="428625"/>
        </p:xfrm>
        <a:graphic>
          <a:graphicData uri="http://schemas.openxmlformats.org/presentationml/2006/ole">
            <mc:AlternateContent xmlns:mc="http://schemas.openxmlformats.org/markup-compatibility/2006">
              <mc:Choice xmlns:v="urn:schemas-microsoft-com:vml" Requires="v">
                <p:oleObj spid="_x0000_s75567" name="Equation" r:id="rId3" imgW="203040" imgH="215640" progId="Equation.DSMT4">
                  <p:embed/>
                </p:oleObj>
              </mc:Choice>
              <mc:Fallback>
                <p:oleObj name="Equation" r:id="rId3" imgW="20304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00200"/>
                        <a:ext cx="566979" cy="4286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48835" name="Object 3"/>
          <p:cNvGraphicFramePr>
            <a:graphicFrameLocks noChangeAspect="1"/>
          </p:cNvGraphicFramePr>
          <p:nvPr>
            <p:extLst>
              <p:ext uri="{D42A27DB-BD31-4B8C-83A1-F6EECF244321}">
                <p14:modId xmlns:p14="http://schemas.microsoft.com/office/powerpoint/2010/main" val="1587461126"/>
              </p:ext>
            </p:extLst>
          </p:nvPr>
        </p:nvGraphicFramePr>
        <p:xfrm>
          <a:off x="3124200" y="328613"/>
          <a:ext cx="2895600" cy="661987"/>
        </p:xfrm>
        <a:graphic>
          <a:graphicData uri="http://schemas.openxmlformats.org/presentationml/2006/ole">
            <mc:AlternateContent xmlns:mc="http://schemas.openxmlformats.org/markup-compatibility/2006">
              <mc:Choice xmlns:v="urn:schemas-microsoft-com:vml" Requires="v">
                <p:oleObj spid="_x0000_s75568" name="Equation" r:id="rId5" imgW="1409400" imgH="342720" progId="Equation.DSMT4">
                  <p:embed/>
                </p:oleObj>
              </mc:Choice>
              <mc:Fallback>
                <p:oleObj name="Equation" r:id="rId5" imgW="1409400" imgH="342720" progId="Equation.DSMT4">
                  <p:embed/>
                  <p:pic>
                    <p:nvPicPr>
                      <p:cNvPr id="0" name=""/>
                      <p:cNvPicPr>
                        <a:picLocks noChangeAspect="1" noChangeArrowheads="1"/>
                      </p:cNvPicPr>
                      <p:nvPr/>
                    </p:nvPicPr>
                    <p:blipFill>
                      <a:blip r:embed="rId6"/>
                      <a:srcRect/>
                      <a:stretch>
                        <a:fillRect/>
                      </a:stretch>
                    </p:blipFill>
                    <p:spPr bwMode="auto">
                      <a:xfrm>
                        <a:off x="3124200" y="328613"/>
                        <a:ext cx="2895600" cy="6619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48836" name="Object 4"/>
          <p:cNvGraphicFramePr>
            <a:graphicFrameLocks noChangeAspect="1"/>
          </p:cNvGraphicFramePr>
          <p:nvPr/>
        </p:nvGraphicFramePr>
        <p:xfrm>
          <a:off x="2362200" y="4114800"/>
          <a:ext cx="457200" cy="428625"/>
        </p:xfrm>
        <a:graphic>
          <a:graphicData uri="http://schemas.openxmlformats.org/presentationml/2006/ole">
            <mc:AlternateContent xmlns:mc="http://schemas.openxmlformats.org/markup-compatibility/2006">
              <mc:Choice xmlns:v="urn:schemas-microsoft-com:vml" Requires="v">
                <p:oleObj spid="_x0000_s75569" name="Equation" r:id="rId7" imgW="203040" imgH="215640" progId="Equation.DSMT4">
                  <p:embed/>
                </p:oleObj>
              </mc:Choice>
              <mc:Fallback>
                <p:oleObj name="Equation" r:id="rId7" imgW="20304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114800"/>
                        <a:ext cx="457200" cy="4286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3399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7E2F571-0A38-4FCF-85F5-F740CB3E3D95}" type="slidenum">
              <a:rPr lang="en-US"/>
              <a:pPr/>
              <a:t>11</a:t>
            </a:fld>
            <a:endParaRPr lang="en-US"/>
          </a:p>
        </p:txBody>
      </p:sp>
      <p:sp>
        <p:nvSpPr>
          <p:cNvPr id="151554" name="Rectangle 2"/>
          <p:cNvSpPr>
            <a:spLocks noGrp="1" noChangeArrowheads="1"/>
          </p:cNvSpPr>
          <p:nvPr>
            <p:ph type="title"/>
          </p:nvPr>
        </p:nvSpPr>
        <p:spPr>
          <a:xfrm>
            <a:off x="457200" y="228600"/>
            <a:ext cx="8153400" cy="1143000"/>
          </a:xfrm>
        </p:spPr>
        <p:txBody>
          <a:bodyPr/>
          <a:lstStyle/>
          <a:p>
            <a:r>
              <a:rPr lang="en-US" sz="2800" b="1" noProof="0" dirty="0"/>
              <a:t>2</a:t>
            </a:r>
            <a:r>
              <a:rPr lang="en-US" sz="2800" b="1" noProof="0" dirty="0" smtClean="0"/>
              <a:t>. </a:t>
            </a:r>
            <a:r>
              <a:rPr lang="en-US" sz="2800" b="1" noProof="0" dirty="0"/>
              <a:t>Effects of Corporate Taxation on Valuation</a:t>
            </a:r>
            <a:endParaRPr lang="en-US" b="1" noProof="0" dirty="0"/>
          </a:p>
        </p:txBody>
      </p:sp>
      <p:sp>
        <p:nvSpPr>
          <p:cNvPr id="151555" name="Rectangle 3"/>
          <p:cNvSpPr>
            <a:spLocks noGrp="1" noChangeArrowheads="1"/>
          </p:cNvSpPr>
          <p:nvPr>
            <p:ph type="body" idx="1"/>
          </p:nvPr>
        </p:nvSpPr>
        <p:spPr>
          <a:xfrm>
            <a:off x="381000" y="1371600"/>
            <a:ext cx="8382000" cy="4724400"/>
          </a:xfrm>
        </p:spPr>
        <p:txBody>
          <a:bodyPr/>
          <a:lstStyle/>
          <a:p>
            <a:pPr marL="0" indent="0">
              <a:buFontTx/>
              <a:buNone/>
              <a:tabLst>
                <a:tab pos="628650" algn="l"/>
              </a:tabLst>
            </a:pPr>
            <a:r>
              <a:rPr lang="en-US" sz="2400" noProof="0" dirty="0"/>
              <a:t>(a) Cash flow effects</a:t>
            </a:r>
            <a:r>
              <a:rPr lang="en-US" sz="2800" noProof="0" dirty="0"/>
              <a:t> </a:t>
            </a:r>
          </a:p>
          <a:p>
            <a:pPr marL="457200" lvl="1" indent="-57150">
              <a:spcAft>
                <a:spcPct val="30000"/>
              </a:spcAft>
              <a:tabLst>
                <a:tab pos="628650" algn="l"/>
              </a:tabLst>
            </a:pPr>
            <a:r>
              <a:rPr lang="en-US" sz="2000" noProof="0" dirty="0"/>
              <a:t> A project’s value depends on its </a:t>
            </a:r>
            <a:r>
              <a:rPr lang="en-US" sz="2000" u="sng" noProof="0" dirty="0"/>
              <a:t>total cash flows</a:t>
            </a:r>
            <a:r>
              <a:rPr lang="en-US" sz="2000" noProof="0" dirty="0"/>
              <a:t> (to be shared between </a:t>
            </a:r>
            <a:r>
              <a:rPr lang="en-US" sz="2000" noProof="0" dirty="0" smtClean="0"/>
              <a:t>share</a:t>
            </a:r>
            <a:r>
              <a:rPr lang="en-US" sz="2000" dirty="0" smtClean="0"/>
              <a:t>holders and debtholders</a:t>
            </a:r>
            <a:r>
              <a:rPr lang="en-US" sz="2000" noProof="0" dirty="0" smtClean="0"/>
              <a:t>)</a:t>
            </a:r>
            <a:endParaRPr lang="en-US" sz="2000" noProof="0" dirty="0"/>
          </a:p>
          <a:p>
            <a:pPr marL="457200" lvl="1" indent="-57150">
              <a:spcAft>
                <a:spcPct val="30000"/>
              </a:spcAft>
              <a:tabLst>
                <a:tab pos="628650" algn="l"/>
              </a:tabLst>
            </a:pPr>
            <a:r>
              <a:rPr lang="en-US" sz="2000" noProof="0" dirty="0"/>
              <a:t> </a:t>
            </a:r>
            <a:r>
              <a:rPr lang="en-US" sz="2000" noProof="0" dirty="0" smtClean="0"/>
              <a:t>Corporate taxes </a:t>
            </a:r>
            <a:r>
              <a:rPr lang="en-US" sz="2000" noProof="0" dirty="0"/>
              <a:t>reduce project’s total cash flows</a:t>
            </a:r>
          </a:p>
          <a:p>
            <a:pPr marL="457200" lvl="1" indent="-57150">
              <a:spcAft>
                <a:spcPct val="35000"/>
              </a:spcAft>
              <a:tabLst>
                <a:tab pos="628650" algn="l"/>
              </a:tabLst>
            </a:pPr>
            <a:r>
              <a:rPr lang="en-US" sz="2000" noProof="0" dirty="0"/>
              <a:t> Since interest payments are treated as an expense, debt financing reduces 	taxes paid and so increases after-tax total cash flows (</a:t>
            </a:r>
            <a:r>
              <a:rPr lang="en-US" sz="2000" u="sng" noProof="0" dirty="0"/>
              <a:t>tax shields</a:t>
            </a:r>
            <a:r>
              <a:rPr lang="en-US" sz="2000" noProof="0" dirty="0"/>
              <a:t> of debt)</a:t>
            </a:r>
          </a:p>
          <a:p>
            <a:pPr marL="457200" lvl="1" indent="-57150">
              <a:spcAft>
                <a:spcPct val="50000"/>
              </a:spcAft>
              <a:tabLst>
                <a:tab pos="628650" algn="l"/>
              </a:tabLst>
            </a:pPr>
            <a:r>
              <a:rPr lang="en-US" sz="2000" noProof="0" dirty="0"/>
              <a:t> Useful cash flow decomposition:</a:t>
            </a:r>
          </a:p>
          <a:p>
            <a:pPr marL="1485900" lvl="2" indent="-742950">
              <a:spcAft>
                <a:spcPct val="50000"/>
              </a:spcAft>
              <a:buFontTx/>
              <a:buNone/>
              <a:tabLst>
                <a:tab pos="628650" algn="l"/>
              </a:tabLst>
            </a:pPr>
            <a:r>
              <a:rPr lang="en-US" sz="2000" b="1" noProof="0" dirty="0"/>
              <a:t>CF after taxes = </a:t>
            </a:r>
            <a:r>
              <a:rPr lang="en-US" sz="2000" b="1" noProof="0" dirty="0">
                <a:solidFill>
                  <a:schemeClr val="accent2"/>
                </a:solidFill>
              </a:rPr>
              <a:t>Free Cash Flows</a:t>
            </a:r>
            <a:r>
              <a:rPr lang="en-US" sz="2000" b="1" noProof="0" dirty="0"/>
              <a:t>  + </a:t>
            </a:r>
            <a:r>
              <a:rPr lang="en-US" sz="2000" b="1" noProof="0" dirty="0">
                <a:solidFill>
                  <a:srgbClr val="FF0000"/>
                </a:solidFill>
              </a:rPr>
              <a:t>Tax shield due to debt</a:t>
            </a:r>
            <a:endParaRPr lang="en-US" sz="2000" noProof="0" dirty="0">
              <a:solidFill>
                <a:srgbClr val="FF0000"/>
              </a:solidFill>
            </a:endParaRPr>
          </a:p>
          <a:p>
            <a:pPr marL="914400" lvl="1" indent="-171450">
              <a:spcAft>
                <a:spcPts val="1200"/>
              </a:spcAft>
              <a:buFont typeface="Arial" panose="020B0604020202020204" pitchFamily="34" charset="0"/>
              <a:buChar char="•"/>
              <a:tabLst>
                <a:tab pos="628650" algn="l"/>
              </a:tabLst>
            </a:pPr>
            <a:r>
              <a:rPr lang="en-US" sz="2000" noProof="0" dirty="0" smtClean="0"/>
              <a:t>Recall that </a:t>
            </a:r>
            <a:r>
              <a:rPr lang="en-US" sz="2000" noProof="0" dirty="0" smtClean="0">
                <a:solidFill>
                  <a:schemeClr val="accent2"/>
                </a:solidFill>
              </a:rPr>
              <a:t>FCF</a:t>
            </a:r>
            <a:r>
              <a:rPr lang="en-US" sz="2000" noProof="0" dirty="0" smtClean="0"/>
              <a:t> </a:t>
            </a:r>
            <a:r>
              <a:rPr lang="en-US" sz="2000" noProof="0" dirty="0"/>
              <a:t>is the </a:t>
            </a:r>
            <a:r>
              <a:rPr lang="en-US" sz="2000" u="sng" noProof="0" dirty="0"/>
              <a:t>after-tax</a:t>
            </a:r>
            <a:r>
              <a:rPr lang="en-US" sz="2000" noProof="0" dirty="0"/>
              <a:t> cash flow that </a:t>
            </a:r>
            <a:r>
              <a:rPr lang="en-US" sz="2000" u="sng" noProof="0" dirty="0"/>
              <a:t>would be</a:t>
            </a:r>
            <a:r>
              <a:rPr lang="en-US" sz="2000" noProof="0" dirty="0"/>
              <a:t> generated by the project </a:t>
            </a:r>
            <a:r>
              <a:rPr lang="en-US" sz="2000" u="sng" noProof="0" dirty="0"/>
              <a:t>if the firm was </a:t>
            </a:r>
            <a:r>
              <a:rPr lang="en-US" sz="2000" u="sng" noProof="0" dirty="0" smtClean="0"/>
              <a:t>all-equity financed</a:t>
            </a:r>
          </a:p>
          <a:p>
            <a:pPr marL="914400" lvl="1" indent="-171450">
              <a:spcAft>
                <a:spcPts val="1200"/>
              </a:spcAft>
              <a:buFont typeface="Arial" panose="020B0604020202020204" pitchFamily="34" charset="0"/>
              <a:buChar char="•"/>
              <a:tabLst>
                <a:tab pos="628650" algn="l"/>
              </a:tabLst>
            </a:pPr>
            <a:r>
              <a:rPr lang="en-US" sz="2000" noProof="0" dirty="0" smtClean="0">
                <a:solidFill>
                  <a:srgbClr val="FF0000"/>
                </a:solidFill>
              </a:rPr>
              <a:t>Tax shield</a:t>
            </a:r>
            <a:r>
              <a:rPr lang="en-US" sz="2000" noProof="0" dirty="0" smtClean="0"/>
              <a:t> is the reduction in the tax bill due to interest expense</a:t>
            </a:r>
            <a:endParaRPr lang="en-US" sz="2000" noProof="0" dirty="0"/>
          </a:p>
        </p:txBody>
      </p:sp>
    </p:spTree>
    <p:extLst>
      <p:ext uri="{BB962C8B-B14F-4D97-AF65-F5344CB8AC3E}">
        <p14:creationId xmlns:p14="http://schemas.microsoft.com/office/powerpoint/2010/main" val="3427096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7FF8FB-C6DB-45CA-ADDF-3727F1807EE4}" type="slidenum">
              <a:rPr lang="en-US"/>
              <a:pPr/>
              <a:t>12</a:t>
            </a:fld>
            <a:endParaRPr lang="en-US"/>
          </a:p>
        </p:txBody>
      </p:sp>
      <p:sp>
        <p:nvSpPr>
          <p:cNvPr id="152578" name="Rectangle 2"/>
          <p:cNvSpPr>
            <a:spLocks noGrp="1" noChangeArrowheads="1"/>
          </p:cNvSpPr>
          <p:nvPr>
            <p:ph type="body" idx="1"/>
          </p:nvPr>
        </p:nvSpPr>
        <p:spPr>
          <a:xfrm>
            <a:off x="685800" y="381000"/>
            <a:ext cx="7772400" cy="5791200"/>
          </a:xfrm>
        </p:spPr>
        <p:txBody>
          <a:bodyPr/>
          <a:lstStyle/>
          <a:p>
            <a:pPr marL="228600" indent="-228600">
              <a:lnSpc>
                <a:spcPct val="90000"/>
              </a:lnSpc>
              <a:spcAft>
                <a:spcPct val="30000"/>
              </a:spcAft>
            </a:pPr>
            <a:r>
              <a:rPr lang="en-US" sz="2400" dirty="0"/>
              <a:t>How to </a:t>
            </a:r>
            <a:r>
              <a:rPr lang="en-US" sz="2400" dirty="0" smtClean="0"/>
              <a:t>compute the FCF and the Tax Shield?</a:t>
            </a:r>
            <a:endParaRPr lang="en-US" sz="2400" dirty="0"/>
          </a:p>
          <a:p>
            <a:pPr marL="571500" lvl="1" indent="-228600">
              <a:lnSpc>
                <a:spcPct val="90000"/>
              </a:lnSpc>
            </a:pPr>
            <a:r>
              <a:rPr lang="en-US" sz="2000" dirty="0"/>
              <a:t>Starting with </a:t>
            </a:r>
            <a:r>
              <a:rPr lang="en-US" sz="2000" dirty="0" smtClean="0"/>
              <a:t>EBIT:</a:t>
            </a:r>
            <a:endParaRPr lang="en-US" dirty="0"/>
          </a:p>
          <a:p>
            <a:pPr marL="571500" lvl="1" indent="-228600">
              <a:lnSpc>
                <a:spcPct val="90000"/>
              </a:lnSpc>
              <a:buFontTx/>
              <a:buNone/>
            </a:pPr>
            <a:r>
              <a:rPr lang="en-US" sz="2400" dirty="0"/>
              <a:t>		</a:t>
            </a:r>
            <a:endParaRPr lang="en-US" sz="2400" dirty="0" smtClean="0"/>
          </a:p>
          <a:p>
            <a:pPr marL="571500" lvl="1" indent="-228600">
              <a:lnSpc>
                <a:spcPct val="90000"/>
              </a:lnSpc>
              <a:buFontTx/>
              <a:buNone/>
            </a:pPr>
            <a:endParaRPr lang="en-US" sz="2400" dirty="0"/>
          </a:p>
          <a:p>
            <a:pPr marL="571500" lvl="1" indent="-228600">
              <a:lnSpc>
                <a:spcPct val="90000"/>
              </a:lnSpc>
              <a:buFontTx/>
              <a:buNone/>
            </a:pPr>
            <a:endParaRPr lang="en-US" sz="2000" dirty="0"/>
          </a:p>
          <a:p>
            <a:pPr marL="571500" lvl="1" indent="-228600">
              <a:lnSpc>
                <a:spcPct val="90000"/>
              </a:lnSpc>
              <a:buFontTx/>
              <a:buNone/>
            </a:pPr>
            <a:r>
              <a:rPr lang="en-US" sz="2000" dirty="0"/>
              <a:t> </a:t>
            </a:r>
            <a:r>
              <a:rPr lang="en-US" sz="2000" dirty="0" smtClean="0"/>
              <a:t>FCF </a:t>
            </a:r>
            <a:r>
              <a:rPr lang="en-US" sz="2000" dirty="0"/>
              <a:t>= (</a:t>
            </a:r>
            <a:r>
              <a:rPr lang="en-US" sz="2000" dirty="0" smtClean="0"/>
              <a:t>1 −</a:t>
            </a:r>
            <a:r>
              <a:rPr lang="en-US" sz="2000" i="1" dirty="0" smtClean="0"/>
              <a:t> </a:t>
            </a:r>
            <a:r>
              <a:rPr lang="en-US" sz="2000" dirty="0" smtClean="0"/>
              <a:t>Tax Rate</a:t>
            </a:r>
            <a:r>
              <a:rPr lang="en-US" sz="2000" dirty="0"/>
              <a:t>) × EBIT +</a:t>
            </a:r>
            <a:r>
              <a:rPr lang="en-US" sz="2400" dirty="0"/>
              <a:t> </a:t>
            </a:r>
          </a:p>
          <a:p>
            <a:pPr marL="571500" lvl="1" indent="-228600">
              <a:lnSpc>
                <a:spcPct val="90000"/>
              </a:lnSpc>
              <a:buFontTx/>
              <a:buNone/>
            </a:pPr>
            <a:endParaRPr lang="en-US" sz="2400" dirty="0"/>
          </a:p>
          <a:p>
            <a:pPr marL="571500" lvl="1" indent="-228600">
              <a:lnSpc>
                <a:spcPct val="90000"/>
              </a:lnSpc>
              <a:buFontTx/>
              <a:buNone/>
            </a:pPr>
            <a:endParaRPr lang="en-US" sz="2400" dirty="0"/>
          </a:p>
          <a:p>
            <a:pPr marL="342900" lvl="1" indent="0">
              <a:lnSpc>
                <a:spcPct val="90000"/>
              </a:lnSpc>
              <a:buNone/>
            </a:pPr>
            <a:endParaRPr lang="en-US" dirty="0"/>
          </a:p>
          <a:p>
            <a:pPr marL="571500" lvl="1" indent="-228600">
              <a:lnSpc>
                <a:spcPct val="90000"/>
              </a:lnSpc>
              <a:spcAft>
                <a:spcPct val="50000"/>
              </a:spcAft>
              <a:buFontTx/>
              <a:buNone/>
            </a:pPr>
            <a:r>
              <a:rPr lang="en-US" sz="2000" dirty="0"/>
              <a:t>or equivalently</a:t>
            </a:r>
            <a:r>
              <a:rPr lang="en-US" sz="2000" dirty="0" smtClean="0"/>
              <a:t>,</a:t>
            </a:r>
            <a:endParaRPr lang="en-US" sz="2000" dirty="0"/>
          </a:p>
          <a:p>
            <a:pPr marL="571500" lvl="1" indent="-228600">
              <a:lnSpc>
                <a:spcPct val="90000"/>
              </a:lnSpc>
              <a:buFontTx/>
              <a:buNone/>
            </a:pPr>
            <a:r>
              <a:rPr lang="en-US" sz="2400" dirty="0"/>
              <a:t>		       </a:t>
            </a:r>
            <a:r>
              <a:rPr lang="en-US" sz="2000" dirty="0"/>
              <a:t>FCF = Pretax CF − Tax Rate </a:t>
            </a:r>
            <a:r>
              <a:rPr lang="en-US" sz="2000" dirty="0" smtClean="0"/>
              <a:t>× EBIT</a:t>
            </a:r>
          </a:p>
          <a:p>
            <a:pPr marL="571500" lvl="1" indent="-228600">
              <a:lnSpc>
                <a:spcPct val="90000"/>
              </a:lnSpc>
              <a:buFontTx/>
              <a:buNone/>
            </a:pPr>
            <a:endParaRPr lang="en-US" sz="2000" dirty="0"/>
          </a:p>
          <a:p>
            <a:pPr marL="571500" lvl="1" indent="-228600">
              <a:lnSpc>
                <a:spcPct val="90000"/>
              </a:lnSpc>
              <a:buFontTx/>
              <a:buNone/>
            </a:pPr>
            <a:r>
              <a:rPr lang="en-US" sz="2000" dirty="0" smtClean="0"/>
              <a:t>Then:</a:t>
            </a:r>
          </a:p>
          <a:p>
            <a:pPr marL="571500" lvl="1" indent="-228600">
              <a:lnSpc>
                <a:spcPct val="90000"/>
              </a:lnSpc>
              <a:buFontTx/>
              <a:buNone/>
            </a:pPr>
            <a:endParaRPr lang="en-US" sz="2000" dirty="0"/>
          </a:p>
          <a:p>
            <a:pPr marL="571500" lvl="1" indent="-228600">
              <a:lnSpc>
                <a:spcPct val="90000"/>
              </a:lnSpc>
              <a:buFontTx/>
              <a:buNone/>
            </a:pPr>
            <a:r>
              <a:rPr lang="en-US" sz="2000" dirty="0" smtClean="0"/>
              <a:t>		</a:t>
            </a:r>
            <a:r>
              <a:rPr lang="en-US" sz="2000" dirty="0"/>
              <a:t> </a:t>
            </a:r>
            <a:r>
              <a:rPr lang="en-US" sz="2000" dirty="0" smtClean="0"/>
              <a:t>Tax Shield = </a:t>
            </a:r>
            <a:r>
              <a:rPr lang="en-US" sz="2000" dirty="0"/>
              <a:t>Tax Rate </a:t>
            </a:r>
            <a:r>
              <a:rPr lang="en-US" sz="2000" dirty="0" smtClean="0"/>
              <a:t>× EBIT − Actual Tax Paid</a:t>
            </a:r>
            <a:endParaRPr lang="en-US" sz="2000" dirty="0"/>
          </a:p>
          <a:p>
            <a:pPr marL="571500" lvl="1" indent="-228600">
              <a:lnSpc>
                <a:spcPct val="90000"/>
              </a:lnSpc>
              <a:buFontTx/>
              <a:buNone/>
            </a:pPr>
            <a:endParaRPr lang="en-US" sz="3200" dirty="0"/>
          </a:p>
        </p:txBody>
      </p:sp>
      <p:graphicFrame>
        <p:nvGraphicFramePr>
          <p:cNvPr id="152579" name="Object 3"/>
          <p:cNvGraphicFramePr>
            <a:graphicFrameLocks noChangeAspect="1"/>
          </p:cNvGraphicFramePr>
          <p:nvPr>
            <p:extLst>
              <p:ext uri="{D42A27DB-BD31-4B8C-83A1-F6EECF244321}">
                <p14:modId xmlns:p14="http://schemas.microsoft.com/office/powerpoint/2010/main" val="4127307370"/>
              </p:ext>
            </p:extLst>
          </p:nvPr>
        </p:nvGraphicFramePr>
        <p:xfrm>
          <a:off x="4514850" y="1143000"/>
          <a:ext cx="4076700" cy="2928938"/>
        </p:xfrm>
        <a:graphic>
          <a:graphicData uri="http://schemas.openxmlformats.org/presentationml/2006/ole">
            <mc:AlternateContent xmlns:mc="http://schemas.openxmlformats.org/markup-compatibility/2006">
              <mc:Choice xmlns:v="urn:schemas-microsoft-com:vml" Requires="v">
                <p:oleObj spid="_x0000_s103461" name="Equation" r:id="rId3" imgW="2323800" imgH="1600200" progId="Equation.DSMT4">
                  <p:embed/>
                </p:oleObj>
              </mc:Choice>
              <mc:Fallback>
                <p:oleObj name="Equation" r:id="rId3" imgW="2323800" imgH="1600200" progId="Equation.DSMT4">
                  <p:embed/>
                  <p:pic>
                    <p:nvPicPr>
                      <p:cNvPr id="0" name=""/>
                      <p:cNvPicPr>
                        <a:picLocks noChangeAspect="1" noChangeArrowheads="1"/>
                      </p:cNvPicPr>
                      <p:nvPr/>
                    </p:nvPicPr>
                    <p:blipFill>
                      <a:blip r:embed="rId4"/>
                      <a:srcRect/>
                      <a:stretch>
                        <a:fillRect/>
                      </a:stretch>
                    </p:blipFill>
                    <p:spPr bwMode="auto">
                      <a:xfrm>
                        <a:off x="4514850" y="1143000"/>
                        <a:ext cx="4076700" cy="29289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2580" name="Rectangle 4"/>
          <p:cNvSpPr>
            <a:spLocks noChangeArrowheads="1"/>
          </p:cNvSpPr>
          <p:nvPr/>
        </p:nvSpPr>
        <p:spPr bwMode="auto">
          <a:xfrm>
            <a:off x="1524000" y="4452938"/>
            <a:ext cx="5562600" cy="652462"/>
          </a:xfrm>
          <a:prstGeom prst="rect">
            <a:avLst/>
          </a:prstGeom>
          <a:noFill/>
          <a:ln w="9525">
            <a:solidFill>
              <a:schemeClr val="tx1"/>
            </a:solidFill>
            <a:miter lim="800000"/>
            <a:headEnd/>
            <a:tailEnd/>
          </a:ln>
          <a:effectLst/>
        </p:spPr>
        <p:txBody>
          <a:bodyPr wrap="none" anchor="ctr"/>
          <a:lstStyle/>
          <a:p>
            <a:endParaRPr lang="en-US"/>
          </a:p>
        </p:txBody>
      </p:sp>
      <p:sp>
        <p:nvSpPr>
          <p:cNvPr id="6" name="Rectangle 4"/>
          <p:cNvSpPr>
            <a:spLocks noChangeArrowheads="1"/>
          </p:cNvSpPr>
          <p:nvPr/>
        </p:nvSpPr>
        <p:spPr bwMode="auto">
          <a:xfrm>
            <a:off x="1524000" y="5819186"/>
            <a:ext cx="5562600" cy="652462"/>
          </a:xfrm>
          <a:prstGeom prst="rect">
            <a:avLst/>
          </a:prstGeom>
          <a:noFill/>
          <a:ln w="9525">
            <a:solidFill>
              <a:schemeClr val="tx1"/>
            </a:solidFill>
            <a:miter lim="800000"/>
            <a:headEnd/>
            <a:tailEnd/>
          </a:ln>
          <a:effectLst/>
        </p:spPr>
        <p:txBody>
          <a:bodyPr wrap="none" anchor="ctr"/>
          <a:lstStyle/>
          <a:p>
            <a:endParaRPr lang="en-US"/>
          </a:p>
        </p:txBody>
      </p:sp>
      <p:cxnSp>
        <p:nvCxnSpPr>
          <p:cNvPr id="3" name="Straight Arrow Connector 2"/>
          <p:cNvCxnSpPr/>
          <p:nvPr/>
        </p:nvCxnSpPr>
        <p:spPr bwMode="auto">
          <a:xfrm>
            <a:off x="3200400" y="1219200"/>
            <a:ext cx="609600" cy="990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90203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8F48C349-E43E-4291-B1F9-19D56C594F88}" type="slidenum">
              <a:rPr lang="en-US"/>
              <a:pPr/>
              <a:t>13</a:t>
            </a:fld>
            <a:endParaRPr lang="en-US"/>
          </a:p>
        </p:txBody>
      </p:sp>
      <p:sp>
        <p:nvSpPr>
          <p:cNvPr id="239620" name="Rectangle 4"/>
          <p:cNvSpPr>
            <a:spLocks noChangeArrowheads="1"/>
          </p:cNvSpPr>
          <p:nvPr/>
        </p:nvSpPr>
        <p:spPr bwMode="auto">
          <a:xfrm>
            <a:off x="381000" y="685800"/>
            <a:ext cx="7924800" cy="4953000"/>
          </a:xfrm>
          <a:prstGeom prst="rect">
            <a:avLst/>
          </a:prstGeom>
          <a:noFill/>
          <a:ln w="9525">
            <a:noFill/>
            <a:miter lim="800000"/>
            <a:headEnd/>
            <a:tailEnd/>
          </a:ln>
          <a:effectLst/>
        </p:spPr>
        <p:txBody>
          <a:bodyPr/>
          <a:lstStyle/>
          <a:p>
            <a:pPr marL="342900" indent="-287338">
              <a:spcBef>
                <a:spcPct val="20000"/>
              </a:spcBef>
              <a:spcAft>
                <a:spcPct val="40000"/>
              </a:spcAft>
            </a:pPr>
            <a:r>
              <a:rPr lang="en-US" b="1" dirty="0"/>
              <a:t>Notice </a:t>
            </a:r>
            <a:r>
              <a:rPr lang="en-US" b="1" dirty="0" smtClean="0"/>
              <a:t>that, for the FCF calculation:</a:t>
            </a:r>
            <a:endParaRPr lang="en-US" b="1" dirty="0"/>
          </a:p>
          <a:p>
            <a:pPr marL="342900" indent="-287338">
              <a:spcBef>
                <a:spcPct val="20000"/>
              </a:spcBef>
              <a:buFont typeface="Times New Roman" pitchFamily="18" charset="0"/>
              <a:buChar char="–"/>
            </a:pPr>
            <a:r>
              <a:rPr lang="en-US" dirty="0"/>
              <a:t>We ignored interest payments</a:t>
            </a:r>
          </a:p>
          <a:p>
            <a:pPr marL="342900" indent="-287338">
              <a:spcBef>
                <a:spcPct val="20000"/>
              </a:spcBef>
              <a:buFont typeface="Times New Roman" pitchFamily="18" charset="0"/>
              <a:buChar char="–"/>
            </a:pPr>
            <a:r>
              <a:rPr lang="en-US" dirty="0"/>
              <a:t>We computed taxes on EBIT</a:t>
            </a:r>
          </a:p>
          <a:p>
            <a:pPr marL="342900" indent="-287338">
              <a:spcBef>
                <a:spcPct val="20000"/>
              </a:spcBef>
              <a:buFontTx/>
              <a:buChar char="•"/>
            </a:pPr>
            <a:endParaRPr lang="en-US" sz="2000" dirty="0"/>
          </a:p>
          <a:p>
            <a:pPr marL="342900" indent="-287338">
              <a:spcBef>
                <a:spcPct val="20000"/>
              </a:spcBef>
              <a:buFontTx/>
              <a:buChar char="•"/>
            </a:pPr>
            <a:r>
              <a:rPr lang="en-US" sz="2000" dirty="0"/>
              <a:t>Do not take the effect of financing (e.g. interest) into account at this stage!</a:t>
            </a:r>
          </a:p>
          <a:p>
            <a:pPr marL="342900" indent="-287338">
              <a:spcBef>
                <a:spcPct val="20000"/>
              </a:spcBef>
              <a:buFontTx/>
              <a:buChar char="•"/>
            </a:pPr>
            <a:endParaRPr lang="en-US" sz="2000" dirty="0"/>
          </a:p>
          <a:p>
            <a:pPr marL="342900" indent="-287338">
              <a:spcBef>
                <a:spcPct val="20000"/>
              </a:spcBef>
              <a:buFontTx/>
              <a:buChar char="•"/>
            </a:pPr>
            <a:r>
              <a:rPr lang="en-US" sz="2000" dirty="0"/>
              <a:t> Remember:</a:t>
            </a:r>
          </a:p>
          <a:p>
            <a:pPr marL="742950" lvl="1" indent="-285750">
              <a:spcBef>
                <a:spcPct val="20000"/>
              </a:spcBef>
              <a:buFontTx/>
              <a:buChar char="–"/>
            </a:pPr>
            <a:r>
              <a:rPr lang="en-US" sz="2000" dirty="0"/>
              <a:t>First, determine the expected cash flows as if the project were 100% equity financed</a:t>
            </a:r>
          </a:p>
          <a:p>
            <a:pPr marL="742950" lvl="1" indent="-285750">
              <a:spcBef>
                <a:spcPct val="20000"/>
              </a:spcBef>
              <a:buFontTx/>
              <a:buChar char="–"/>
            </a:pPr>
            <a:r>
              <a:rPr lang="en-US" sz="2000" dirty="0"/>
              <a:t>Later, we will adjust for financing</a:t>
            </a:r>
          </a:p>
          <a:p>
            <a:pPr marL="342900" indent="-287338">
              <a:spcBef>
                <a:spcPct val="20000"/>
              </a:spcBef>
              <a:buFontTx/>
              <a:buChar char="•"/>
            </a:pPr>
            <a:endParaRPr lang="en-US" sz="2000" dirty="0"/>
          </a:p>
          <a:p>
            <a:pPr marL="342900" indent="-287338">
              <a:spcBef>
                <a:spcPct val="20000"/>
              </a:spcBef>
              <a:buFontTx/>
              <a:buChar char="•"/>
            </a:pPr>
            <a:r>
              <a:rPr lang="en-US" sz="2000" b="1" dirty="0"/>
              <a:t>If you count financing costs </a:t>
            </a:r>
            <a:r>
              <a:rPr lang="en-US" sz="2000" b="1"/>
              <a:t>in </a:t>
            </a:r>
            <a:r>
              <a:rPr lang="en-US" sz="2000" b="1" smtClean="0"/>
              <a:t>free cash flows </a:t>
            </a:r>
            <a:r>
              <a:rPr lang="en-US" sz="2000" b="1" dirty="0"/>
              <a:t>and then adjust, you count them twice!</a:t>
            </a:r>
          </a:p>
        </p:txBody>
      </p:sp>
    </p:spTree>
    <p:extLst>
      <p:ext uri="{BB962C8B-B14F-4D97-AF65-F5344CB8AC3E}">
        <p14:creationId xmlns:p14="http://schemas.microsoft.com/office/powerpoint/2010/main" val="2720298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2C3D1E62-E0BD-476F-91DB-8F1C56D2D2E9}" type="slidenum">
              <a:rPr lang="en-US"/>
              <a:pPr/>
              <a:t>14</a:t>
            </a:fld>
            <a:endParaRPr lang="en-US"/>
          </a:p>
        </p:txBody>
      </p:sp>
      <p:sp>
        <p:nvSpPr>
          <p:cNvPr id="153602" name="Rectangle 2"/>
          <p:cNvSpPr>
            <a:spLocks noGrp="1" noChangeArrowheads="1"/>
          </p:cNvSpPr>
          <p:nvPr>
            <p:ph type="body" idx="1"/>
          </p:nvPr>
        </p:nvSpPr>
        <p:spPr>
          <a:xfrm>
            <a:off x="685800" y="533400"/>
            <a:ext cx="7848600" cy="5943600"/>
          </a:xfrm>
        </p:spPr>
        <p:txBody>
          <a:bodyPr/>
          <a:lstStyle/>
          <a:p>
            <a:pPr marL="0" indent="0">
              <a:spcAft>
                <a:spcPct val="50000"/>
              </a:spcAft>
              <a:buFontTx/>
              <a:buNone/>
              <a:tabLst>
                <a:tab pos="800100" algn="l"/>
              </a:tabLst>
            </a:pPr>
            <a:r>
              <a:rPr lang="en-US" sz="2400" noProof="0" dirty="0"/>
              <a:t>(b) Risk effects</a:t>
            </a:r>
          </a:p>
          <a:p>
            <a:pPr marL="571500" lvl="1" indent="-228600">
              <a:spcAft>
                <a:spcPct val="50000"/>
              </a:spcAft>
              <a:tabLst>
                <a:tab pos="800100" algn="l"/>
              </a:tabLst>
            </a:pPr>
            <a:r>
              <a:rPr lang="en-US" sz="2000" noProof="0" dirty="0"/>
              <a:t>Start with CF decomposition</a:t>
            </a:r>
            <a:r>
              <a:rPr lang="en-US" sz="2000" b="1" noProof="0" dirty="0"/>
              <a:t>:</a:t>
            </a:r>
          </a:p>
          <a:p>
            <a:pPr marL="571500" lvl="1" indent="-228600">
              <a:spcAft>
                <a:spcPct val="50000"/>
              </a:spcAft>
              <a:buFontTx/>
              <a:buNone/>
              <a:tabLst>
                <a:tab pos="800100" algn="l"/>
              </a:tabLst>
            </a:pPr>
            <a:r>
              <a:rPr lang="en-US" noProof="0" dirty="0"/>
              <a:t>	  </a:t>
            </a:r>
            <a:r>
              <a:rPr lang="en-US" sz="2400" noProof="0" dirty="0"/>
              <a:t>CF after taxes = FCF + Tax shield</a:t>
            </a:r>
            <a:r>
              <a:rPr lang="en-US" sz="3000" noProof="0" dirty="0"/>
              <a:t> </a:t>
            </a:r>
          </a:p>
          <a:p>
            <a:pPr marL="571500" lvl="1" indent="-228600">
              <a:spcAft>
                <a:spcPct val="40000"/>
              </a:spcAft>
              <a:tabLst>
                <a:tab pos="800100" algn="l"/>
              </a:tabLst>
            </a:pPr>
            <a:r>
              <a:rPr lang="en-US" sz="2000" dirty="0" smtClean="0"/>
              <a:t>How risky are these two components?</a:t>
            </a:r>
            <a:endParaRPr lang="en-US" sz="2000" noProof="0" dirty="0"/>
          </a:p>
          <a:p>
            <a:pPr marL="1028700" lvl="2" indent="-285750">
              <a:spcAft>
                <a:spcPct val="40000"/>
              </a:spcAft>
              <a:tabLst>
                <a:tab pos="800100" algn="l"/>
              </a:tabLst>
            </a:pPr>
            <a:r>
              <a:rPr lang="en-US" sz="2000" noProof="0" dirty="0"/>
              <a:t>FCF reflects “business risk</a:t>
            </a:r>
            <a:r>
              <a:rPr lang="en-US" sz="2000" noProof="0" dirty="0" smtClean="0"/>
              <a:t>” (e.g., some businesses have higher betas than others)</a:t>
            </a:r>
            <a:endParaRPr lang="en-US" sz="2000" noProof="0" dirty="0"/>
          </a:p>
          <a:p>
            <a:pPr marL="1028700" lvl="2" indent="-285750">
              <a:spcAft>
                <a:spcPts val="1800"/>
              </a:spcAft>
              <a:tabLst>
                <a:tab pos="800100" algn="l"/>
              </a:tabLst>
            </a:pPr>
            <a:r>
              <a:rPr lang="en-US" sz="2000" noProof="0" dirty="0" smtClean="0"/>
              <a:t>How risky is the tax shield? Is it the same as business risk?</a:t>
            </a:r>
            <a:endParaRPr lang="en-US" sz="2600" noProof="0" dirty="0" smtClean="0"/>
          </a:p>
          <a:p>
            <a:pPr marL="571500" lvl="1" indent="-228600">
              <a:spcAft>
                <a:spcPts val="1200"/>
              </a:spcAft>
              <a:tabLst>
                <a:tab pos="800100" algn="l"/>
              </a:tabLst>
            </a:pPr>
            <a:r>
              <a:rPr lang="en-US" sz="2000" noProof="0" dirty="0" smtClean="0"/>
              <a:t>What are the proper discount rates for these two components?</a:t>
            </a:r>
          </a:p>
          <a:p>
            <a:pPr marL="971550" lvl="2">
              <a:tabLst>
                <a:tab pos="800100" algn="l"/>
              </a:tabLst>
            </a:pPr>
            <a:r>
              <a:rPr lang="en-US" sz="2000" dirty="0" smtClean="0"/>
              <a:t>The riskiness of future tax shields should determine their present value</a:t>
            </a:r>
            <a:endParaRPr lang="en-US" sz="2000" noProof="0" dirty="0" smtClean="0"/>
          </a:p>
          <a:p>
            <a:pPr marL="1028700" lvl="2" indent="-285750">
              <a:tabLst>
                <a:tab pos="800100" algn="l"/>
              </a:tabLst>
            </a:pPr>
            <a:endParaRPr lang="en-US" sz="2000" noProof="0" dirty="0"/>
          </a:p>
        </p:txBody>
      </p:sp>
    </p:spTree>
    <p:extLst>
      <p:ext uri="{BB962C8B-B14F-4D97-AF65-F5344CB8AC3E}">
        <p14:creationId xmlns:p14="http://schemas.microsoft.com/office/powerpoint/2010/main" val="672541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E1EA12EF-CF0D-4D99-897F-616A86FD8974}" type="slidenum">
              <a:rPr lang="en-US"/>
              <a:pPr/>
              <a:t>15</a:t>
            </a:fld>
            <a:endParaRPr lang="en-US"/>
          </a:p>
        </p:txBody>
      </p:sp>
      <p:sp>
        <p:nvSpPr>
          <p:cNvPr id="154626" name="Text Box 2"/>
          <p:cNvSpPr txBox="1">
            <a:spLocks noChangeArrowheads="1"/>
          </p:cNvSpPr>
          <p:nvPr/>
        </p:nvSpPr>
        <p:spPr bwMode="auto">
          <a:xfrm>
            <a:off x="5369003" y="524450"/>
            <a:ext cx="1270665" cy="366713"/>
          </a:xfrm>
          <a:prstGeom prst="rect">
            <a:avLst/>
          </a:prstGeom>
          <a:noFill/>
          <a:ln w="9525">
            <a:noFill/>
            <a:miter lim="800000"/>
            <a:headEnd/>
            <a:tailEnd/>
          </a:ln>
          <a:effectLst/>
        </p:spPr>
        <p:txBody>
          <a:bodyPr wrap="square">
            <a:spAutoFit/>
          </a:bodyPr>
          <a:lstStyle/>
          <a:p>
            <a:pPr>
              <a:spcBef>
                <a:spcPct val="50000"/>
              </a:spcBef>
            </a:pPr>
            <a:r>
              <a:rPr lang="en-US" sz="1800" dirty="0"/>
              <a:t>Liabilities</a:t>
            </a:r>
            <a:endParaRPr lang="en-US" dirty="0"/>
          </a:p>
        </p:txBody>
      </p:sp>
      <p:sp>
        <p:nvSpPr>
          <p:cNvPr id="154627" name="Text Box 3"/>
          <p:cNvSpPr txBox="1">
            <a:spLocks noChangeArrowheads="1"/>
          </p:cNvSpPr>
          <p:nvPr/>
        </p:nvSpPr>
        <p:spPr bwMode="auto">
          <a:xfrm>
            <a:off x="4340788" y="516939"/>
            <a:ext cx="934103" cy="366713"/>
          </a:xfrm>
          <a:prstGeom prst="rect">
            <a:avLst/>
          </a:prstGeom>
          <a:noFill/>
          <a:ln w="9525">
            <a:noFill/>
            <a:miter lim="800000"/>
            <a:headEnd/>
            <a:tailEnd/>
          </a:ln>
          <a:effectLst/>
        </p:spPr>
        <p:txBody>
          <a:bodyPr wrap="square">
            <a:spAutoFit/>
          </a:bodyPr>
          <a:lstStyle/>
          <a:p>
            <a:pPr>
              <a:spcBef>
                <a:spcPct val="50000"/>
              </a:spcBef>
            </a:pPr>
            <a:r>
              <a:rPr lang="en-US" sz="1800" dirty="0"/>
              <a:t>Assets</a:t>
            </a:r>
            <a:endParaRPr lang="en-US" dirty="0"/>
          </a:p>
        </p:txBody>
      </p:sp>
      <p:grpSp>
        <p:nvGrpSpPr>
          <p:cNvPr id="154628" name="Group 4"/>
          <p:cNvGrpSpPr>
            <a:grpSpLocks/>
          </p:cNvGrpSpPr>
          <p:nvPr/>
        </p:nvGrpSpPr>
        <p:grpSpPr bwMode="auto">
          <a:xfrm>
            <a:off x="2919373" y="881007"/>
            <a:ext cx="4863294" cy="1236133"/>
            <a:chOff x="1254" y="558"/>
            <a:chExt cx="3258" cy="1314"/>
          </a:xfrm>
        </p:grpSpPr>
        <p:sp>
          <p:nvSpPr>
            <p:cNvPr id="154629" name="Line 5"/>
            <p:cNvSpPr>
              <a:spLocks noChangeShapeType="1"/>
            </p:cNvSpPr>
            <p:nvPr/>
          </p:nvSpPr>
          <p:spPr bwMode="auto">
            <a:xfrm>
              <a:off x="2016" y="576"/>
              <a:ext cx="1584" cy="0"/>
            </a:xfrm>
            <a:prstGeom prst="line">
              <a:avLst/>
            </a:prstGeom>
            <a:noFill/>
            <a:ln w="9525">
              <a:solidFill>
                <a:schemeClr val="tx1"/>
              </a:solidFill>
              <a:round/>
              <a:headEnd/>
              <a:tailEnd/>
            </a:ln>
            <a:effectLst/>
          </p:spPr>
          <p:txBody>
            <a:bodyPr wrap="none" anchor="ctr"/>
            <a:lstStyle/>
            <a:p>
              <a:endParaRPr lang="en-US"/>
            </a:p>
          </p:txBody>
        </p:sp>
        <p:sp>
          <p:nvSpPr>
            <p:cNvPr id="154630" name="Line 6"/>
            <p:cNvSpPr>
              <a:spLocks noChangeShapeType="1"/>
            </p:cNvSpPr>
            <p:nvPr/>
          </p:nvSpPr>
          <p:spPr bwMode="auto">
            <a:xfrm>
              <a:off x="2832" y="576"/>
              <a:ext cx="0" cy="1296"/>
            </a:xfrm>
            <a:prstGeom prst="line">
              <a:avLst/>
            </a:prstGeom>
            <a:noFill/>
            <a:ln w="9525">
              <a:solidFill>
                <a:schemeClr val="tx1"/>
              </a:solidFill>
              <a:round/>
              <a:headEnd/>
              <a:tailEnd/>
            </a:ln>
            <a:effectLst/>
          </p:spPr>
          <p:txBody>
            <a:bodyPr wrap="none" anchor="ctr"/>
            <a:lstStyle/>
            <a:p>
              <a:endParaRPr lang="en-US"/>
            </a:p>
          </p:txBody>
        </p:sp>
        <p:sp>
          <p:nvSpPr>
            <p:cNvPr id="154631" name="Text Box 7"/>
            <p:cNvSpPr txBox="1">
              <a:spLocks noChangeArrowheads="1"/>
            </p:cNvSpPr>
            <p:nvPr/>
          </p:nvSpPr>
          <p:spPr bwMode="auto">
            <a:xfrm>
              <a:off x="1464" y="1086"/>
              <a:ext cx="1382" cy="486"/>
            </a:xfrm>
            <a:prstGeom prst="rect">
              <a:avLst/>
            </a:prstGeom>
            <a:noFill/>
            <a:ln w="9525">
              <a:noFill/>
              <a:miter lim="800000"/>
              <a:headEnd/>
              <a:tailEnd/>
            </a:ln>
            <a:effectLst/>
          </p:spPr>
          <p:txBody>
            <a:bodyPr wrap="square">
              <a:spAutoFit/>
            </a:bodyPr>
            <a:lstStyle/>
            <a:p>
              <a:pPr>
                <a:spcBef>
                  <a:spcPct val="50000"/>
                </a:spcBef>
              </a:pPr>
              <a:r>
                <a:rPr lang="en-US" sz="1800" dirty="0"/>
                <a:t>Tax Savings =</a:t>
              </a:r>
              <a:r>
                <a:rPr lang="en-US" dirty="0"/>
                <a:t> </a:t>
              </a:r>
              <a:r>
                <a:rPr lang="en-US" sz="1800" i="1" dirty="0" smtClean="0"/>
                <a:t>TXA</a:t>
              </a:r>
              <a:endParaRPr lang="en-US" i="1" dirty="0"/>
            </a:p>
          </p:txBody>
        </p:sp>
        <p:sp>
          <p:nvSpPr>
            <p:cNvPr id="154632" name="Text Box 8"/>
            <p:cNvSpPr txBox="1">
              <a:spLocks noChangeArrowheads="1"/>
            </p:cNvSpPr>
            <p:nvPr/>
          </p:nvSpPr>
          <p:spPr bwMode="auto">
            <a:xfrm>
              <a:off x="1254" y="558"/>
              <a:ext cx="1632" cy="486"/>
            </a:xfrm>
            <a:prstGeom prst="rect">
              <a:avLst/>
            </a:prstGeom>
            <a:noFill/>
            <a:ln w="9525">
              <a:noFill/>
              <a:miter lim="800000"/>
              <a:headEnd/>
              <a:tailEnd/>
            </a:ln>
            <a:effectLst/>
          </p:spPr>
          <p:txBody>
            <a:bodyPr>
              <a:spAutoFit/>
            </a:bodyPr>
            <a:lstStyle/>
            <a:p>
              <a:pPr>
                <a:spcBef>
                  <a:spcPct val="50000"/>
                </a:spcBef>
              </a:pPr>
              <a:r>
                <a:rPr lang="en-US" sz="1800" dirty="0"/>
                <a:t>Unlevered assets =</a:t>
              </a:r>
              <a:r>
                <a:rPr lang="en-US" dirty="0"/>
                <a:t> </a:t>
              </a:r>
              <a:r>
                <a:rPr lang="en-US" sz="1800" i="1" dirty="0"/>
                <a:t>UA</a:t>
              </a:r>
              <a:endParaRPr lang="en-US" i="1" dirty="0"/>
            </a:p>
          </p:txBody>
        </p:sp>
        <p:sp>
          <p:nvSpPr>
            <p:cNvPr id="154633" name="Text Box 9"/>
            <p:cNvSpPr txBox="1">
              <a:spLocks noChangeArrowheads="1"/>
            </p:cNvSpPr>
            <p:nvPr/>
          </p:nvSpPr>
          <p:spPr bwMode="auto">
            <a:xfrm>
              <a:off x="2880" y="623"/>
              <a:ext cx="1632" cy="390"/>
            </a:xfrm>
            <a:prstGeom prst="rect">
              <a:avLst/>
            </a:prstGeom>
            <a:noFill/>
            <a:ln w="9525">
              <a:noFill/>
              <a:miter lim="800000"/>
              <a:headEnd/>
              <a:tailEnd/>
            </a:ln>
            <a:effectLst/>
          </p:spPr>
          <p:txBody>
            <a:bodyPr>
              <a:spAutoFit/>
            </a:bodyPr>
            <a:lstStyle/>
            <a:p>
              <a:pPr>
                <a:spcBef>
                  <a:spcPct val="50000"/>
                </a:spcBef>
              </a:pPr>
              <a:r>
                <a:rPr lang="en-US" sz="1800" dirty="0"/>
                <a:t>        </a:t>
              </a:r>
              <a:r>
                <a:rPr lang="en-US" sz="1800" i="1" dirty="0"/>
                <a:t>D</a:t>
              </a:r>
              <a:endParaRPr lang="en-US" i="1" dirty="0"/>
            </a:p>
          </p:txBody>
        </p:sp>
        <p:sp>
          <p:nvSpPr>
            <p:cNvPr id="154634" name="Text Box 10"/>
            <p:cNvSpPr txBox="1">
              <a:spLocks noChangeArrowheads="1"/>
            </p:cNvSpPr>
            <p:nvPr/>
          </p:nvSpPr>
          <p:spPr bwMode="auto">
            <a:xfrm>
              <a:off x="2880" y="1162"/>
              <a:ext cx="1632" cy="389"/>
            </a:xfrm>
            <a:prstGeom prst="rect">
              <a:avLst/>
            </a:prstGeom>
            <a:noFill/>
            <a:ln w="9525">
              <a:noFill/>
              <a:miter lim="800000"/>
              <a:headEnd/>
              <a:tailEnd/>
            </a:ln>
            <a:effectLst/>
          </p:spPr>
          <p:txBody>
            <a:bodyPr>
              <a:spAutoFit/>
            </a:bodyPr>
            <a:lstStyle/>
            <a:p>
              <a:pPr>
                <a:spcBef>
                  <a:spcPct val="50000"/>
                </a:spcBef>
              </a:pPr>
              <a:r>
                <a:rPr lang="en-US" sz="1800" dirty="0"/>
                <a:t>        </a:t>
              </a:r>
              <a:r>
                <a:rPr lang="en-US" sz="1800" i="1" dirty="0"/>
                <a:t>E</a:t>
              </a:r>
              <a:endParaRPr lang="en-US" i="1" dirty="0"/>
            </a:p>
          </p:txBody>
        </p:sp>
      </p:grpSp>
      <p:sp>
        <p:nvSpPr>
          <p:cNvPr id="154635" name="Text Box 11"/>
          <p:cNvSpPr txBox="1">
            <a:spLocks noChangeArrowheads="1"/>
          </p:cNvSpPr>
          <p:nvPr/>
        </p:nvSpPr>
        <p:spPr bwMode="auto">
          <a:xfrm>
            <a:off x="304800" y="1981200"/>
            <a:ext cx="8610600" cy="3348609"/>
          </a:xfrm>
          <a:prstGeom prst="rect">
            <a:avLst/>
          </a:prstGeom>
          <a:noFill/>
          <a:ln w="9525">
            <a:noFill/>
            <a:miter lim="800000"/>
            <a:headEnd/>
            <a:tailEnd/>
          </a:ln>
          <a:effectLst/>
        </p:spPr>
        <p:txBody>
          <a:bodyPr wrap="square">
            <a:spAutoFit/>
          </a:bodyPr>
          <a:lstStyle/>
          <a:p>
            <a:endParaRPr lang="en-US" sz="1800" dirty="0"/>
          </a:p>
          <a:p>
            <a:endParaRPr lang="en-US" sz="1800" dirty="0"/>
          </a:p>
          <a:p>
            <a:endParaRPr lang="en-US" sz="2000" dirty="0"/>
          </a:p>
          <a:p>
            <a:endParaRPr lang="en-US" sz="2000" dirty="0"/>
          </a:p>
          <a:p>
            <a:pPr>
              <a:spcBef>
                <a:spcPts val="600"/>
              </a:spcBef>
              <a:spcAft>
                <a:spcPts val="4200"/>
              </a:spcAft>
            </a:pPr>
            <a:r>
              <a:rPr lang="en-US" sz="1800" dirty="0" smtClean="0"/>
              <a:t>Let </a:t>
            </a:r>
            <a:r>
              <a:rPr lang="en-US" sz="1800" i="1" dirty="0"/>
              <a:t>T</a:t>
            </a:r>
            <a:r>
              <a:rPr lang="en-US" sz="1800" i="1" baseline="-25000" dirty="0"/>
              <a:t>C</a:t>
            </a:r>
            <a:r>
              <a:rPr lang="en-US" sz="1800" dirty="0"/>
              <a:t> be the corporate tax rate. If </a:t>
            </a:r>
            <a:r>
              <a:rPr lang="en-US" sz="1800" dirty="0" smtClean="0"/>
              <a:t>firm’s debt </a:t>
            </a:r>
            <a:r>
              <a:rPr lang="en-US" sz="1800" b="1" u="sng" dirty="0" smtClean="0"/>
              <a:t>risk-free</a:t>
            </a:r>
            <a:r>
              <a:rPr lang="en-US" sz="1800" dirty="0" smtClean="0"/>
              <a:t> and is </a:t>
            </a:r>
            <a:r>
              <a:rPr lang="en-US" sz="1800" b="1" u="sng" dirty="0" smtClean="0">
                <a:solidFill>
                  <a:schemeClr val="accent2"/>
                </a:solidFill>
              </a:rPr>
              <a:t>constant over time</a:t>
            </a:r>
            <a:r>
              <a:rPr lang="en-US" sz="1800" b="1" dirty="0" smtClean="0">
                <a:solidFill>
                  <a:schemeClr val="accent2"/>
                </a:solidFill>
              </a:rPr>
              <a:t>,</a:t>
            </a:r>
            <a:r>
              <a:rPr lang="en-US" sz="1800" dirty="0" smtClean="0"/>
              <a:t> </a:t>
            </a:r>
            <a:r>
              <a:rPr lang="en-US" sz="1800" dirty="0"/>
              <a:t>then</a:t>
            </a:r>
          </a:p>
          <a:p>
            <a:endParaRPr lang="en-US" sz="1800" dirty="0"/>
          </a:p>
          <a:p>
            <a:endParaRPr lang="en-US" sz="2000" dirty="0"/>
          </a:p>
          <a:p>
            <a:pPr>
              <a:lnSpc>
                <a:spcPct val="110000"/>
              </a:lnSpc>
            </a:pPr>
            <a:r>
              <a:rPr lang="en-US" sz="1800" dirty="0" smtClean="0"/>
              <a:t>Using this value for </a:t>
            </a:r>
            <a:r>
              <a:rPr lang="en-US" sz="1800" i="1" dirty="0" smtClean="0"/>
              <a:t>TXA</a:t>
            </a:r>
            <a:r>
              <a:rPr lang="en-US" sz="1800" dirty="0" smtClean="0"/>
              <a:t>, </a:t>
            </a:r>
            <a:r>
              <a:rPr lang="en-US" sz="1800" dirty="0" smtClean="0"/>
              <a:t>the balance sheet identity                                       , and the fact that                          </a:t>
            </a:r>
            <a:r>
              <a:rPr lang="en-US" sz="1800" dirty="0" smtClean="0"/>
              <a:t>with </a:t>
            </a:r>
            <a:r>
              <a:rPr lang="en-US" sz="1800" dirty="0" smtClean="0"/>
              <a:t>risk-free debt, we get</a:t>
            </a:r>
          </a:p>
        </p:txBody>
      </p:sp>
      <p:graphicFrame>
        <p:nvGraphicFramePr>
          <p:cNvPr id="154636" name="Object 12"/>
          <p:cNvGraphicFramePr>
            <a:graphicFrameLocks noChangeAspect="1"/>
          </p:cNvGraphicFramePr>
          <p:nvPr>
            <p:extLst>
              <p:ext uri="{D42A27DB-BD31-4B8C-83A1-F6EECF244321}">
                <p14:modId xmlns:p14="http://schemas.microsoft.com/office/powerpoint/2010/main" val="1011543007"/>
              </p:ext>
            </p:extLst>
          </p:nvPr>
        </p:nvGraphicFramePr>
        <p:xfrm>
          <a:off x="3671720" y="5477203"/>
          <a:ext cx="2510715" cy="1169003"/>
        </p:xfrm>
        <a:graphic>
          <a:graphicData uri="http://schemas.openxmlformats.org/presentationml/2006/ole">
            <mc:AlternateContent xmlns:mc="http://schemas.openxmlformats.org/markup-compatibility/2006">
              <mc:Choice xmlns:v="urn:schemas-microsoft-com:vml" Requires="v">
                <p:oleObj spid="_x0000_s100869" name="Equation" r:id="rId3" imgW="1333440" imgH="622080" progId="Equation.DSMT4">
                  <p:embed/>
                </p:oleObj>
              </mc:Choice>
              <mc:Fallback>
                <p:oleObj name="Equation" r:id="rId3" imgW="1333440" imgH="622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720" y="5477203"/>
                        <a:ext cx="2510715" cy="116900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4637" name="Object 13"/>
          <p:cNvGraphicFramePr>
            <a:graphicFrameLocks noChangeAspect="1"/>
          </p:cNvGraphicFramePr>
          <p:nvPr>
            <p:extLst>
              <p:ext uri="{D42A27DB-BD31-4B8C-83A1-F6EECF244321}">
                <p14:modId xmlns:p14="http://schemas.microsoft.com/office/powerpoint/2010/main" val="2863614987"/>
              </p:ext>
            </p:extLst>
          </p:nvPr>
        </p:nvGraphicFramePr>
        <p:xfrm>
          <a:off x="2011373" y="3722056"/>
          <a:ext cx="5162550" cy="704850"/>
        </p:xfrm>
        <a:graphic>
          <a:graphicData uri="http://schemas.openxmlformats.org/presentationml/2006/ole">
            <mc:AlternateContent xmlns:mc="http://schemas.openxmlformats.org/markup-compatibility/2006">
              <mc:Choice xmlns:v="urn:schemas-microsoft-com:vml" Requires="v">
                <p:oleObj spid="_x0000_s100870" name="Equation" r:id="rId5" imgW="3162240" imgH="431640" progId="Equation.DSMT4">
                  <p:embed/>
                </p:oleObj>
              </mc:Choice>
              <mc:Fallback>
                <p:oleObj name="Equation" r:id="rId5" imgW="3162240" imgH="431640" progId="Equation.DSMT4">
                  <p:embed/>
                  <p:pic>
                    <p:nvPicPr>
                      <p:cNvPr id="0" name=""/>
                      <p:cNvPicPr>
                        <a:picLocks noChangeAspect="1" noChangeArrowheads="1"/>
                      </p:cNvPicPr>
                      <p:nvPr/>
                    </p:nvPicPr>
                    <p:blipFill>
                      <a:blip r:embed="rId6"/>
                      <a:srcRect/>
                      <a:stretch>
                        <a:fillRect/>
                      </a:stretch>
                    </p:blipFill>
                    <p:spPr bwMode="auto">
                      <a:xfrm>
                        <a:off x="2011373" y="3722056"/>
                        <a:ext cx="5162550" cy="7048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4638" name="Text Box 14"/>
          <p:cNvSpPr txBox="1">
            <a:spLocks noChangeArrowheads="1"/>
          </p:cNvSpPr>
          <p:nvPr/>
        </p:nvSpPr>
        <p:spPr bwMode="auto">
          <a:xfrm>
            <a:off x="152400" y="76200"/>
            <a:ext cx="6614824" cy="461665"/>
          </a:xfrm>
          <a:prstGeom prst="rect">
            <a:avLst/>
          </a:prstGeom>
          <a:noFill/>
          <a:ln w="9525">
            <a:noFill/>
            <a:miter lim="800000"/>
            <a:headEnd/>
            <a:tailEnd/>
          </a:ln>
          <a:effectLst/>
        </p:spPr>
        <p:txBody>
          <a:bodyPr wrap="none">
            <a:spAutoFit/>
          </a:bodyPr>
          <a:lstStyle/>
          <a:p>
            <a:r>
              <a:rPr lang="en-US" sz="2000" dirty="0"/>
              <a:t>Let’s look at </a:t>
            </a:r>
            <a:r>
              <a:rPr lang="en-US" sz="2000" dirty="0" smtClean="0"/>
              <a:t>the firm’s </a:t>
            </a:r>
            <a:r>
              <a:rPr lang="en-US" sz="2000" dirty="0"/>
              <a:t>market-value balance sheet </a:t>
            </a:r>
            <a:r>
              <a:rPr lang="en-US" sz="2000" dirty="0" smtClean="0"/>
              <a:t>once again</a:t>
            </a:r>
            <a:r>
              <a:rPr lang="en-US" sz="2000" dirty="0"/>
              <a:t>:</a:t>
            </a:r>
            <a:r>
              <a:rPr lang="en-US" dirty="0"/>
              <a:t> </a:t>
            </a:r>
          </a:p>
        </p:txBody>
      </p:sp>
      <p:graphicFrame>
        <p:nvGraphicFramePr>
          <p:cNvPr id="154639" name="Object 15"/>
          <p:cNvGraphicFramePr>
            <a:graphicFrameLocks noChangeAspect="1"/>
          </p:cNvGraphicFramePr>
          <p:nvPr>
            <p:extLst>
              <p:ext uri="{D42A27DB-BD31-4B8C-83A1-F6EECF244321}">
                <p14:modId xmlns:p14="http://schemas.microsoft.com/office/powerpoint/2010/main" val="4095027368"/>
              </p:ext>
            </p:extLst>
          </p:nvPr>
        </p:nvGraphicFramePr>
        <p:xfrm>
          <a:off x="960438" y="2509838"/>
          <a:ext cx="3859212" cy="617537"/>
        </p:xfrm>
        <a:graphic>
          <a:graphicData uri="http://schemas.openxmlformats.org/presentationml/2006/ole">
            <mc:AlternateContent xmlns:mc="http://schemas.openxmlformats.org/markup-compatibility/2006">
              <mc:Choice xmlns:v="urn:schemas-microsoft-com:vml" Requires="v">
                <p:oleObj spid="_x0000_s100871" name="Equation" r:id="rId7" imgW="2450880" imgH="393480" progId="Equation.DSMT4">
                  <p:embed/>
                </p:oleObj>
              </mc:Choice>
              <mc:Fallback>
                <p:oleObj name="Equation" r:id="rId7" imgW="2450880" imgH="393480" progId="Equation.DSMT4">
                  <p:embed/>
                  <p:pic>
                    <p:nvPicPr>
                      <p:cNvPr id="0" name=""/>
                      <p:cNvPicPr>
                        <a:picLocks noChangeAspect="1" noChangeArrowheads="1"/>
                      </p:cNvPicPr>
                      <p:nvPr/>
                    </p:nvPicPr>
                    <p:blipFill>
                      <a:blip r:embed="rId8"/>
                      <a:srcRect/>
                      <a:stretch>
                        <a:fillRect/>
                      </a:stretch>
                    </p:blipFill>
                    <p:spPr bwMode="auto">
                      <a:xfrm>
                        <a:off x="960438" y="2509838"/>
                        <a:ext cx="3859212" cy="6175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4642" name="Line 18"/>
          <p:cNvSpPr>
            <a:spLocks noChangeShapeType="1"/>
          </p:cNvSpPr>
          <p:nvPr/>
        </p:nvSpPr>
        <p:spPr bwMode="auto">
          <a:xfrm flipV="1">
            <a:off x="2470014" y="5928798"/>
            <a:ext cx="958986" cy="167201"/>
          </a:xfrm>
          <a:prstGeom prst="line">
            <a:avLst/>
          </a:prstGeom>
          <a:noFill/>
          <a:ln w="9525">
            <a:solidFill>
              <a:schemeClr val="tx1"/>
            </a:solidFill>
            <a:round/>
            <a:headEnd/>
            <a:tailEnd type="triangle" w="med" len="med"/>
          </a:ln>
          <a:effectLst/>
        </p:spPr>
        <p:txBody>
          <a:bodyPr/>
          <a:lstStyle/>
          <a:p>
            <a:endParaRPr lang="en-US"/>
          </a:p>
        </p:txBody>
      </p:sp>
      <p:sp>
        <p:nvSpPr>
          <p:cNvPr id="154643" name="Text Box 19"/>
          <p:cNvSpPr txBox="1">
            <a:spLocks noChangeArrowheads="1"/>
          </p:cNvSpPr>
          <p:nvPr/>
        </p:nvSpPr>
        <p:spPr bwMode="auto">
          <a:xfrm>
            <a:off x="457200" y="5721292"/>
            <a:ext cx="2020934" cy="830997"/>
          </a:xfrm>
          <a:prstGeom prst="rect">
            <a:avLst/>
          </a:prstGeom>
          <a:noFill/>
          <a:ln w="9525">
            <a:solidFill>
              <a:schemeClr val="tx1"/>
            </a:solidFill>
            <a:miter lim="800000"/>
            <a:headEnd/>
            <a:tailEnd/>
          </a:ln>
          <a:effectLst/>
        </p:spPr>
        <p:txBody>
          <a:bodyPr wrap="square">
            <a:spAutoFit/>
          </a:bodyPr>
          <a:lstStyle/>
          <a:p>
            <a:pPr>
              <a:spcBef>
                <a:spcPct val="50000"/>
              </a:spcBef>
            </a:pPr>
            <a:r>
              <a:rPr lang="en-US" sz="1600" dirty="0"/>
              <a:t>Unlevered </a:t>
            </a:r>
            <a:r>
              <a:rPr lang="en-US" sz="1600" dirty="0" smtClean="0"/>
              <a:t>Beta </a:t>
            </a:r>
            <a:r>
              <a:rPr lang="en-US" sz="1600" u="sng" dirty="0" smtClean="0"/>
              <a:t>Version 1</a:t>
            </a:r>
            <a:r>
              <a:rPr lang="en-US" sz="1600" dirty="0" smtClean="0"/>
              <a:t>: </a:t>
            </a:r>
            <a:r>
              <a:rPr lang="en-US" sz="1600" dirty="0"/>
              <a:t>W</a:t>
            </a:r>
            <a:r>
              <a:rPr lang="en-US" sz="1600" dirty="0" smtClean="0"/>
              <a:t>hen </a:t>
            </a:r>
            <a:r>
              <a:rPr lang="en-US" sz="1600" i="1" dirty="0" smtClean="0"/>
              <a:t>D</a:t>
            </a:r>
            <a:r>
              <a:rPr lang="en-US" sz="1600" dirty="0" smtClean="0"/>
              <a:t> is constant over time</a:t>
            </a:r>
            <a:endParaRPr lang="en-US" sz="1600" dirty="0"/>
          </a:p>
        </p:txBody>
      </p:sp>
      <p:sp>
        <p:nvSpPr>
          <p:cNvPr id="154644" name="Text Box 20"/>
          <p:cNvSpPr txBox="1">
            <a:spLocks noChangeArrowheads="1"/>
          </p:cNvSpPr>
          <p:nvPr/>
        </p:nvSpPr>
        <p:spPr bwMode="auto">
          <a:xfrm>
            <a:off x="304800" y="1981200"/>
            <a:ext cx="7467600" cy="938719"/>
          </a:xfrm>
          <a:prstGeom prst="rect">
            <a:avLst/>
          </a:prstGeom>
          <a:noFill/>
          <a:ln w="9525">
            <a:noFill/>
            <a:miter lim="800000"/>
            <a:headEnd/>
            <a:tailEnd/>
          </a:ln>
          <a:effectLst/>
        </p:spPr>
        <p:txBody>
          <a:bodyPr wrap="square">
            <a:spAutoFit/>
          </a:bodyPr>
          <a:lstStyle/>
          <a:p>
            <a:pPr>
              <a:spcBef>
                <a:spcPct val="50000"/>
              </a:spcBef>
              <a:spcAft>
                <a:spcPts val="1200"/>
              </a:spcAft>
            </a:pPr>
            <a:r>
              <a:rPr lang="en-US" sz="1800" dirty="0" smtClean="0"/>
              <a:t>Again, think of each side of the balance sheet as a portfolio of its components:</a:t>
            </a:r>
          </a:p>
          <a:p>
            <a:pPr>
              <a:spcBef>
                <a:spcPct val="50000"/>
              </a:spcBef>
              <a:spcAft>
                <a:spcPts val="1200"/>
              </a:spcAft>
            </a:pPr>
            <a:endParaRPr lang="en-US" sz="1800" dirty="0"/>
          </a:p>
        </p:txBody>
      </p:sp>
      <p:sp>
        <p:nvSpPr>
          <p:cNvPr id="154645" name="Text Box 21"/>
          <p:cNvSpPr txBox="1">
            <a:spLocks noChangeArrowheads="1"/>
          </p:cNvSpPr>
          <p:nvPr/>
        </p:nvSpPr>
        <p:spPr bwMode="auto">
          <a:xfrm>
            <a:off x="1494549" y="983015"/>
            <a:ext cx="990600" cy="314325"/>
          </a:xfrm>
          <a:prstGeom prst="rect">
            <a:avLst/>
          </a:prstGeom>
          <a:noFill/>
          <a:ln w="9525">
            <a:solidFill>
              <a:schemeClr val="tx1"/>
            </a:solidFill>
            <a:miter lim="800000"/>
            <a:headEnd/>
            <a:tailEnd/>
          </a:ln>
          <a:effectLst/>
        </p:spPr>
        <p:txBody>
          <a:bodyPr>
            <a:spAutoFit/>
          </a:bodyPr>
          <a:lstStyle/>
          <a:p>
            <a:pPr algn="ctr">
              <a:spcBef>
                <a:spcPct val="50000"/>
              </a:spcBef>
            </a:pPr>
            <a:r>
              <a:rPr lang="en-US" sz="1400" dirty="0"/>
              <a:t>PV of FCF</a:t>
            </a:r>
          </a:p>
        </p:txBody>
      </p:sp>
      <p:sp>
        <p:nvSpPr>
          <p:cNvPr id="154646" name="Line 22"/>
          <p:cNvSpPr>
            <a:spLocks noChangeShapeType="1"/>
          </p:cNvSpPr>
          <p:nvPr/>
        </p:nvSpPr>
        <p:spPr bwMode="auto">
          <a:xfrm>
            <a:off x="2674278" y="1661428"/>
            <a:ext cx="381000" cy="0"/>
          </a:xfrm>
          <a:prstGeom prst="line">
            <a:avLst/>
          </a:prstGeom>
          <a:noFill/>
          <a:ln w="9525">
            <a:solidFill>
              <a:schemeClr val="tx1"/>
            </a:solidFill>
            <a:round/>
            <a:headEnd/>
            <a:tailEnd type="triangle" w="med" len="med"/>
          </a:ln>
          <a:effectLst/>
        </p:spPr>
        <p:txBody>
          <a:bodyPr/>
          <a:lstStyle/>
          <a:p>
            <a:endParaRPr lang="en-US"/>
          </a:p>
        </p:txBody>
      </p:sp>
      <p:sp>
        <p:nvSpPr>
          <p:cNvPr id="25" name="Text Box 21"/>
          <p:cNvSpPr txBox="1">
            <a:spLocks noChangeArrowheads="1"/>
          </p:cNvSpPr>
          <p:nvPr/>
        </p:nvSpPr>
        <p:spPr bwMode="auto">
          <a:xfrm>
            <a:off x="1074078" y="1506751"/>
            <a:ext cx="1600200" cy="307777"/>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400" dirty="0"/>
              <a:t>PV of Tax Shields</a:t>
            </a:r>
          </a:p>
        </p:txBody>
      </p:sp>
      <p:sp>
        <p:nvSpPr>
          <p:cNvPr id="26" name="Line 22"/>
          <p:cNvSpPr>
            <a:spLocks noChangeShapeType="1"/>
          </p:cNvSpPr>
          <p:nvPr/>
        </p:nvSpPr>
        <p:spPr bwMode="auto">
          <a:xfrm>
            <a:off x="2483274" y="1157111"/>
            <a:ext cx="381000" cy="0"/>
          </a:xfrm>
          <a:prstGeom prst="line">
            <a:avLst/>
          </a:prstGeom>
          <a:noFill/>
          <a:ln w="9525">
            <a:solidFill>
              <a:schemeClr val="tx1"/>
            </a:solidFill>
            <a:round/>
            <a:headEnd/>
            <a:tailEnd type="triangle" w="med" len="med"/>
          </a:ln>
          <a:effectLst/>
        </p:spPr>
        <p:txBody>
          <a:bodyPr/>
          <a:lstStyle/>
          <a:p>
            <a:endParaRPr lang="en-US"/>
          </a:p>
        </p:txBody>
      </p:sp>
      <p:graphicFrame>
        <p:nvGraphicFramePr>
          <p:cNvPr id="27" name="Object 15"/>
          <p:cNvGraphicFramePr>
            <a:graphicFrameLocks noChangeAspect="1"/>
          </p:cNvGraphicFramePr>
          <p:nvPr>
            <p:extLst>
              <p:ext uri="{D42A27DB-BD31-4B8C-83A1-F6EECF244321}">
                <p14:modId xmlns:p14="http://schemas.microsoft.com/office/powerpoint/2010/main" val="2098328611"/>
              </p:ext>
            </p:extLst>
          </p:nvPr>
        </p:nvGraphicFramePr>
        <p:xfrm>
          <a:off x="4937125" y="2465388"/>
          <a:ext cx="3419475" cy="617537"/>
        </p:xfrm>
        <a:graphic>
          <a:graphicData uri="http://schemas.openxmlformats.org/presentationml/2006/ole">
            <mc:AlternateContent xmlns:mc="http://schemas.openxmlformats.org/markup-compatibility/2006">
              <mc:Choice xmlns:v="urn:schemas-microsoft-com:vml" Requires="v">
                <p:oleObj spid="_x0000_s100872" name="Equation" r:id="rId9" imgW="2171520" imgH="393480" progId="Equation.DSMT4">
                  <p:embed/>
                </p:oleObj>
              </mc:Choice>
              <mc:Fallback>
                <p:oleObj name="Equation" r:id="rId9" imgW="2171520" imgH="393480" progId="Equation.DSMT4">
                  <p:embed/>
                  <p:pic>
                    <p:nvPicPr>
                      <p:cNvPr id="0" name=""/>
                      <p:cNvPicPr>
                        <a:picLocks noChangeAspect="1" noChangeArrowheads="1"/>
                      </p:cNvPicPr>
                      <p:nvPr/>
                    </p:nvPicPr>
                    <p:blipFill>
                      <a:blip r:embed="rId10"/>
                      <a:srcRect/>
                      <a:stretch>
                        <a:fillRect/>
                      </a:stretch>
                    </p:blipFill>
                    <p:spPr bwMode="auto">
                      <a:xfrm>
                        <a:off x="4937125" y="2465388"/>
                        <a:ext cx="3419475" cy="6175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8" name="Object 15"/>
          <p:cNvGraphicFramePr>
            <a:graphicFrameLocks noChangeAspect="1"/>
          </p:cNvGraphicFramePr>
          <p:nvPr>
            <p:extLst>
              <p:ext uri="{D42A27DB-BD31-4B8C-83A1-F6EECF244321}">
                <p14:modId xmlns:p14="http://schemas.microsoft.com/office/powerpoint/2010/main" val="764325065"/>
              </p:ext>
            </p:extLst>
          </p:nvPr>
        </p:nvGraphicFramePr>
        <p:xfrm>
          <a:off x="5105400" y="4629719"/>
          <a:ext cx="2198688" cy="358775"/>
        </p:xfrm>
        <a:graphic>
          <a:graphicData uri="http://schemas.openxmlformats.org/presentationml/2006/ole">
            <mc:AlternateContent xmlns:mc="http://schemas.openxmlformats.org/markup-compatibility/2006">
              <mc:Choice xmlns:v="urn:schemas-microsoft-com:vml" Requires="v">
                <p:oleObj spid="_x0000_s100873" name="Equation" r:id="rId11" imgW="1396800" imgH="228600" progId="Equation.DSMT4">
                  <p:embed/>
                </p:oleObj>
              </mc:Choice>
              <mc:Fallback>
                <p:oleObj name="Equation" r:id="rId11" imgW="1396800" imgH="228600" progId="Equation.DSMT4">
                  <p:embed/>
                  <p:pic>
                    <p:nvPicPr>
                      <p:cNvPr id="0" name=""/>
                      <p:cNvPicPr>
                        <a:picLocks noChangeAspect="1" noChangeArrowheads="1"/>
                      </p:cNvPicPr>
                      <p:nvPr/>
                    </p:nvPicPr>
                    <p:blipFill>
                      <a:blip r:embed="rId12"/>
                      <a:srcRect/>
                      <a:stretch>
                        <a:fillRect/>
                      </a:stretch>
                    </p:blipFill>
                    <p:spPr bwMode="auto">
                      <a:xfrm>
                        <a:off x="5105400" y="4629719"/>
                        <a:ext cx="2198688" cy="358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9" name="Object 15"/>
          <p:cNvGraphicFramePr>
            <a:graphicFrameLocks noChangeAspect="1"/>
          </p:cNvGraphicFramePr>
          <p:nvPr>
            <p:extLst>
              <p:ext uri="{D42A27DB-BD31-4B8C-83A1-F6EECF244321}">
                <p14:modId xmlns:p14="http://schemas.microsoft.com/office/powerpoint/2010/main" val="2616891404"/>
              </p:ext>
            </p:extLst>
          </p:nvPr>
        </p:nvGraphicFramePr>
        <p:xfrm>
          <a:off x="815975" y="4935538"/>
          <a:ext cx="1357313" cy="358775"/>
        </p:xfrm>
        <a:graphic>
          <a:graphicData uri="http://schemas.openxmlformats.org/presentationml/2006/ole">
            <mc:AlternateContent xmlns:mc="http://schemas.openxmlformats.org/markup-compatibility/2006">
              <mc:Choice xmlns:v="urn:schemas-microsoft-com:vml" Requires="v">
                <p:oleObj spid="_x0000_s100874" name="Equation" r:id="rId13" imgW="863280" imgH="228600" progId="Equation.DSMT4">
                  <p:embed/>
                </p:oleObj>
              </mc:Choice>
              <mc:Fallback>
                <p:oleObj name="Equation" r:id="rId13" imgW="863280" imgH="228600" progId="Equation.DSMT4">
                  <p:embed/>
                  <p:pic>
                    <p:nvPicPr>
                      <p:cNvPr id="0" name=""/>
                      <p:cNvPicPr>
                        <a:picLocks noChangeAspect="1" noChangeArrowheads="1"/>
                      </p:cNvPicPr>
                      <p:nvPr/>
                    </p:nvPicPr>
                    <p:blipFill>
                      <a:blip r:embed="rId14"/>
                      <a:srcRect/>
                      <a:stretch>
                        <a:fillRect/>
                      </a:stretch>
                    </p:blipFill>
                    <p:spPr bwMode="auto">
                      <a:xfrm>
                        <a:off x="815975" y="4935538"/>
                        <a:ext cx="1357313" cy="358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Rectangle 1"/>
          <p:cNvSpPr/>
          <p:nvPr/>
        </p:nvSpPr>
        <p:spPr bwMode="auto">
          <a:xfrm>
            <a:off x="3200400" y="5329808"/>
            <a:ext cx="3657600" cy="137579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Right Brace 2"/>
          <p:cNvSpPr/>
          <p:nvPr/>
        </p:nvSpPr>
        <p:spPr bwMode="auto">
          <a:xfrm rot="5400000">
            <a:off x="4259758" y="3938084"/>
            <a:ext cx="128630" cy="648254"/>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TextBox 3"/>
          <p:cNvSpPr txBox="1"/>
          <p:nvPr/>
        </p:nvSpPr>
        <p:spPr>
          <a:xfrm>
            <a:off x="3598420" y="4288407"/>
            <a:ext cx="1752600" cy="276999"/>
          </a:xfrm>
          <a:prstGeom prst="rect">
            <a:avLst/>
          </a:prstGeom>
          <a:noFill/>
        </p:spPr>
        <p:txBody>
          <a:bodyPr wrap="square" rtlCol="0">
            <a:spAutoFit/>
          </a:bodyPr>
          <a:lstStyle/>
          <a:p>
            <a:r>
              <a:rPr lang="en-US" sz="1200" dirty="0" smtClean="0"/>
              <a:t>Annual Interest Expense</a:t>
            </a:r>
            <a:endParaRPr lang="en-US" sz="1200" dirty="0"/>
          </a:p>
        </p:txBody>
      </p:sp>
      <p:sp>
        <p:nvSpPr>
          <p:cNvPr id="5" name="TextBox 4"/>
          <p:cNvSpPr txBox="1"/>
          <p:nvPr/>
        </p:nvSpPr>
        <p:spPr>
          <a:xfrm>
            <a:off x="7007956" y="657917"/>
            <a:ext cx="1371600" cy="307777"/>
          </a:xfrm>
          <a:prstGeom prst="rect">
            <a:avLst/>
          </a:prstGeom>
          <a:noFill/>
          <a:ln>
            <a:solidFill>
              <a:schemeClr val="tx1"/>
            </a:solidFill>
          </a:ln>
        </p:spPr>
        <p:txBody>
          <a:bodyPr wrap="square" rtlCol="0">
            <a:spAutoFit/>
          </a:bodyPr>
          <a:lstStyle/>
          <a:p>
            <a:r>
              <a:rPr lang="en-US" sz="1400" dirty="0" smtClean="0"/>
              <a:t>Financial Assets</a:t>
            </a:r>
            <a:endParaRPr lang="en-US" sz="1400" dirty="0"/>
          </a:p>
        </p:txBody>
      </p:sp>
      <p:cxnSp>
        <p:nvCxnSpPr>
          <p:cNvPr id="7" name="Straight Arrow Connector 6"/>
          <p:cNvCxnSpPr/>
          <p:nvPr/>
        </p:nvCxnSpPr>
        <p:spPr bwMode="auto">
          <a:xfrm flipH="1">
            <a:off x="6549274" y="972496"/>
            <a:ext cx="458683" cy="11011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a:endCxn id="154634" idx="0"/>
          </p:cNvCxnSpPr>
          <p:nvPr/>
        </p:nvCxnSpPr>
        <p:spPr bwMode="auto">
          <a:xfrm flipH="1">
            <a:off x="6564605" y="969838"/>
            <a:ext cx="442610" cy="4793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TextBox 35"/>
          <p:cNvSpPr txBox="1"/>
          <p:nvPr/>
        </p:nvSpPr>
        <p:spPr>
          <a:xfrm>
            <a:off x="213090" y="661642"/>
            <a:ext cx="1019016" cy="307777"/>
          </a:xfrm>
          <a:prstGeom prst="rect">
            <a:avLst/>
          </a:prstGeom>
          <a:noFill/>
          <a:ln>
            <a:solidFill>
              <a:schemeClr val="tx1"/>
            </a:solidFill>
          </a:ln>
        </p:spPr>
        <p:txBody>
          <a:bodyPr wrap="square" rtlCol="0">
            <a:spAutoFit/>
          </a:bodyPr>
          <a:lstStyle/>
          <a:p>
            <a:r>
              <a:rPr lang="en-US" sz="1400" dirty="0" smtClean="0"/>
              <a:t>Real Assets</a:t>
            </a:r>
            <a:endParaRPr lang="en-US" sz="1400" dirty="0"/>
          </a:p>
        </p:txBody>
      </p:sp>
      <p:cxnSp>
        <p:nvCxnSpPr>
          <p:cNvPr id="12" name="Straight Arrow Connector 11"/>
          <p:cNvCxnSpPr/>
          <p:nvPr/>
        </p:nvCxnSpPr>
        <p:spPr bwMode="auto">
          <a:xfrm>
            <a:off x="1232106" y="983015"/>
            <a:ext cx="194934" cy="1226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a:off x="1232106" y="989607"/>
            <a:ext cx="63294" cy="4243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94872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381000" y="533400"/>
            <a:ext cx="8229600" cy="5791200"/>
          </a:xfrm>
        </p:spPr>
        <p:txBody>
          <a:bodyPr/>
          <a:lstStyle/>
          <a:p>
            <a:pPr marL="114300" indent="-114300">
              <a:buFontTx/>
              <a:buNone/>
              <a:tabLst>
                <a:tab pos="514350" algn="l"/>
              </a:tabLst>
            </a:pPr>
            <a:r>
              <a:rPr lang="en-US" sz="2400" b="1" noProof="0" dirty="0" smtClean="0"/>
              <a:t>Other </a:t>
            </a:r>
            <a:r>
              <a:rPr lang="en-US" sz="2400" b="1" noProof="0" dirty="0"/>
              <a:t>debt </a:t>
            </a:r>
            <a:r>
              <a:rPr lang="en-US" sz="2400" b="1" noProof="0" dirty="0" smtClean="0"/>
              <a:t>policies (i.e., when </a:t>
            </a:r>
            <a:r>
              <a:rPr lang="en-US" sz="2400" b="1" i="1" noProof="0" dirty="0" smtClean="0"/>
              <a:t>D</a:t>
            </a:r>
            <a:r>
              <a:rPr lang="en-US" sz="2400" b="1" noProof="0" dirty="0" smtClean="0"/>
              <a:t> is not constant over time):</a:t>
            </a:r>
            <a:endParaRPr lang="en-US" sz="2400" b="1" noProof="0" dirty="0"/>
          </a:p>
          <a:p>
            <a:pPr marL="114300" indent="-114300">
              <a:buFontTx/>
              <a:buNone/>
              <a:tabLst>
                <a:tab pos="514350" algn="l"/>
              </a:tabLst>
            </a:pPr>
            <a:endParaRPr lang="en-US" sz="2000" b="1" dirty="0"/>
          </a:p>
          <a:p>
            <a:pPr marL="514350" lvl="1">
              <a:spcAft>
                <a:spcPts val="1200"/>
              </a:spcAft>
              <a:buFontTx/>
              <a:buNone/>
              <a:tabLst>
                <a:tab pos="514350" algn="l"/>
              </a:tabLst>
            </a:pPr>
            <a:r>
              <a:rPr lang="en-US" sz="2000" b="1" noProof="0" dirty="0" smtClean="0"/>
              <a:t>What </a:t>
            </a:r>
            <a:r>
              <a:rPr lang="en-US" sz="2000" b="1" noProof="0" dirty="0"/>
              <a:t>if the firm changes </a:t>
            </a:r>
            <a:r>
              <a:rPr lang="en-US" sz="2000" b="1" i="1" noProof="0" dirty="0"/>
              <a:t>D</a:t>
            </a:r>
            <a:r>
              <a:rPr lang="en-US" sz="2000" b="1" noProof="0" dirty="0"/>
              <a:t> dynamically to </a:t>
            </a:r>
            <a:r>
              <a:rPr lang="en-US" sz="2000" b="1" dirty="0" smtClean="0"/>
              <a:t>maintain a</a:t>
            </a:r>
            <a:r>
              <a:rPr lang="en-US" sz="2000" b="1" noProof="0" dirty="0" smtClean="0"/>
              <a:t> </a:t>
            </a:r>
            <a:r>
              <a:rPr lang="en-US" sz="2000" b="1" u="sng" noProof="0" dirty="0" smtClean="0">
                <a:solidFill>
                  <a:schemeClr val="accent2"/>
                </a:solidFill>
              </a:rPr>
              <a:t>target D/E </a:t>
            </a:r>
            <a:r>
              <a:rPr lang="en-US" sz="2000" b="1" u="sng" noProof="0" dirty="0">
                <a:solidFill>
                  <a:schemeClr val="accent2"/>
                </a:solidFill>
              </a:rPr>
              <a:t>ratio</a:t>
            </a:r>
            <a:r>
              <a:rPr lang="en-US" sz="2000" b="1" noProof="0" dirty="0" smtClean="0"/>
              <a:t>?</a:t>
            </a:r>
          </a:p>
          <a:p>
            <a:pPr marL="515938" lvl="1" indent="-230188">
              <a:lnSpc>
                <a:spcPct val="110000"/>
              </a:lnSpc>
              <a:spcAft>
                <a:spcPts val="1200"/>
              </a:spcAft>
              <a:tabLst>
                <a:tab pos="515938" algn="l"/>
              </a:tabLst>
            </a:pPr>
            <a:r>
              <a:rPr lang="en-US" sz="2000" dirty="0" smtClean="0"/>
              <a:t>Targeting a </a:t>
            </a:r>
            <a:r>
              <a:rPr lang="en-US" sz="2000" i="1" dirty="0" smtClean="0"/>
              <a:t>D/E</a:t>
            </a:r>
            <a:r>
              <a:rPr lang="en-US" sz="2000" dirty="0" smtClean="0"/>
              <a:t> ratio</a:t>
            </a:r>
            <a:r>
              <a:rPr lang="en-US" sz="2000" noProof="0" dirty="0" smtClean="0"/>
              <a:t> is a more realistic approximation for the evolution of the firm’s debt than assuming constant </a:t>
            </a:r>
            <a:r>
              <a:rPr lang="en-US" sz="2000" i="1" noProof="0" dirty="0" smtClean="0"/>
              <a:t>D</a:t>
            </a:r>
          </a:p>
          <a:p>
            <a:pPr marL="515938" lvl="1" indent="-230188">
              <a:lnSpc>
                <a:spcPct val="110000"/>
              </a:lnSpc>
              <a:spcAft>
                <a:spcPts val="1200"/>
              </a:spcAft>
              <a:tabLst>
                <a:tab pos="515938" algn="l"/>
              </a:tabLst>
            </a:pPr>
            <a:r>
              <a:rPr lang="en-US" sz="2000" noProof="0" dirty="0" smtClean="0"/>
              <a:t>With a </a:t>
            </a:r>
            <a:r>
              <a:rPr lang="en-US" sz="2000" i="1" noProof="0" dirty="0" smtClean="0"/>
              <a:t>D/E</a:t>
            </a:r>
            <a:r>
              <a:rPr lang="en-US" sz="2000" noProof="0" dirty="0" smtClean="0"/>
              <a:t> target, </a:t>
            </a:r>
            <a:r>
              <a:rPr lang="en-US" sz="2000" u="sng" noProof="0" dirty="0" smtClean="0"/>
              <a:t>future tax shields are as risky as the FCFs</a:t>
            </a:r>
            <a:r>
              <a:rPr lang="en-US" sz="2000" noProof="0" dirty="0" smtClean="0"/>
              <a:t>:</a:t>
            </a:r>
          </a:p>
          <a:p>
            <a:pPr marL="801688" lvl="2" indent="-173038">
              <a:lnSpc>
                <a:spcPct val="110000"/>
              </a:lnSpc>
              <a:spcAft>
                <a:spcPts val="600"/>
              </a:spcAft>
              <a:tabLst>
                <a:tab pos="515938" algn="l"/>
              </a:tabLst>
            </a:pPr>
            <a:r>
              <a:rPr lang="en-US" sz="2000" dirty="0" smtClean="0"/>
              <a:t>The amount of debt </a:t>
            </a:r>
            <a:r>
              <a:rPr lang="en-US" sz="2000" i="1" dirty="0" smtClean="0"/>
              <a:t>D</a:t>
            </a:r>
            <a:r>
              <a:rPr lang="en-US" sz="2000" dirty="0" smtClean="0"/>
              <a:t> in future years is perfectly correlated with the value of unlevered assets (</a:t>
            </a:r>
            <a:r>
              <a:rPr lang="en-US" sz="2000" i="1" dirty="0" smtClean="0"/>
              <a:t>UA</a:t>
            </a:r>
            <a:r>
              <a:rPr lang="en-US" sz="2000" dirty="0" smtClean="0"/>
              <a:t>)</a:t>
            </a:r>
          </a:p>
          <a:p>
            <a:pPr marL="1144588" lvl="3" indent="-230188">
              <a:lnSpc>
                <a:spcPct val="110000"/>
              </a:lnSpc>
              <a:spcAft>
                <a:spcPts val="600"/>
              </a:spcAft>
              <a:tabLst>
                <a:tab pos="515938" algn="l"/>
              </a:tabLst>
            </a:pPr>
            <a:r>
              <a:rPr lang="en-US" sz="1800" dirty="0" smtClean="0"/>
              <a:t>As the value of the project changes over time, </a:t>
            </a:r>
            <a:r>
              <a:rPr lang="en-US" sz="1800" i="1" dirty="0" smtClean="0"/>
              <a:t>D</a:t>
            </a:r>
            <a:r>
              <a:rPr lang="en-US" sz="1800" dirty="0" smtClean="0"/>
              <a:t> will change to keep track</a:t>
            </a:r>
          </a:p>
          <a:p>
            <a:pPr marL="1144588" lvl="3" indent="-230188">
              <a:lnSpc>
                <a:spcPct val="110000"/>
              </a:lnSpc>
              <a:spcAft>
                <a:spcPts val="1200"/>
              </a:spcAft>
              <a:tabLst>
                <a:tab pos="515938" algn="l"/>
              </a:tabLst>
            </a:pPr>
            <a:r>
              <a:rPr lang="en-US" sz="1800" dirty="0"/>
              <a:t>E</a:t>
            </a:r>
            <a:r>
              <a:rPr lang="en-US" sz="1800" dirty="0" smtClean="0"/>
              <a:t>.g., if the business grows faster than initially expected, the firm issues more debt to keep </a:t>
            </a:r>
            <a:r>
              <a:rPr lang="en-US" sz="1800" i="1" dirty="0" smtClean="0"/>
              <a:t>D/E</a:t>
            </a:r>
            <a:r>
              <a:rPr lang="en-US" sz="1800" dirty="0" smtClean="0"/>
              <a:t> at target</a:t>
            </a:r>
          </a:p>
          <a:p>
            <a:pPr marL="801688" lvl="2" indent="-173038">
              <a:lnSpc>
                <a:spcPct val="110000"/>
              </a:lnSpc>
              <a:spcAft>
                <a:spcPts val="600"/>
              </a:spcAft>
              <a:tabLst>
                <a:tab pos="515938" algn="l"/>
              </a:tabLst>
            </a:pPr>
            <a:r>
              <a:rPr lang="en-US" sz="2000" dirty="0" smtClean="0"/>
              <a:t>As </a:t>
            </a:r>
            <a:r>
              <a:rPr lang="en-US" sz="2000" i="1" dirty="0" smtClean="0"/>
              <a:t>D</a:t>
            </a:r>
            <a:r>
              <a:rPr lang="en-US" sz="2000" dirty="0" smtClean="0"/>
              <a:t> changes, so does the interest expense </a:t>
            </a:r>
            <a:r>
              <a:rPr lang="en-US" sz="2000" i="1" dirty="0" smtClean="0"/>
              <a:t>r</a:t>
            </a:r>
            <a:r>
              <a:rPr lang="en-US" sz="2000" i="1" baseline="-25000" dirty="0" smtClean="0"/>
              <a:t>D</a:t>
            </a:r>
            <a:r>
              <a:rPr lang="en-US" sz="2000" dirty="0"/>
              <a:t> </a:t>
            </a:r>
            <a:r>
              <a:rPr lang="en-US" sz="2000" dirty="0" smtClean="0"/>
              <a:t>× </a:t>
            </a:r>
            <a:r>
              <a:rPr lang="en-US" sz="2000" i="1" dirty="0" smtClean="0"/>
              <a:t>D</a:t>
            </a:r>
            <a:r>
              <a:rPr lang="en-US" sz="2000" dirty="0" smtClean="0"/>
              <a:t>, and the tax shield </a:t>
            </a:r>
            <a:r>
              <a:rPr lang="en-US" sz="2000" i="1" dirty="0" smtClean="0"/>
              <a:t>T</a:t>
            </a:r>
            <a:r>
              <a:rPr lang="en-US" sz="2000" i="1" baseline="-25000" dirty="0" smtClean="0"/>
              <a:t>c</a:t>
            </a:r>
            <a:r>
              <a:rPr lang="en-US" sz="2000" baseline="-25000" dirty="0" smtClean="0"/>
              <a:t> </a:t>
            </a:r>
            <a:r>
              <a:rPr lang="en-US" sz="2000" dirty="0" smtClean="0"/>
              <a:t>× </a:t>
            </a:r>
            <a:r>
              <a:rPr lang="en-US" sz="2000" i="1" dirty="0" smtClean="0"/>
              <a:t>r</a:t>
            </a:r>
            <a:r>
              <a:rPr lang="en-US" sz="2000" i="1" baseline="-25000" dirty="0" smtClean="0"/>
              <a:t>D</a:t>
            </a:r>
            <a:r>
              <a:rPr lang="en-US" sz="2000" dirty="0" smtClean="0"/>
              <a:t> </a:t>
            </a:r>
            <a:r>
              <a:rPr lang="en-US" sz="2000" dirty="0"/>
              <a:t>× </a:t>
            </a:r>
            <a:r>
              <a:rPr lang="en-US" sz="2000" i="1" dirty="0"/>
              <a:t>D</a:t>
            </a:r>
            <a:endParaRPr lang="en-US" sz="2000" i="1" noProof="0" dirty="0" smtClean="0"/>
          </a:p>
          <a:p>
            <a:pPr marL="285750" lvl="1" indent="0">
              <a:lnSpc>
                <a:spcPct val="110000"/>
              </a:lnSpc>
              <a:spcAft>
                <a:spcPts val="600"/>
              </a:spcAft>
              <a:buNone/>
              <a:tabLst>
                <a:tab pos="515938" algn="l"/>
              </a:tabLst>
            </a:pPr>
            <a:endParaRPr lang="en-US" sz="2000" noProof="0" dirty="0"/>
          </a:p>
        </p:txBody>
      </p:sp>
    </p:spTree>
    <p:extLst>
      <p:ext uri="{BB962C8B-B14F-4D97-AF65-F5344CB8AC3E}">
        <p14:creationId xmlns:p14="http://schemas.microsoft.com/office/powerpoint/2010/main" val="1586663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6477000" y="5943600"/>
            <a:ext cx="1905000" cy="457200"/>
          </a:xfrm>
        </p:spPr>
        <p:txBody>
          <a:bodyPr/>
          <a:lstStyle/>
          <a:p>
            <a:fld id="{0BB6C12B-5AAA-480F-9BBA-C0F03F9DA9F1}" type="slidenum">
              <a:rPr lang="en-US"/>
              <a:pPr/>
              <a:t>17</a:t>
            </a:fld>
            <a:endParaRPr lang="en-US"/>
          </a:p>
        </p:txBody>
      </p:sp>
      <p:sp>
        <p:nvSpPr>
          <p:cNvPr id="210946" name="Rectangle 2"/>
          <p:cNvSpPr>
            <a:spLocks noGrp="1" noChangeArrowheads="1"/>
          </p:cNvSpPr>
          <p:nvPr>
            <p:ph type="body" idx="1"/>
          </p:nvPr>
        </p:nvSpPr>
        <p:spPr>
          <a:xfrm>
            <a:off x="291079" y="304800"/>
            <a:ext cx="8382000" cy="5486400"/>
          </a:xfrm>
        </p:spPr>
        <p:txBody>
          <a:bodyPr/>
          <a:lstStyle/>
          <a:p>
            <a:pPr marL="398463" indent="-285750" fontAlgn="b">
              <a:buFont typeface="Times New Roman" panose="02020603050405020304" pitchFamily="18" charset="0"/>
              <a:buChar char="−"/>
              <a:tabLst>
                <a:tab pos="514350" algn="l"/>
              </a:tabLst>
            </a:pPr>
            <a:r>
              <a:rPr lang="en-US" sz="2000" dirty="0" smtClean="0">
                <a:cs typeface="Arial" charset="0"/>
              </a:rPr>
              <a:t>Thus, the tax shields should be discounted approximately</a:t>
            </a:r>
            <a:r>
              <a:rPr lang="en-US" sz="2000" dirty="0" smtClean="0">
                <a:solidFill>
                  <a:srgbClr val="FF0000"/>
                </a:solidFill>
                <a:cs typeface="Arial" charset="0"/>
              </a:rPr>
              <a:t>*</a:t>
            </a:r>
            <a:r>
              <a:rPr lang="en-US" sz="2000" dirty="0" smtClean="0">
                <a:cs typeface="Arial" charset="0"/>
              </a:rPr>
              <a:t> at the same rate as FCF:</a:t>
            </a:r>
          </a:p>
          <a:p>
            <a:pPr marL="112713" indent="0" fontAlgn="b">
              <a:spcAft>
                <a:spcPts val="0"/>
              </a:spcAft>
              <a:buNone/>
              <a:tabLst>
                <a:tab pos="514350" algn="l"/>
              </a:tabLst>
            </a:pPr>
            <a:r>
              <a:rPr lang="en-US" sz="2000" dirty="0">
                <a:cs typeface="Arial" charset="0"/>
              </a:rPr>
              <a:t>	</a:t>
            </a:r>
            <a:r>
              <a:rPr lang="en-US" sz="2000" dirty="0" smtClean="0">
                <a:cs typeface="Arial" charset="0"/>
              </a:rPr>
              <a:t>				and</a:t>
            </a:r>
          </a:p>
          <a:p>
            <a:pPr marL="112713" indent="0" fontAlgn="b">
              <a:buNone/>
              <a:tabLst>
                <a:tab pos="514350" algn="l"/>
              </a:tabLst>
            </a:pPr>
            <a:endParaRPr lang="en-US" sz="2000" dirty="0">
              <a:cs typeface="Arial" charset="0"/>
            </a:endParaRPr>
          </a:p>
          <a:p>
            <a:pPr marL="398463" indent="-285750" fontAlgn="b">
              <a:buFont typeface="Times New Roman" panose="02020603050405020304" pitchFamily="18" charset="0"/>
              <a:buChar char="−"/>
              <a:tabLst>
                <a:tab pos="514350" algn="l"/>
              </a:tabLst>
            </a:pPr>
            <a:r>
              <a:rPr lang="en-US" sz="2000" dirty="0" smtClean="0">
                <a:cs typeface="Arial" charset="0"/>
              </a:rPr>
              <a:t>Assume                       and derive the formula for unlevered beta again:</a:t>
            </a:r>
          </a:p>
          <a:p>
            <a:pPr marL="398463" indent="-285750" fontAlgn="b">
              <a:buFont typeface="Times New Roman" panose="02020603050405020304" pitchFamily="18" charset="0"/>
              <a:buChar char="−"/>
              <a:tabLst>
                <a:tab pos="514350" algn="l"/>
              </a:tabLst>
            </a:pPr>
            <a:endParaRPr lang="en-US" sz="2000" dirty="0">
              <a:cs typeface="Arial" charset="0"/>
            </a:endParaRPr>
          </a:p>
          <a:p>
            <a:pPr marL="398463" indent="-285750" fontAlgn="b">
              <a:buFont typeface="Times New Roman" panose="02020603050405020304" pitchFamily="18" charset="0"/>
              <a:buChar char="−"/>
              <a:tabLst>
                <a:tab pos="514350" algn="l"/>
              </a:tabLst>
            </a:pPr>
            <a:endParaRPr lang="en-US" sz="2000" dirty="0" smtClean="0">
              <a:cs typeface="Arial" charset="0"/>
            </a:endParaRPr>
          </a:p>
          <a:p>
            <a:pPr marL="114300" indent="-114300" fontAlgn="b">
              <a:buFontTx/>
              <a:buNone/>
              <a:tabLst>
                <a:tab pos="514350" algn="l"/>
              </a:tabLst>
            </a:pPr>
            <a:endParaRPr lang="en-US" sz="2000" dirty="0">
              <a:cs typeface="Arial" charset="0"/>
            </a:endParaRPr>
          </a:p>
          <a:p>
            <a:pPr marL="114300" indent="-114300" fontAlgn="b">
              <a:buFontTx/>
              <a:buNone/>
              <a:tabLst>
                <a:tab pos="514350" algn="l"/>
              </a:tabLst>
            </a:pPr>
            <a:endParaRPr lang="en-US" sz="2000" dirty="0">
              <a:cs typeface="Arial" charset="0"/>
            </a:endParaRPr>
          </a:p>
          <a:p>
            <a:pPr marL="0" indent="0" fontAlgn="b">
              <a:buFontTx/>
              <a:buNone/>
              <a:tabLst>
                <a:tab pos="514350" algn="l"/>
              </a:tabLst>
            </a:pPr>
            <a:endParaRPr lang="en-US" sz="2000" dirty="0" smtClean="0">
              <a:cs typeface="Arial" charset="0"/>
            </a:endParaRPr>
          </a:p>
          <a:p>
            <a:pPr marL="0" indent="0" fontAlgn="b">
              <a:buFontTx/>
              <a:buNone/>
              <a:tabLst>
                <a:tab pos="514350" algn="l"/>
              </a:tabLst>
            </a:pPr>
            <a:r>
              <a:rPr lang="en-US" sz="2000" dirty="0" smtClean="0">
                <a:cs typeface="Arial" charset="0"/>
              </a:rPr>
              <a:t>	With risk-free debt             </a:t>
            </a:r>
            <a:r>
              <a:rPr lang="en-US" sz="2000" dirty="0" smtClean="0">
                <a:cs typeface="Times New Roman" pitchFamily="18" charset="0"/>
              </a:rPr>
              <a:t>, so the formula becomes                                 </a:t>
            </a:r>
            <a:endParaRPr lang="en-US" sz="2000" dirty="0">
              <a:cs typeface="Arial" charset="0"/>
            </a:endParaRPr>
          </a:p>
        </p:txBody>
      </p:sp>
      <p:graphicFrame>
        <p:nvGraphicFramePr>
          <p:cNvPr id="240648" name="Object 8"/>
          <p:cNvGraphicFramePr>
            <a:graphicFrameLocks noChangeAspect="1"/>
          </p:cNvGraphicFramePr>
          <p:nvPr>
            <p:extLst>
              <p:ext uri="{D42A27DB-BD31-4B8C-83A1-F6EECF244321}">
                <p14:modId xmlns:p14="http://schemas.microsoft.com/office/powerpoint/2010/main" val="3199291324"/>
              </p:ext>
            </p:extLst>
          </p:nvPr>
        </p:nvGraphicFramePr>
        <p:xfrm>
          <a:off x="1008063" y="2947988"/>
          <a:ext cx="6981825" cy="692150"/>
        </p:xfrm>
        <a:graphic>
          <a:graphicData uri="http://schemas.openxmlformats.org/presentationml/2006/ole">
            <mc:AlternateContent xmlns:mc="http://schemas.openxmlformats.org/markup-compatibility/2006">
              <mc:Choice xmlns:v="urn:schemas-microsoft-com:vml" Requires="v">
                <p:oleObj spid="_x0000_s105663" name="Equation" r:id="rId3" imgW="3949560" imgH="393480" progId="Equation.DSMT4">
                  <p:embed/>
                </p:oleObj>
              </mc:Choice>
              <mc:Fallback>
                <p:oleObj name="Equation" r:id="rId3" imgW="3949560" imgH="393480" progId="Equation.DSMT4">
                  <p:embed/>
                  <p:pic>
                    <p:nvPicPr>
                      <p:cNvPr id="0" name=""/>
                      <p:cNvPicPr>
                        <a:picLocks noChangeAspect="1" noChangeArrowheads="1"/>
                      </p:cNvPicPr>
                      <p:nvPr/>
                    </p:nvPicPr>
                    <p:blipFill>
                      <a:blip r:embed="rId4"/>
                      <a:srcRect/>
                      <a:stretch>
                        <a:fillRect/>
                      </a:stretch>
                    </p:blipFill>
                    <p:spPr bwMode="auto">
                      <a:xfrm>
                        <a:off x="1008063" y="2947988"/>
                        <a:ext cx="6981825" cy="692150"/>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40650" name="Object 10"/>
          <p:cNvGraphicFramePr>
            <a:graphicFrameLocks noChangeAspect="1"/>
          </p:cNvGraphicFramePr>
          <p:nvPr>
            <p:extLst>
              <p:ext uri="{D42A27DB-BD31-4B8C-83A1-F6EECF244321}">
                <p14:modId xmlns:p14="http://schemas.microsoft.com/office/powerpoint/2010/main" val="499805865"/>
              </p:ext>
            </p:extLst>
          </p:nvPr>
        </p:nvGraphicFramePr>
        <p:xfrm>
          <a:off x="3034279" y="4605113"/>
          <a:ext cx="2814204" cy="1066800"/>
        </p:xfrm>
        <a:graphic>
          <a:graphicData uri="http://schemas.openxmlformats.org/presentationml/2006/ole">
            <mc:AlternateContent xmlns:mc="http://schemas.openxmlformats.org/markup-compatibility/2006">
              <mc:Choice xmlns:v="urn:schemas-microsoft-com:vml" Requires="v">
                <p:oleObj spid="_x0000_s105664" name="Equation" r:id="rId5" imgW="1638000" imgH="622080" progId="Equation.DSMT4">
                  <p:embed/>
                </p:oleObj>
              </mc:Choice>
              <mc:Fallback>
                <p:oleObj name="Equation" r:id="rId5" imgW="1638000" imgH="622080" progId="Equation.DSMT4">
                  <p:embed/>
                  <p:pic>
                    <p:nvPicPr>
                      <p:cNvPr id="0" name=""/>
                      <p:cNvPicPr>
                        <a:picLocks noChangeAspect="1" noChangeArrowheads="1"/>
                      </p:cNvPicPr>
                      <p:nvPr/>
                    </p:nvPicPr>
                    <p:blipFill>
                      <a:blip r:embed="rId6"/>
                      <a:srcRect/>
                      <a:stretch>
                        <a:fillRect/>
                      </a:stretch>
                    </p:blipFill>
                    <p:spPr bwMode="auto">
                      <a:xfrm>
                        <a:off x="3034279" y="4605113"/>
                        <a:ext cx="2814204" cy="1066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3437005" y="2507887"/>
            <a:ext cx="1823155" cy="338554"/>
          </a:xfrm>
          <a:prstGeom prst="rect">
            <a:avLst/>
          </a:prstGeom>
          <a:noFill/>
          <a:ln>
            <a:solidFill>
              <a:schemeClr val="tx1"/>
            </a:solidFill>
          </a:ln>
        </p:spPr>
        <p:txBody>
          <a:bodyPr wrap="square" rtlCol="0">
            <a:spAutoFit/>
          </a:bodyPr>
          <a:lstStyle/>
          <a:p>
            <a:r>
              <a:rPr lang="en-US" sz="1600" dirty="0" smtClean="0"/>
              <a:t>Beta of Real Assets</a:t>
            </a:r>
            <a:endParaRPr lang="en-US" sz="1600" dirty="0"/>
          </a:p>
        </p:txBody>
      </p:sp>
      <p:sp>
        <p:nvSpPr>
          <p:cNvPr id="19" name="TextBox 18"/>
          <p:cNvSpPr txBox="1"/>
          <p:nvPr/>
        </p:nvSpPr>
        <p:spPr>
          <a:xfrm>
            <a:off x="5709511" y="2506476"/>
            <a:ext cx="2234905" cy="338554"/>
          </a:xfrm>
          <a:prstGeom prst="rect">
            <a:avLst/>
          </a:prstGeom>
          <a:noFill/>
          <a:ln>
            <a:solidFill>
              <a:schemeClr val="tx1"/>
            </a:solidFill>
          </a:ln>
        </p:spPr>
        <p:txBody>
          <a:bodyPr wrap="square" rtlCol="0">
            <a:spAutoFit/>
          </a:bodyPr>
          <a:lstStyle/>
          <a:p>
            <a:r>
              <a:rPr lang="en-US" sz="1600" dirty="0" smtClean="0"/>
              <a:t>Beta of Financial Assets</a:t>
            </a:r>
            <a:endParaRPr lang="en-US" sz="1600" dirty="0"/>
          </a:p>
        </p:txBody>
      </p:sp>
      <p:sp>
        <p:nvSpPr>
          <p:cNvPr id="7" name="TextBox 6"/>
          <p:cNvSpPr txBox="1"/>
          <p:nvPr/>
        </p:nvSpPr>
        <p:spPr>
          <a:xfrm>
            <a:off x="5328511" y="2423802"/>
            <a:ext cx="381000" cy="461665"/>
          </a:xfrm>
          <a:prstGeom prst="rect">
            <a:avLst/>
          </a:prstGeom>
          <a:noFill/>
        </p:spPr>
        <p:txBody>
          <a:bodyPr wrap="square" rtlCol="0">
            <a:spAutoFit/>
          </a:bodyPr>
          <a:lstStyle/>
          <a:p>
            <a:r>
              <a:rPr lang="en-US" dirty="0" smtClean="0"/>
              <a:t>=</a:t>
            </a:r>
            <a:endParaRPr lang="en-US" dirty="0"/>
          </a:p>
        </p:txBody>
      </p:sp>
      <p:sp>
        <p:nvSpPr>
          <p:cNvPr id="8" name="Rectangle 7"/>
          <p:cNvSpPr/>
          <p:nvPr/>
        </p:nvSpPr>
        <p:spPr bwMode="auto">
          <a:xfrm>
            <a:off x="2750795" y="4495800"/>
            <a:ext cx="3331484"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aphicFrame>
        <p:nvGraphicFramePr>
          <p:cNvPr id="13" name="Object 6"/>
          <p:cNvGraphicFramePr>
            <a:graphicFrameLocks noChangeAspect="1"/>
          </p:cNvGraphicFramePr>
          <p:nvPr>
            <p:extLst>
              <p:ext uri="{D42A27DB-BD31-4B8C-83A1-F6EECF244321}">
                <p14:modId xmlns:p14="http://schemas.microsoft.com/office/powerpoint/2010/main" val="1013895205"/>
              </p:ext>
            </p:extLst>
          </p:nvPr>
        </p:nvGraphicFramePr>
        <p:xfrm>
          <a:off x="5244079" y="1000349"/>
          <a:ext cx="1160462" cy="461963"/>
        </p:xfrm>
        <a:graphic>
          <a:graphicData uri="http://schemas.openxmlformats.org/presentationml/2006/ole">
            <mc:AlternateContent xmlns:mc="http://schemas.openxmlformats.org/markup-compatibility/2006">
              <mc:Choice xmlns:v="urn:schemas-microsoft-com:vml" Requires="v">
                <p:oleObj spid="_x0000_s105665" name="Equation" r:id="rId7" imgW="571320" imgH="228600" progId="Equation.DSMT4">
                  <p:embed/>
                </p:oleObj>
              </mc:Choice>
              <mc:Fallback>
                <p:oleObj name="Equation" r:id="rId7" imgW="571320" imgH="228600" progId="Equation.DSMT4">
                  <p:embed/>
                  <p:pic>
                    <p:nvPicPr>
                      <p:cNvPr id="0" name=""/>
                      <p:cNvPicPr>
                        <a:picLocks noChangeAspect="1" noChangeArrowheads="1"/>
                      </p:cNvPicPr>
                      <p:nvPr/>
                    </p:nvPicPr>
                    <p:blipFill>
                      <a:blip r:embed="rId8"/>
                      <a:srcRect/>
                      <a:stretch>
                        <a:fillRect/>
                      </a:stretch>
                    </p:blipFill>
                    <p:spPr bwMode="auto">
                      <a:xfrm>
                        <a:off x="5244079" y="1000349"/>
                        <a:ext cx="1160462" cy="4619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528984936"/>
              </p:ext>
            </p:extLst>
          </p:nvPr>
        </p:nvGraphicFramePr>
        <p:xfrm>
          <a:off x="2119879" y="1013050"/>
          <a:ext cx="1266825" cy="436563"/>
        </p:xfrm>
        <a:graphic>
          <a:graphicData uri="http://schemas.openxmlformats.org/presentationml/2006/ole">
            <mc:AlternateContent xmlns:mc="http://schemas.openxmlformats.org/markup-compatibility/2006">
              <mc:Choice xmlns:v="urn:schemas-microsoft-com:vml" Requires="v">
                <p:oleObj spid="_x0000_s105666" name="Equation" r:id="rId9" imgW="660240" imgH="228600" progId="Equation.DSMT4">
                  <p:embed/>
                </p:oleObj>
              </mc:Choice>
              <mc:Fallback>
                <p:oleObj name="Equation" r:id="rId9" imgW="660240" imgH="228600" progId="Equation.DSMT4">
                  <p:embed/>
                  <p:pic>
                    <p:nvPicPr>
                      <p:cNvPr id="0" name=""/>
                      <p:cNvPicPr>
                        <a:picLocks noChangeAspect="1" noChangeArrowheads="1"/>
                      </p:cNvPicPr>
                      <p:nvPr/>
                    </p:nvPicPr>
                    <p:blipFill>
                      <a:blip r:embed="rId10"/>
                      <a:srcRect/>
                      <a:stretch>
                        <a:fillRect/>
                      </a:stretch>
                    </p:blipFill>
                    <p:spPr bwMode="auto">
                      <a:xfrm>
                        <a:off x="2119879" y="1013050"/>
                        <a:ext cx="1266825" cy="4365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bwMode="auto">
          <a:xfrm>
            <a:off x="5519011" y="2729574"/>
            <a:ext cx="0" cy="21846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28600" y="6019800"/>
            <a:ext cx="8077200" cy="646331"/>
          </a:xfrm>
          <a:prstGeom prst="rect">
            <a:avLst/>
          </a:prstGeom>
          <a:noFill/>
        </p:spPr>
        <p:txBody>
          <a:bodyPr wrap="square" rtlCol="0">
            <a:spAutoFit/>
          </a:bodyPr>
          <a:lstStyle/>
          <a:p>
            <a:pPr marL="112713" indent="-112713"/>
            <a:r>
              <a:rPr lang="en-US" sz="1200" dirty="0" smtClean="0">
                <a:solidFill>
                  <a:srgbClr val="FF0000"/>
                </a:solidFill>
              </a:rPr>
              <a:t>*</a:t>
            </a:r>
            <a:r>
              <a:rPr lang="en-US" sz="1200" dirty="0" smtClean="0"/>
              <a:t> The relation between the risk of tax shields and the risk of FCF is approximate because debt–and hence the tax shield from interest expense–is likely to respond to changes in the value of FCF with some lag. For instance, at </a:t>
            </a:r>
            <a:r>
              <a:rPr lang="en-US" sz="1200" i="1" dirty="0" smtClean="0"/>
              <a:t>t=0 </a:t>
            </a:r>
            <a:r>
              <a:rPr lang="en-US" sz="1200" dirty="0" smtClean="0"/>
              <a:t>(i.e., today), the firm knows the current amount of debt, so the interest expense and the tax shield it generates at </a:t>
            </a:r>
            <a:r>
              <a:rPr lang="en-US" sz="1200" i="1" dirty="0" smtClean="0"/>
              <a:t>t=1 </a:t>
            </a:r>
            <a:r>
              <a:rPr lang="en-US" sz="1200" dirty="0" smtClean="0"/>
              <a:t>(i.e., next year) are risk-free.</a:t>
            </a:r>
            <a:endParaRPr lang="en-US" sz="1200" dirty="0"/>
          </a:p>
        </p:txBody>
      </p:sp>
      <p:graphicFrame>
        <p:nvGraphicFramePr>
          <p:cNvPr id="22" name="Object 7"/>
          <p:cNvGraphicFramePr>
            <a:graphicFrameLocks noChangeAspect="1"/>
          </p:cNvGraphicFramePr>
          <p:nvPr>
            <p:extLst>
              <p:ext uri="{D42A27DB-BD31-4B8C-83A1-F6EECF244321}">
                <p14:modId xmlns:p14="http://schemas.microsoft.com/office/powerpoint/2010/main" val="1770774917"/>
              </p:ext>
            </p:extLst>
          </p:nvPr>
        </p:nvGraphicFramePr>
        <p:xfrm>
          <a:off x="1676400" y="1724173"/>
          <a:ext cx="1266825" cy="436563"/>
        </p:xfrm>
        <a:graphic>
          <a:graphicData uri="http://schemas.openxmlformats.org/presentationml/2006/ole">
            <mc:AlternateContent xmlns:mc="http://schemas.openxmlformats.org/markup-compatibility/2006">
              <mc:Choice xmlns:v="urn:schemas-microsoft-com:vml" Requires="v">
                <p:oleObj spid="_x0000_s105667" name="Equation" r:id="rId11" imgW="660240" imgH="228600" progId="Equation.DSMT4">
                  <p:embed/>
                </p:oleObj>
              </mc:Choice>
              <mc:Fallback>
                <p:oleObj name="Equation" r:id="rId11" imgW="660240" imgH="228600" progId="Equation.DSMT4">
                  <p:embed/>
                  <p:pic>
                    <p:nvPicPr>
                      <p:cNvPr id="0" name=""/>
                      <p:cNvPicPr>
                        <a:picLocks noChangeAspect="1" noChangeArrowheads="1"/>
                      </p:cNvPicPr>
                      <p:nvPr/>
                    </p:nvPicPr>
                    <p:blipFill>
                      <a:blip r:embed="rId12"/>
                      <a:srcRect/>
                      <a:stretch>
                        <a:fillRect/>
                      </a:stretch>
                    </p:blipFill>
                    <p:spPr bwMode="auto">
                      <a:xfrm>
                        <a:off x="1676400" y="1724173"/>
                        <a:ext cx="1266825" cy="4365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3" name="Object 7"/>
          <p:cNvGraphicFramePr>
            <a:graphicFrameLocks noChangeAspect="1"/>
          </p:cNvGraphicFramePr>
          <p:nvPr>
            <p:extLst>
              <p:ext uri="{D42A27DB-BD31-4B8C-83A1-F6EECF244321}">
                <p14:modId xmlns:p14="http://schemas.microsoft.com/office/powerpoint/2010/main" val="1161059748"/>
              </p:ext>
            </p:extLst>
          </p:nvPr>
        </p:nvGraphicFramePr>
        <p:xfrm>
          <a:off x="2853503" y="3931526"/>
          <a:ext cx="804097" cy="400591"/>
        </p:xfrm>
        <a:graphic>
          <a:graphicData uri="http://schemas.openxmlformats.org/presentationml/2006/ole">
            <mc:AlternateContent xmlns:mc="http://schemas.openxmlformats.org/markup-compatibility/2006">
              <mc:Choice xmlns:v="urn:schemas-microsoft-com:vml" Requires="v">
                <p:oleObj spid="_x0000_s105668" name="Equation" r:id="rId13" imgW="457200" imgH="228600" progId="Equation.DSMT4">
                  <p:embed/>
                </p:oleObj>
              </mc:Choice>
              <mc:Fallback>
                <p:oleObj name="Equation" r:id="rId13" imgW="457200" imgH="228600" progId="Equation.DSMT4">
                  <p:embed/>
                  <p:pic>
                    <p:nvPicPr>
                      <p:cNvPr id="0" name=""/>
                      <p:cNvPicPr>
                        <a:picLocks noChangeAspect="1" noChangeArrowheads="1"/>
                      </p:cNvPicPr>
                      <p:nvPr/>
                    </p:nvPicPr>
                    <p:blipFill>
                      <a:blip r:embed="rId14"/>
                      <a:srcRect/>
                      <a:stretch>
                        <a:fillRect/>
                      </a:stretch>
                    </p:blipFill>
                    <p:spPr bwMode="auto">
                      <a:xfrm>
                        <a:off x="2853503" y="3931526"/>
                        <a:ext cx="804097" cy="400591"/>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161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0648"/>
                                        </p:tgtEl>
                                        <p:attrNameLst>
                                          <p:attrName>style.visibility</p:attrName>
                                        </p:attrNameLst>
                                      </p:cBhvr>
                                      <p:to>
                                        <p:strVal val="visible"/>
                                      </p:to>
                                    </p:set>
                                    <p:anim calcmode="lin" valueType="num">
                                      <p:cBhvr additive="base">
                                        <p:cTn id="7" dur="500" fill="hold"/>
                                        <p:tgtEl>
                                          <p:spTgt spid="240648"/>
                                        </p:tgtEl>
                                        <p:attrNameLst>
                                          <p:attrName>ppt_x</p:attrName>
                                        </p:attrNameLst>
                                      </p:cBhvr>
                                      <p:tavLst>
                                        <p:tav tm="0">
                                          <p:val>
                                            <p:strVal val="#ppt_x"/>
                                          </p:val>
                                        </p:tav>
                                        <p:tav tm="100000">
                                          <p:val>
                                            <p:strVal val="#ppt_x"/>
                                          </p:val>
                                        </p:tav>
                                      </p:tavLst>
                                    </p:anim>
                                    <p:anim calcmode="lin" valueType="num">
                                      <p:cBhvr additive="base">
                                        <p:cTn id="8" dur="500" fill="hold"/>
                                        <p:tgtEl>
                                          <p:spTgt spid="2406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6477000" y="5943600"/>
            <a:ext cx="1905000" cy="457200"/>
          </a:xfrm>
        </p:spPr>
        <p:txBody>
          <a:bodyPr/>
          <a:lstStyle/>
          <a:p>
            <a:fld id="{0BB6C12B-5AAA-480F-9BBA-C0F03F9DA9F1}" type="slidenum">
              <a:rPr lang="en-US"/>
              <a:pPr/>
              <a:t>18</a:t>
            </a:fld>
            <a:endParaRPr lang="en-US"/>
          </a:p>
        </p:txBody>
      </p:sp>
      <p:sp>
        <p:nvSpPr>
          <p:cNvPr id="210946" name="Rectangle 2"/>
          <p:cNvSpPr>
            <a:spLocks noGrp="1" noChangeArrowheads="1"/>
          </p:cNvSpPr>
          <p:nvPr>
            <p:ph type="body" idx="1"/>
          </p:nvPr>
        </p:nvSpPr>
        <p:spPr>
          <a:xfrm>
            <a:off x="304800" y="457200"/>
            <a:ext cx="8153400" cy="6019800"/>
          </a:xfrm>
        </p:spPr>
        <p:txBody>
          <a:bodyPr/>
          <a:lstStyle/>
          <a:p>
            <a:pPr marL="0" indent="0" fontAlgn="b">
              <a:lnSpc>
                <a:spcPct val="110000"/>
              </a:lnSpc>
              <a:spcAft>
                <a:spcPts val="0"/>
              </a:spcAft>
              <a:buFontTx/>
              <a:buNone/>
              <a:tabLst>
                <a:tab pos="514350" algn="l"/>
              </a:tabLst>
            </a:pPr>
            <a:r>
              <a:rPr lang="en-US" sz="2000" noProof="0" dirty="0" smtClean="0">
                <a:cs typeface="Arial" charset="0"/>
              </a:rPr>
              <a:t>If the</a:t>
            </a:r>
            <a:r>
              <a:rPr lang="en-US" sz="2000" dirty="0" smtClean="0">
                <a:cs typeface="Arial" charset="0"/>
              </a:rPr>
              <a:t> firm targets the </a:t>
            </a:r>
            <a:r>
              <a:rPr lang="en-US" sz="2000" i="1" dirty="0" smtClean="0">
                <a:cs typeface="Arial" charset="0"/>
              </a:rPr>
              <a:t>D/E </a:t>
            </a:r>
            <a:r>
              <a:rPr lang="en-US" sz="2000" dirty="0" smtClean="0">
                <a:cs typeface="Arial" charset="0"/>
              </a:rPr>
              <a:t>ratio</a:t>
            </a:r>
            <a:r>
              <a:rPr lang="en-US" sz="2000" noProof="0" dirty="0" smtClean="0">
                <a:cs typeface="Arial" charset="0"/>
              </a:rPr>
              <a:t>, do not use Version 1 of the unlevered beta formula. Instead use</a:t>
            </a:r>
            <a:r>
              <a:rPr lang="en-US" sz="2000" dirty="0" smtClean="0">
                <a:cs typeface="Arial" charset="0"/>
              </a:rPr>
              <a:t> </a:t>
            </a:r>
            <a:r>
              <a:rPr lang="en-US" sz="2000" noProof="0" dirty="0" smtClean="0">
                <a:cs typeface="Arial" charset="0"/>
              </a:rPr>
              <a:t>the </a:t>
            </a:r>
            <a:r>
              <a:rPr lang="en-US" sz="2000" noProof="0" dirty="0">
                <a:cs typeface="Arial" charset="0"/>
              </a:rPr>
              <a:t>formula </a:t>
            </a:r>
            <a:r>
              <a:rPr lang="en-US" sz="2000" b="1" u="sng" noProof="0" dirty="0" smtClean="0">
                <a:cs typeface="Arial" charset="0"/>
              </a:rPr>
              <a:t>without the tax rate</a:t>
            </a:r>
            <a:r>
              <a:rPr lang="en-US" sz="2000" noProof="0" dirty="0" smtClean="0">
                <a:cs typeface="Arial" charset="0"/>
              </a:rPr>
              <a:t>:</a:t>
            </a:r>
          </a:p>
          <a:p>
            <a:pPr marL="114300" indent="-114300" fontAlgn="b">
              <a:spcAft>
                <a:spcPts val="1200"/>
              </a:spcAft>
              <a:buFontTx/>
              <a:buNone/>
              <a:tabLst>
                <a:tab pos="514350" algn="l"/>
              </a:tabLst>
            </a:pPr>
            <a:endParaRPr lang="en-US" sz="2000" noProof="0" dirty="0" smtClean="0">
              <a:cs typeface="Arial" charset="0"/>
            </a:endParaRPr>
          </a:p>
          <a:p>
            <a:pPr marL="114300" indent="-114300" fontAlgn="b">
              <a:spcAft>
                <a:spcPts val="1200"/>
              </a:spcAft>
              <a:buFontTx/>
              <a:buNone/>
              <a:tabLst>
                <a:tab pos="514350" algn="l"/>
              </a:tabLst>
            </a:pPr>
            <a:endParaRPr lang="en-US" sz="2000" dirty="0">
              <a:cs typeface="Arial" charset="0"/>
            </a:endParaRPr>
          </a:p>
          <a:p>
            <a:pPr marL="114300" indent="-114300" fontAlgn="b">
              <a:spcAft>
                <a:spcPts val="1200"/>
              </a:spcAft>
              <a:buFontTx/>
              <a:buNone/>
              <a:tabLst>
                <a:tab pos="514350" algn="l"/>
              </a:tabLst>
            </a:pPr>
            <a:endParaRPr lang="en-US" sz="2000" noProof="0" dirty="0" smtClean="0">
              <a:cs typeface="Arial" charset="0"/>
            </a:endParaRPr>
          </a:p>
          <a:p>
            <a:pPr marL="114300" indent="-114300" fontAlgn="b">
              <a:spcAft>
                <a:spcPts val="1200"/>
              </a:spcAft>
              <a:buFontTx/>
              <a:buNone/>
              <a:tabLst>
                <a:tab pos="514350" algn="l"/>
              </a:tabLst>
            </a:pPr>
            <a:endParaRPr lang="en-US" sz="2000" noProof="0" dirty="0">
              <a:cs typeface="Arial" charset="0"/>
            </a:endParaRPr>
          </a:p>
          <a:p>
            <a:pPr marL="114300" indent="-114300" fontAlgn="b">
              <a:buFontTx/>
              <a:buNone/>
              <a:tabLst>
                <a:tab pos="514350" algn="l"/>
              </a:tabLst>
            </a:pPr>
            <a:endParaRPr lang="en-US" sz="1800" noProof="0" dirty="0">
              <a:cs typeface="Arial" charset="0"/>
            </a:endParaRPr>
          </a:p>
          <a:p>
            <a:pPr marL="285750" indent="-173038" fontAlgn="b">
              <a:spcAft>
                <a:spcPts val="2400"/>
              </a:spcAft>
              <a:tabLst>
                <a:tab pos="514350" algn="l"/>
              </a:tabLst>
            </a:pPr>
            <a:r>
              <a:rPr lang="en-US" sz="2000" dirty="0" smtClean="0">
                <a:cs typeface="Arial" charset="0"/>
              </a:rPr>
              <a:t>Important: The target </a:t>
            </a:r>
            <a:r>
              <a:rPr lang="en-US" sz="2000" i="1" dirty="0" smtClean="0">
                <a:cs typeface="Arial" charset="0"/>
              </a:rPr>
              <a:t>D/E</a:t>
            </a:r>
            <a:r>
              <a:rPr lang="en-US" sz="2000" dirty="0" smtClean="0">
                <a:cs typeface="Arial" charset="0"/>
              </a:rPr>
              <a:t> formula does not ignore the tax shields; it just treats their riskiness differently</a:t>
            </a:r>
          </a:p>
          <a:p>
            <a:pPr marL="285750" indent="-173038" fontAlgn="b">
              <a:spcAft>
                <a:spcPts val="600"/>
              </a:spcAft>
              <a:tabLst>
                <a:tab pos="514350" algn="l"/>
              </a:tabLst>
            </a:pPr>
            <a:r>
              <a:rPr lang="en-US" sz="2200" dirty="0" smtClean="0">
                <a:cs typeface="Arial" charset="0"/>
              </a:rPr>
              <a:t>So, which formula do we ultimately use?</a:t>
            </a:r>
          </a:p>
          <a:p>
            <a:pPr marL="628650" lvl="1" indent="-230188" fontAlgn="b">
              <a:spcAft>
                <a:spcPts val="600"/>
              </a:spcAft>
              <a:tabLst>
                <a:tab pos="514350" algn="l"/>
              </a:tabLst>
            </a:pPr>
            <a:r>
              <a:rPr lang="en-US" sz="2000" noProof="0" dirty="0" smtClean="0">
                <a:cs typeface="Arial" charset="0"/>
              </a:rPr>
              <a:t>While the reality is somewhere in-between the two cases, </a:t>
            </a:r>
            <a:r>
              <a:rPr lang="en-US" sz="2000" dirty="0" smtClean="0">
                <a:cs typeface="Arial" charset="0"/>
              </a:rPr>
              <a:t>targeting </a:t>
            </a:r>
            <a:r>
              <a:rPr lang="en-US" sz="2000" i="1" noProof="0" dirty="0" smtClean="0">
                <a:cs typeface="Arial" charset="0"/>
              </a:rPr>
              <a:t>D/E</a:t>
            </a:r>
            <a:r>
              <a:rPr lang="en-US" sz="2000" noProof="0" dirty="0" smtClean="0">
                <a:cs typeface="Arial" charset="0"/>
              </a:rPr>
              <a:t> is the more realistic assumption for most applications</a:t>
            </a:r>
            <a:endParaRPr lang="en-US" sz="2000" noProof="0" dirty="0">
              <a:cs typeface="Arial" charset="0"/>
            </a:endParaRPr>
          </a:p>
        </p:txBody>
      </p:sp>
      <p:sp>
        <p:nvSpPr>
          <p:cNvPr id="21" name="Rectangle 20"/>
          <p:cNvSpPr/>
          <p:nvPr/>
        </p:nvSpPr>
        <p:spPr bwMode="auto">
          <a:xfrm>
            <a:off x="3657600" y="1524000"/>
            <a:ext cx="4038600" cy="1600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aphicFrame>
        <p:nvGraphicFramePr>
          <p:cNvPr id="15" name="Object 4"/>
          <p:cNvGraphicFramePr>
            <a:graphicFrameLocks noChangeAspect="1"/>
          </p:cNvGraphicFramePr>
          <p:nvPr>
            <p:extLst>
              <p:ext uri="{D42A27DB-BD31-4B8C-83A1-F6EECF244321}">
                <p14:modId xmlns:p14="http://schemas.microsoft.com/office/powerpoint/2010/main" val="3348426104"/>
              </p:ext>
            </p:extLst>
          </p:nvPr>
        </p:nvGraphicFramePr>
        <p:xfrm>
          <a:off x="3816485" y="1747044"/>
          <a:ext cx="3502025" cy="1154113"/>
        </p:xfrm>
        <a:graphic>
          <a:graphicData uri="http://schemas.openxmlformats.org/presentationml/2006/ole">
            <mc:AlternateContent xmlns:mc="http://schemas.openxmlformats.org/markup-compatibility/2006">
              <mc:Choice xmlns:v="urn:schemas-microsoft-com:vml" Requires="v">
                <p:oleObj spid="_x0000_s81613" name="Equation" r:id="rId3" imgW="1498320" imgH="520560" progId="Equation.DSMT4">
                  <p:embed/>
                </p:oleObj>
              </mc:Choice>
              <mc:Fallback>
                <p:oleObj name="Equation" r:id="rId3" imgW="1498320" imgH="520560" progId="Equation.DSMT4">
                  <p:embed/>
                  <p:pic>
                    <p:nvPicPr>
                      <p:cNvPr id="0" name=""/>
                      <p:cNvPicPr>
                        <a:picLocks noChangeAspect="1" noChangeArrowheads="1"/>
                      </p:cNvPicPr>
                      <p:nvPr/>
                    </p:nvPicPr>
                    <p:blipFill>
                      <a:blip r:embed="rId4"/>
                      <a:srcRect/>
                      <a:stretch>
                        <a:fillRect/>
                      </a:stretch>
                    </p:blipFill>
                    <p:spPr bwMode="auto">
                      <a:xfrm>
                        <a:off x="3816485" y="1747044"/>
                        <a:ext cx="3502025" cy="1154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7" name="Line 18"/>
          <p:cNvSpPr>
            <a:spLocks noChangeShapeType="1"/>
          </p:cNvSpPr>
          <p:nvPr/>
        </p:nvSpPr>
        <p:spPr bwMode="auto">
          <a:xfrm flipV="1">
            <a:off x="3162300" y="2211021"/>
            <a:ext cx="654185" cy="233846"/>
          </a:xfrm>
          <a:prstGeom prst="line">
            <a:avLst/>
          </a:prstGeom>
          <a:noFill/>
          <a:ln w="9525">
            <a:solidFill>
              <a:schemeClr val="tx1"/>
            </a:solidFill>
            <a:round/>
            <a:headEnd/>
            <a:tailEnd type="triangle" w="med" len="med"/>
          </a:ln>
          <a:effectLst/>
        </p:spPr>
        <p:txBody>
          <a:bodyPr/>
          <a:lstStyle/>
          <a:p>
            <a:endParaRPr lang="en-US"/>
          </a:p>
        </p:txBody>
      </p:sp>
      <p:sp>
        <p:nvSpPr>
          <p:cNvPr id="8" name="Text Box 19"/>
          <p:cNvSpPr txBox="1">
            <a:spLocks noChangeArrowheads="1"/>
          </p:cNvSpPr>
          <p:nvPr/>
        </p:nvSpPr>
        <p:spPr bwMode="auto">
          <a:xfrm>
            <a:off x="1149485" y="2070160"/>
            <a:ext cx="2020934" cy="830997"/>
          </a:xfrm>
          <a:prstGeom prst="rect">
            <a:avLst/>
          </a:prstGeom>
          <a:noFill/>
          <a:ln w="9525">
            <a:solidFill>
              <a:schemeClr val="tx1"/>
            </a:solidFill>
            <a:miter lim="800000"/>
            <a:headEnd/>
            <a:tailEnd/>
          </a:ln>
          <a:effectLst/>
        </p:spPr>
        <p:txBody>
          <a:bodyPr wrap="square">
            <a:spAutoFit/>
          </a:bodyPr>
          <a:lstStyle/>
          <a:p>
            <a:pPr>
              <a:spcBef>
                <a:spcPct val="50000"/>
              </a:spcBef>
            </a:pPr>
            <a:r>
              <a:rPr lang="en-US" sz="1600" dirty="0"/>
              <a:t>Unlevered </a:t>
            </a:r>
            <a:r>
              <a:rPr lang="en-US" sz="1600" dirty="0" smtClean="0"/>
              <a:t>Beta </a:t>
            </a:r>
            <a:r>
              <a:rPr lang="en-US" sz="1600" u="sng" dirty="0" smtClean="0"/>
              <a:t>Version 2</a:t>
            </a:r>
            <a:r>
              <a:rPr lang="en-US" sz="1600" dirty="0" smtClean="0"/>
              <a:t>: </a:t>
            </a:r>
            <a:r>
              <a:rPr lang="en-US" sz="1600" dirty="0"/>
              <a:t>W</a:t>
            </a:r>
            <a:r>
              <a:rPr lang="en-US" sz="1600" dirty="0" smtClean="0"/>
              <a:t>hen </a:t>
            </a:r>
            <a:r>
              <a:rPr lang="en-US" sz="1600" i="1" dirty="0" smtClean="0"/>
              <a:t>D/E</a:t>
            </a:r>
            <a:r>
              <a:rPr lang="en-US" sz="1600" dirty="0" smtClean="0"/>
              <a:t> is constant over time</a:t>
            </a:r>
            <a:endParaRPr lang="en-US" sz="1600" dirty="0"/>
          </a:p>
        </p:txBody>
      </p:sp>
    </p:spTree>
    <p:extLst>
      <p:ext uri="{BB962C8B-B14F-4D97-AF65-F5344CB8AC3E}">
        <p14:creationId xmlns:p14="http://schemas.microsoft.com/office/powerpoint/2010/main" val="1711187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3E32EC-8974-4355-B4D6-DB54DAB2D276}" type="slidenum">
              <a:rPr lang="en-US"/>
              <a:pPr/>
              <a:t>19</a:t>
            </a:fld>
            <a:endParaRPr lang="en-US"/>
          </a:p>
        </p:txBody>
      </p:sp>
      <p:sp>
        <p:nvSpPr>
          <p:cNvPr id="155650" name="Rectangle 2"/>
          <p:cNvSpPr>
            <a:spLocks noGrp="1" noChangeArrowheads="1"/>
          </p:cNvSpPr>
          <p:nvPr>
            <p:ph type="title"/>
          </p:nvPr>
        </p:nvSpPr>
        <p:spPr>
          <a:xfrm>
            <a:off x="685800" y="457200"/>
            <a:ext cx="7772400" cy="1143000"/>
          </a:xfrm>
        </p:spPr>
        <p:txBody>
          <a:bodyPr/>
          <a:lstStyle/>
          <a:p>
            <a:r>
              <a:rPr lang="en-US" sz="2800" noProof="0" dirty="0"/>
              <a:t>Why </a:t>
            </a:r>
            <a:r>
              <a:rPr lang="en-US" sz="2800" dirty="0" smtClean="0"/>
              <a:t>are these formulas </a:t>
            </a:r>
            <a:r>
              <a:rPr lang="en-US" sz="2800" noProof="0" dirty="0" smtClean="0"/>
              <a:t>useful</a:t>
            </a:r>
            <a:r>
              <a:rPr lang="en-US" sz="2800" noProof="0" dirty="0"/>
              <a:t>?</a:t>
            </a:r>
          </a:p>
        </p:txBody>
      </p:sp>
      <p:sp>
        <p:nvSpPr>
          <p:cNvPr id="155651" name="Rectangle 3"/>
          <p:cNvSpPr>
            <a:spLocks noGrp="1" noChangeArrowheads="1"/>
          </p:cNvSpPr>
          <p:nvPr>
            <p:ph type="body" idx="1"/>
          </p:nvPr>
        </p:nvSpPr>
        <p:spPr>
          <a:xfrm>
            <a:off x="457200" y="1752600"/>
            <a:ext cx="8229600" cy="4191000"/>
          </a:xfrm>
        </p:spPr>
        <p:txBody>
          <a:bodyPr/>
          <a:lstStyle/>
          <a:p>
            <a:pPr marL="228600" indent="-228600">
              <a:lnSpc>
                <a:spcPct val="105000"/>
              </a:lnSpc>
              <a:spcBef>
                <a:spcPct val="0"/>
              </a:spcBef>
              <a:spcAft>
                <a:spcPct val="40000"/>
              </a:spcAft>
            </a:pPr>
            <a:r>
              <a:rPr lang="en-US" sz="2000" dirty="0" smtClean="0"/>
              <a:t>They</a:t>
            </a:r>
            <a:r>
              <a:rPr lang="en-US" sz="2000" noProof="0" dirty="0" smtClean="0"/>
              <a:t> allow </a:t>
            </a:r>
            <a:r>
              <a:rPr lang="en-US" sz="2000" noProof="0" dirty="0"/>
              <a:t>us to use the </a:t>
            </a:r>
            <a:r>
              <a:rPr lang="en-US" sz="2000" b="1" noProof="0" dirty="0"/>
              <a:t>comparison method</a:t>
            </a:r>
            <a:r>
              <a:rPr lang="en-US" sz="2000" noProof="0" dirty="0"/>
              <a:t> in </a:t>
            </a:r>
            <a:r>
              <a:rPr lang="en-US" sz="2000" noProof="0" dirty="0" smtClean="0"/>
              <a:t>presence </a:t>
            </a:r>
            <a:r>
              <a:rPr lang="en-US" sz="2000" noProof="0" dirty="0"/>
              <a:t>of taxes</a:t>
            </a:r>
          </a:p>
          <a:p>
            <a:pPr marL="571500" lvl="1" indent="-228600">
              <a:lnSpc>
                <a:spcPct val="105000"/>
              </a:lnSpc>
              <a:spcBef>
                <a:spcPct val="0"/>
              </a:spcBef>
              <a:spcAft>
                <a:spcPts val="2400"/>
              </a:spcAft>
            </a:pPr>
            <a:r>
              <a:rPr lang="en-US" sz="2000" noProof="0" dirty="0"/>
              <a:t>Obtain  </a:t>
            </a:r>
            <a:r>
              <a:rPr lang="en-US" sz="2000" i="1" noProof="0" dirty="0"/>
              <a:t>β</a:t>
            </a:r>
            <a:r>
              <a:rPr lang="en-US" sz="2000" i="1" baseline="-25000" noProof="0" dirty="0">
                <a:sym typeface="Symbol" pitchFamily="18" charset="2"/>
              </a:rPr>
              <a:t>E</a:t>
            </a:r>
            <a:r>
              <a:rPr lang="en-US" sz="2000" noProof="0" dirty="0"/>
              <a:t> and </a:t>
            </a:r>
            <a:r>
              <a:rPr lang="en-US" sz="2000" i="1" noProof="0" dirty="0"/>
              <a:t>D/E</a:t>
            </a:r>
            <a:r>
              <a:rPr lang="en-US" sz="2000" noProof="0" dirty="0"/>
              <a:t> for comparison firms, then compute </a:t>
            </a:r>
            <a:r>
              <a:rPr lang="en-US" sz="2000" i="1" noProof="0" dirty="0"/>
              <a:t>β</a:t>
            </a:r>
            <a:r>
              <a:rPr lang="en-US" sz="2000" i="1" baseline="-25000" noProof="0" dirty="0">
                <a:sym typeface="Symbol" pitchFamily="18" charset="2"/>
              </a:rPr>
              <a:t>UA</a:t>
            </a:r>
            <a:r>
              <a:rPr lang="en-US" sz="2400" noProof="0" dirty="0"/>
              <a:t> </a:t>
            </a:r>
          </a:p>
          <a:p>
            <a:pPr marL="228600" indent="-228600">
              <a:lnSpc>
                <a:spcPct val="105000"/>
              </a:lnSpc>
              <a:spcBef>
                <a:spcPct val="0"/>
              </a:spcBef>
              <a:spcAft>
                <a:spcPts val="2400"/>
              </a:spcAft>
            </a:pPr>
            <a:r>
              <a:rPr lang="en-US" sz="2000" i="1" noProof="0" dirty="0"/>
              <a:t>β</a:t>
            </a:r>
            <a:r>
              <a:rPr lang="en-US" sz="2000" i="1" baseline="-25000" noProof="0" dirty="0">
                <a:sym typeface="Symbol" pitchFamily="18" charset="2"/>
              </a:rPr>
              <a:t>UA</a:t>
            </a:r>
            <a:r>
              <a:rPr lang="en-US" sz="2000" noProof="0" dirty="0"/>
              <a:t> reflects the systematic risk of the </a:t>
            </a:r>
            <a:r>
              <a:rPr lang="en-US" sz="2000" noProof="0" dirty="0" smtClean="0"/>
              <a:t>business we are evaluating</a:t>
            </a:r>
            <a:endParaRPr lang="en-US" sz="2000" noProof="0" dirty="0"/>
          </a:p>
          <a:p>
            <a:pPr marL="228600" indent="-228600">
              <a:lnSpc>
                <a:spcPct val="105000"/>
              </a:lnSpc>
              <a:spcBef>
                <a:spcPct val="0"/>
              </a:spcBef>
              <a:spcAft>
                <a:spcPts val="1800"/>
              </a:spcAft>
            </a:pPr>
            <a:r>
              <a:rPr lang="en-US" sz="2000" noProof="0" dirty="0"/>
              <a:t>Using </a:t>
            </a:r>
            <a:r>
              <a:rPr lang="en-US" sz="2000" i="1" noProof="0" dirty="0"/>
              <a:t>β</a:t>
            </a:r>
            <a:r>
              <a:rPr lang="en-US" sz="2000" i="1" baseline="-25000" noProof="0" dirty="0">
                <a:sym typeface="Symbol" pitchFamily="18" charset="2"/>
              </a:rPr>
              <a:t>UA</a:t>
            </a:r>
            <a:r>
              <a:rPr lang="en-US" sz="2000" noProof="0" dirty="0"/>
              <a:t> in the </a:t>
            </a:r>
            <a:r>
              <a:rPr lang="en-US" sz="2000" noProof="0" dirty="0" smtClean="0"/>
              <a:t>C.A.P.M. </a:t>
            </a:r>
            <a:r>
              <a:rPr lang="en-US" sz="2000" noProof="0" dirty="0"/>
              <a:t>equation, we get </a:t>
            </a:r>
            <a:r>
              <a:rPr lang="en-US" sz="2000" i="1" noProof="0" dirty="0" err="1"/>
              <a:t>r</a:t>
            </a:r>
            <a:r>
              <a:rPr lang="en-US" sz="2000" i="1" baseline="-25000" noProof="0" dirty="0" err="1"/>
              <a:t>UA</a:t>
            </a:r>
            <a:r>
              <a:rPr lang="en-US" sz="2000" noProof="0" dirty="0"/>
              <a:t>: </a:t>
            </a:r>
            <a:r>
              <a:rPr lang="en-US" sz="2000" u="sng" noProof="0" dirty="0"/>
              <a:t>the </a:t>
            </a:r>
            <a:r>
              <a:rPr lang="en-US" sz="2000" u="sng" noProof="0" dirty="0" smtClean="0"/>
              <a:t>unlevered cost </a:t>
            </a:r>
            <a:r>
              <a:rPr lang="en-US" sz="2000" u="sng" noProof="0" dirty="0"/>
              <a:t>of capital</a:t>
            </a:r>
            <a:r>
              <a:rPr lang="en-US" sz="2000" noProof="0" dirty="0"/>
              <a:t> for the project that </a:t>
            </a:r>
            <a:r>
              <a:rPr lang="en-US" sz="2000" noProof="0" dirty="0" smtClean="0"/>
              <a:t>we would </a:t>
            </a:r>
            <a:r>
              <a:rPr lang="en-US" sz="2000" noProof="0" dirty="0"/>
              <a:t>apply if the firm </a:t>
            </a:r>
            <a:r>
              <a:rPr lang="en-US" sz="2000" dirty="0" smtClean="0"/>
              <a:t>were</a:t>
            </a:r>
            <a:r>
              <a:rPr lang="en-US" sz="2000" noProof="0" dirty="0" smtClean="0"/>
              <a:t> all-equity </a:t>
            </a:r>
            <a:r>
              <a:rPr lang="en-US" sz="2000" noProof="0" dirty="0"/>
              <a:t>financed</a:t>
            </a:r>
          </a:p>
          <a:p>
            <a:pPr marL="228600" indent="-228600">
              <a:lnSpc>
                <a:spcPct val="105000"/>
              </a:lnSpc>
              <a:spcBef>
                <a:spcPct val="0"/>
              </a:spcBef>
              <a:spcAft>
                <a:spcPct val="40000"/>
              </a:spcAft>
            </a:pPr>
            <a:r>
              <a:rPr lang="en-US" sz="2000" i="1" noProof="0" dirty="0" err="1"/>
              <a:t>r</a:t>
            </a:r>
            <a:r>
              <a:rPr lang="en-US" sz="2000" i="1" baseline="-25000" noProof="0" dirty="0" err="1"/>
              <a:t>UA</a:t>
            </a:r>
            <a:r>
              <a:rPr lang="en-US" sz="2000" noProof="0" dirty="0"/>
              <a:t> = the rate that should be used for discounting FCF</a:t>
            </a:r>
          </a:p>
          <a:p>
            <a:pPr marL="571500" lvl="1" indent="-228600">
              <a:lnSpc>
                <a:spcPct val="105000"/>
              </a:lnSpc>
              <a:spcBef>
                <a:spcPct val="0"/>
              </a:spcBef>
              <a:spcAft>
                <a:spcPct val="30000"/>
              </a:spcAft>
            </a:pPr>
            <a:r>
              <a:rPr lang="en-US" sz="2000" noProof="0" dirty="0"/>
              <a:t>Key input for the APV method</a:t>
            </a:r>
            <a:r>
              <a:rPr lang="en-US" sz="2400" noProof="0" dirty="0"/>
              <a:t> </a:t>
            </a:r>
          </a:p>
          <a:p>
            <a:pPr marL="571500" lvl="1" indent="-228600">
              <a:lnSpc>
                <a:spcPct val="105000"/>
              </a:lnSpc>
              <a:spcBef>
                <a:spcPct val="0"/>
              </a:spcBef>
            </a:pPr>
            <a:r>
              <a:rPr lang="en-US" sz="2000" noProof="0" dirty="0"/>
              <a:t>Also useful in calculating WACC from comparison firms</a:t>
            </a:r>
          </a:p>
        </p:txBody>
      </p:sp>
    </p:spTree>
    <p:extLst>
      <p:ext uri="{BB962C8B-B14F-4D97-AF65-F5344CB8AC3E}">
        <p14:creationId xmlns:p14="http://schemas.microsoft.com/office/powerpoint/2010/main" val="4270735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D0F66AF-B140-409D-9F74-CF084BB4DA75}" type="slidenum">
              <a:rPr lang="en-US"/>
              <a:pPr/>
              <a:t>2</a:t>
            </a:fld>
            <a:endParaRPr lang="en-US"/>
          </a:p>
        </p:txBody>
      </p:sp>
      <p:sp>
        <p:nvSpPr>
          <p:cNvPr id="121858" name="Rectangle 2"/>
          <p:cNvSpPr>
            <a:spLocks noGrp="1" noChangeArrowheads="1"/>
          </p:cNvSpPr>
          <p:nvPr>
            <p:ph type="title"/>
          </p:nvPr>
        </p:nvSpPr>
        <p:spPr>
          <a:xfrm>
            <a:off x="685800" y="457200"/>
            <a:ext cx="7772400" cy="1143000"/>
          </a:xfrm>
        </p:spPr>
        <p:txBody>
          <a:bodyPr/>
          <a:lstStyle/>
          <a:p>
            <a:r>
              <a:rPr lang="en-US" sz="3600" noProof="0" dirty="0"/>
              <a:t>DCF </a:t>
            </a:r>
            <a:r>
              <a:rPr lang="en-US" sz="3600" dirty="0" smtClean="0"/>
              <a:t>Valuation</a:t>
            </a:r>
            <a:endParaRPr lang="en-US" sz="3600" baseline="30000" noProof="0" dirty="0"/>
          </a:p>
        </p:txBody>
      </p:sp>
      <p:sp>
        <p:nvSpPr>
          <p:cNvPr id="121859" name="Rectangle 3"/>
          <p:cNvSpPr>
            <a:spLocks noGrp="1" noChangeArrowheads="1"/>
          </p:cNvSpPr>
          <p:nvPr>
            <p:ph type="body" idx="1"/>
          </p:nvPr>
        </p:nvSpPr>
        <p:spPr>
          <a:xfrm>
            <a:off x="838200" y="1600200"/>
            <a:ext cx="7620000" cy="4343400"/>
          </a:xfrm>
          <a:ln/>
        </p:spPr>
        <p:txBody>
          <a:bodyPr/>
          <a:lstStyle/>
          <a:p>
            <a:pPr>
              <a:lnSpc>
                <a:spcPct val="130000"/>
              </a:lnSpc>
              <a:buFontTx/>
              <a:buNone/>
            </a:pPr>
            <a:r>
              <a:rPr lang="en-US" sz="2800" dirty="0" smtClean="0"/>
              <a:t>1. Risk Adjustments: Comparison Method and the Leverage Effect</a:t>
            </a:r>
          </a:p>
          <a:p>
            <a:pPr>
              <a:lnSpc>
                <a:spcPct val="130000"/>
              </a:lnSpc>
              <a:buFontTx/>
              <a:buNone/>
            </a:pPr>
            <a:r>
              <a:rPr lang="en-US" sz="2800" dirty="0" smtClean="0"/>
              <a:t>2. Effects of Corporate Taxation on Valuation</a:t>
            </a:r>
          </a:p>
          <a:p>
            <a:pPr>
              <a:lnSpc>
                <a:spcPct val="130000"/>
              </a:lnSpc>
              <a:buFontTx/>
              <a:buNone/>
            </a:pPr>
            <a:r>
              <a:rPr lang="en-US" sz="2800" dirty="0" smtClean="0"/>
              <a:t>3. Adjusted Present Value (APV) Method</a:t>
            </a:r>
          </a:p>
          <a:p>
            <a:pPr>
              <a:lnSpc>
                <a:spcPct val="130000"/>
              </a:lnSpc>
              <a:buFontTx/>
              <a:buNone/>
            </a:pPr>
            <a:r>
              <a:rPr lang="en-US" sz="2800" dirty="0" smtClean="0"/>
              <a:t>4. Weighted Average Cost of Capital (WACC)</a:t>
            </a:r>
          </a:p>
          <a:p>
            <a:pPr>
              <a:lnSpc>
                <a:spcPct val="130000"/>
              </a:lnSpc>
              <a:buFontTx/>
              <a:buNone/>
            </a:pPr>
            <a:r>
              <a:rPr lang="en-US" sz="2800" dirty="0" smtClean="0"/>
              <a:t>5. Terminal Value Calculations</a:t>
            </a:r>
          </a:p>
          <a:p>
            <a:pPr>
              <a:lnSpc>
                <a:spcPct val="130000"/>
              </a:lnSpc>
              <a:buFontTx/>
              <a:buNone/>
            </a:pPr>
            <a:endParaRPr lang="en-US" sz="2800" dirty="0"/>
          </a:p>
        </p:txBody>
      </p:sp>
    </p:spTree>
    <p:extLst>
      <p:ext uri="{BB962C8B-B14F-4D97-AF65-F5344CB8AC3E}">
        <p14:creationId xmlns:p14="http://schemas.microsoft.com/office/powerpoint/2010/main" val="3154470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2707997-A80F-4B93-8850-936A7F633E39}" type="slidenum">
              <a:rPr lang="en-US"/>
              <a:pPr/>
              <a:t>20</a:t>
            </a:fld>
            <a:endParaRPr lang="en-US"/>
          </a:p>
        </p:txBody>
      </p:sp>
      <p:sp>
        <p:nvSpPr>
          <p:cNvPr id="156674" name="Text Box 2"/>
          <p:cNvSpPr txBox="1">
            <a:spLocks noChangeArrowheads="1"/>
          </p:cNvSpPr>
          <p:nvPr/>
        </p:nvSpPr>
        <p:spPr bwMode="auto">
          <a:xfrm>
            <a:off x="838200" y="381000"/>
            <a:ext cx="7848600" cy="5232202"/>
          </a:xfrm>
          <a:prstGeom prst="rect">
            <a:avLst/>
          </a:prstGeom>
          <a:noFill/>
          <a:ln w="9525">
            <a:noFill/>
            <a:miter lim="800000"/>
            <a:headEnd/>
            <a:tailEnd/>
          </a:ln>
          <a:effectLst/>
        </p:spPr>
        <p:txBody>
          <a:bodyPr>
            <a:spAutoFit/>
          </a:bodyPr>
          <a:lstStyle/>
          <a:p>
            <a:r>
              <a:rPr lang="en-US" dirty="0"/>
              <a:t>Example: Unlevered Cost of Capital</a:t>
            </a:r>
          </a:p>
          <a:p>
            <a:endParaRPr lang="en-US" dirty="0"/>
          </a:p>
          <a:p>
            <a:r>
              <a:rPr lang="en-US" sz="1800" b="1" dirty="0"/>
              <a:t>       Comparison Firms                 </a:t>
            </a:r>
            <a:r>
              <a:rPr lang="en-US" sz="1800" b="1" i="1" dirty="0"/>
              <a:t> </a:t>
            </a:r>
            <a:r>
              <a:rPr lang="en-US" sz="1800" i="1" dirty="0"/>
              <a:t>β</a:t>
            </a:r>
            <a:r>
              <a:rPr lang="en-US" sz="1800" b="1" i="1" baseline="-25000" dirty="0">
                <a:sym typeface="Symbol" pitchFamily="18" charset="2"/>
              </a:rPr>
              <a:t>E	</a:t>
            </a:r>
            <a:r>
              <a:rPr lang="en-US" sz="1800" b="1" baseline="-25000" dirty="0">
                <a:sym typeface="Symbol" pitchFamily="18" charset="2"/>
              </a:rPr>
              <a:t>	     </a:t>
            </a:r>
            <a:r>
              <a:rPr lang="en-US" sz="1800" b="1" dirty="0"/>
              <a:t>D		E</a:t>
            </a:r>
          </a:p>
          <a:p>
            <a:endParaRPr lang="en-US" sz="1800" b="1" dirty="0"/>
          </a:p>
          <a:p>
            <a:r>
              <a:rPr lang="en-US" sz="1800" dirty="0"/>
              <a:t>       Church’s Chicken	       0.75	                0.004	            0.096</a:t>
            </a:r>
          </a:p>
          <a:p>
            <a:r>
              <a:rPr lang="en-US" sz="1800" dirty="0"/>
              <a:t>       McDonald’s	                       1.00	                2.300	            7.700</a:t>
            </a:r>
          </a:p>
          <a:p>
            <a:r>
              <a:rPr lang="en-US" sz="1800" dirty="0"/>
              <a:t>       Wendy’s		       1.08	                0.210	            0.790  </a:t>
            </a:r>
          </a:p>
          <a:p>
            <a:r>
              <a:rPr lang="en-US" sz="2200" dirty="0"/>
              <a:t>	</a:t>
            </a:r>
          </a:p>
          <a:p>
            <a:pPr>
              <a:lnSpc>
                <a:spcPct val="110000"/>
              </a:lnSpc>
              <a:spcAft>
                <a:spcPct val="20000"/>
              </a:spcAft>
            </a:pPr>
            <a:endParaRPr lang="en-US" sz="2000" dirty="0"/>
          </a:p>
          <a:p>
            <a:pPr>
              <a:lnSpc>
                <a:spcPct val="110000"/>
              </a:lnSpc>
              <a:spcAft>
                <a:spcPct val="20000"/>
              </a:spcAft>
              <a:buFontTx/>
              <a:buChar char="•"/>
            </a:pPr>
            <a:r>
              <a:rPr lang="en-US" sz="2000" dirty="0"/>
              <a:t> </a:t>
            </a:r>
            <a:r>
              <a:rPr lang="en-US" sz="2000" i="1" dirty="0" err="1"/>
              <a:t>r</a:t>
            </a:r>
            <a:r>
              <a:rPr lang="en-US" sz="2000" i="1" baseline="-25000" dirty="0" err="1"/>
              <a:t>f</a:t>
            </a:r>
            <a:r>
              <a:rPr lang="en-US" sz="2000" dirty="0"/>
              <a:t> = </a:t>
            </a:r>
            <a:r>
              <a:rPr lang="en-US" sz="2000" dirty="0">
                <a:solidFill>
                  <a:srgbClr val="FF0000"/>
                </a:solidFill>
              </a:rPr>
              <a:t>3</a:t>
            </a:r>
            <a:r>
              <a:rPr lang="en-US" sz="2000" dirty="0" smtClean="0">
                <a:solidFill>
                  <a:srgbClr val="FF0000"/>
                </a:solidFill>
              </a:rPr>
              <a:t>%</a:t>
            </a:r>
            <a:r>
              <a:rPr lang="en-US" sz="2000" dirty="0" smtClean="0"/>
              <a:t>  </a:t>
            </a:r>
            <a:r>
              <a:rPr lang="en-US" sz="2000" dirty="0"/>
              <a:t>and the market risk premium is </a:t>
            </a:r>
            <a:r>
              <a:rPr lang="en-US" sz="2000" dirty="0">
                <a:solidFill>
                  <a:srgbClr val="FF0000"/>
                </a:solidFill>
              </a:rPr>
              <a:t>6</a:t>
            </a:r>
            <a:r>
              <a:rPr lang="en-US" sz="2000" dirty="0" smtClean="0">
                <a:solidFill>
                  <a:srgbClr val="FF0000"/>
                </a:solidFill>
              </a:rPr>
              <a:t>%</a:t>
            </a:r>
            <a:endParaRPr lang="en-US" sz="2000" dirty="0">
              <a:solidFill>
                <a:srgbClr val="FF0000"/>
              </a:solidFill>
            </a:endParaRPr>
          </a:p>
          <a:p>
            <a:pPr>
              <a:lnSpc>
                <a:spcPct val="110000"/>
              </a:lnSpc>
              <a:spcAft>
                <a:spcPct val="20000"/>
              </a:spcAft>
              <a:buFontTx/>
              <a:buChar char="•"/>
            </a:pPr>
            <a:r>
              <a:rPr lang="en-US" sz="2000" dirty="0"/>
              <a:t> Corporate tax rate = </a:t>
            </a:r>
            <a:r>
              <a:rPr lang="en-US" sz="2000" dirty="0" smtClean="0">
                <a:solidFill>
                  <a:srgbClr val="FF0000"/>
                </a:solidFill>
              </a:rPr>
              <a:t>20%</a:t>
            </a:r>
            <a:endParaRPr lang="en-US" sz="2000" dirty="0">
              <a:solidFill>
                <a:srgbClr val="FF0000"/>
              </a:solidFill>
            </a:endParaRPr>
          </a:p>
          <a:p>
            <a:pPr>
              <a:lnSpc>
                <a:spcPct val="110000"/>
              </a:lnSpc>
              <a:spcAft>
                <a:spcPct val="20000"/>
              </a:spcAft>
              <a:buFontTx/>
              <a:buChar char="•"/>
            </a:pPr>
            <a:r>
              <a:rPr lang="en-US" sz="2000" dirty="0"/>
              <a:t> </a:t>
            </a:r>
            <a:r>
              <a:rPr lang="en-US" sz="2000" dirty="0" smtClean="0"/>
              <a:t>Comparison firms’ D/E ratios are stable over time </a:t>
            </a:r>
          </a:p>
          <a:p>
            <a:pPr>
              <a:lnSpc>
                <a:spcPct val="110000"/>
              </a:lnSpc>
              <a:spcAft>
                <a:spcPct val="20000"/>
              </a:spcAft>
            </a:pPr>
            <a:endParaRPr lang="en-US" sz="2000" dirty="0"/>
          </a:p>
          <a:p>
            <a:pPr>
              <a:lnSpc>
                <a:spcPct val="110000"/>
              </a:lnSpc>
              <a:spcAft>
                <a:spcPct val="20000"/>
              </a:spcAft>
            </a:pPr>
            <a:r>
              <a:rPr lang="en-US" sz="2000" dirty="0"/>
              <a:t>What is the unlevered cost of capital estimated from the above comparison data? </a:t>
            </a:r>
          </a:p>
        </p:txBody>
      </p:sp>
      <p:sp>
        <p:nvSpPr>
          <p:cNvPr id="156675" name="Rectangle 3"/>
          <p:cNvSpPr>
            <a:spLocks noChangeArrowheads="1"/>
          </p:cNvSpPr>
          <p:nvPr/>
        </p:nvSpPr>
        <p:spPr bwMode="auto">
          <a:xfrm>
            <a:off x="685800" y="381000"/>
            <a:ext cx="8001000" cy="5791200"/>
          </a:xfrm>
          <a:prstGeom prst="rect">
            <a:avLst/>
          </a:prstGeom>
          <a:noFill/>
          <a:ln w="9525">
            <a:solidFill>
              <a:schemeClr val="tx1"/>
            </a:solidFill>
            <a:miter lim="800000"/>
            <a:headEnd/>
            <a:tailEnd/>
          </a:ln>
          <a:effectLst/>
        </p:spPr>
        <p:txBody>
          <a:bodyPr wrap="none" anchor="ctr"/>
          <a:lstStyle/>
          <a:p>
            <a:endParaRPr lang="en-US"/>
          </a:p>
        </p:txBody>
      </p:sp>
      <p:sp>
        <p:nvSpPr>
          <p:cNvPr id="156678" name="Line 6"/>
          <p:cNvSpPr>
            <a:spLocks noChangeShapeType="1"/>
          </p:cNvSpPr>
          <p:nvPr/>
        </p:nvSpPr>
        <p:spPr bwMode="auto">
          <a:xfrm>
            <a:off x="1219200" y="1600200"/>
            <a:ext cx="6705600" cy="0"/>
          </a:xfrm>
          <a:prstGeom prst="line">
            <a:avLst/>
          </a:prstGeom>
          <a:noFill/>
          <a:ln w="38100">
            <a:solidFill>
              <a:schemeClr val="tx1"/>
            </a:solidFill>
            <a:round/>
            <a:headEnd/>
            <a:tailEnd/>
          </a:ln>
          <a:effectLst/>
        </p:spPr>
        <p:txBody>
          <a:bodyPr/>
          <a:lstStyle/>
          <a:p>
            <a:endParaRPr lang="en-US"/>
          </a:p>
        </p:txBody>
      </p:sp>
      <p:sp>
        <p:nvSpPr>
          <p:cNvPr id="156679" name="Line 7"/>
          <p:cNvSpPr>
            <a:spLocks noChangeShapeType="1"/>
          </p:cNvSpPr>
          <p:nvPr/>
        </p:nvSpPr>
        <p:spPr bwMode="auto">
          <a:xfrm>
            <a:off x="3581400" y="990600"/>
            <a:ext cx="0" cy="1524000"/>
          </a:xfrm>
          <a:prstGeom prst="line">
            <a:avLst/>
          </a:prstGeom>
          <a:noFill/>
          <a:ln w="38100">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306273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0E6439F3-26A6-499C-B14A-05CB765EC802}" type="slidenum">
              <a:rPr lang="en-US"/>
              <a:pPr/>
              <a:t>21</a:t>
            </a:fld>
            <a:endParaRPr lang="en-US"/>
          </a:p>
        </p:txBody>
      </p:sp>
      <p:sp>
        <p:nvSpPr>
          <p:cNvPr id="157698" name="Text Box 2"/>
          <p:cNvSpPr txBox="1">
            <a:spLocks noChangeArrowheads="1"/>
          </p:cNvSpPr>
          <p:nvPr/>
        </p:nvSpPr>
        <p:spPr bwMode="auto">
          <a:xfrm>
            <a:off x="381000" y="381000"/>
            <a:ext cx="8610600" cy="5016758"/>
          </a:xfrm>
          <a:prstGeom prst="rect">
            <a:avLst/>
          </a:prstGeom>
          <a:noFill/>
          <a:ln w="9525">
            <a:noFill/>
            <a:miter lim="800000"/>
            <a:headEnd/>
            <a:tailEnd/>
          </a:ln>
          <a:effectLst/>
        </p:spPr>
        <p:txBody>
          <a:bodyPr wrap="square">
            <a:spAutoFit/>
          </a:bodyPr>
          <a:lstStyle/>
          <a:p>
            <a:r>
              <a:rPr lang="en-US" dirty="0"/>
              <a:t>Answer</a:t>
            </a:r>
          </a:p>
          <a:p>
            <a:endParaRPr lang="en-US" dirty="0"/>
          </a:p>
          <a:p>
            <a:r>
              <a:rPr lang="en-US" sz="2000" dirty="0"/>
              <a:t>Step 1. Use		 </a:t>
            </a:r>
            <a:r>
              <a:rPr lang="en-US" sz="2000" dirty="0" smtClean="0"/>
              <a:t>to </a:t>
            </a:r>
            <a:r>
              <a:rPr lang="en-US" sz="2000" dirty="0"/>
              <a:t>find unlevered asset </a:t>
            </a:r>
            <a:r>
              <a:rPr lang="en-US" sz="2000" dirty="0" smtClean="0"/>
              <a:t>betas </a:t>
            </a:r>
            <a:r>
              <a:rPr lang="en-US" sz="1800" dirty="0" smtClean="0"/>
              <a:t>(stable D/E      use version 2)</a:t>
            </a:r>
            <a:endParaRPr lang="en-US" sz="1800" dirty="0"/>
          </a:p>
          <a:p>
            <a:endParaRPr lang="en-US" dirty="0"/>
          </a:p>
          <a:p>
            <a:r>
              <a:rPr lang="en-US" dirty="0"/>
              <a:t>       </a:t>
            </a:r>
          </a:p>
          <a:p>
            <a:endParaRPr lang="en-US" dirty="0"/>
          </a:p>
          <a:p>
            <a:endParaRPr lang="en-US" dirty="0"/>
          </a:p>
          <a:p>
            <a:r>
              <a:rPr lang="en-US" dirty="0"/>
              <a:t>      </a:t>
            </a:r>
          </a:p>
          <a:p>
            <a:r>
              <a:rPr lang="en-US" sz="2000" dirty="0"/>
              <a:t>Step 2.  Compute the average of betas</a:t>
            </a:r>
          </a:p>
          <a:p>
            <a:endParaRPr lang="en-US" dirty="0"/>
          </a:p>
          <a:p>
            <a:endParaRPr lang="en-US" dirty="0"/>
          </a:p>
          <a:p>
            <a:r>
              <a:rPr lang="en-US" dirty="0"/>
              <a:t> </a:t>
            </a:r>
          </a:p>
          <a:p>
            <a:endParaRPr lang="en-US" sz="2000" dirty="0"/>
          </a:p>
          <a:p>
            <a:r>
              <a:rPr lang="en-US" sz="2000" dirty="0"/>
              <a:t>Step 3. Apply </a:t>
            </a:r>
            <a:r>
              <a:rPr lang="en-US" sz="2000" dirty="0" smtClean="0"/>
              <a:t>C.A.P.M. to compute the unlevered cost of capital:</a:t>
            </a:r>
            <a:endParaRPr lang="en-US" sz="2000" dirty="0"/>
          </a:p>
        </p:txBody>
      </p:sp>
      <p:graphicFrame>
        <p:nvGraphicFramePr>
          <p:cNvPr id="157699" name="Object 3"/>
          <p:cNvGraphicFramePr>
            <a:graphicFrameLocks noChangeAspect="1"/>
          </p:cNvGraphicFramePr>
          <p:nvPr>
            <p:extLst>
              <p:ext uri="{D42A27DB-BD31-4B8C-83A1-F6EECF244321}">
                <p14:modId xmlns:p14="http://schemas.microsoft.com/office/powerpoint/2010/main" val="3226255799"/>
              </p:ext>
            </p:extLst>
          </p:nvPr>
        </p:nvGraphicFramePr>
        <p:xfrm>
          <a:off x="1752600" y="990600"/>
          <a:ext cx="1420813" cy="977900"/>
        </p:xfrm>
        <a:graphic>
          <a:graphicData uri="http://schemas.openxmlformats.org/presentationml/2006/ole">
            <mc:AlternateContent xmlns:mc="http://schemas.openxmlformats.org/markup-compatibility/2006">
              <mc:Choice xmlns:v="urn:schemas-microsoft-com:vml" Requires="v">
                <p:oleObj spid="_x0000_s99974" name="Equation" r:id="rId3" imgW="901440" imgH="622080" progId="Equation.DSMT4">
                  <p:embed/>
                </p:oleObj>
              </mc:Choice>
              <mc:Fallback>
                <p:oleObj name="Equation" r:id="rId3" imgW="901440" imgH="622080" progId="Equation.DSMT4">
                  <p:embed/>
                  <p:pic>
                    <p:nvPicPr>
                      <p:cNvPr id="0" name=""/>
                      <p:cNvPicPr>
                        <a:picLocks noChangeAspect="1" noChangeArrowheads="1"/>
                      </p:cNvPicPr>
                      <p:nvPr/>
                    </p:nvPicPr>
                    <p:blipFill>
                      <a:blip r:embed="rId4"/>
                      <a:srcRect/>
                      <a:stretch>
                        <a:fillRect/>
                      </a:stretch>
                    </p:blipFill>
                    <p:spPr bwMode="auto">
                      <a:xfrm>
                        <a:off x="1752600" y="990600"/>
                        <a:ext cx="1420813" cy="977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7700" name="Object 4"/>
          <p:cNvGraphicFramePr>
            <a:graphicFrameLocks noChangeAspect="1"/>
          </p:cNvGraphicFramePr>
          <p:nvPr>
            <p:extLst>
              <p:ext uri="{D42A27DB-BD31-4B8C-83A1-F6EECF244321}">
                <p14:modId xmlns:p14="http://schemas.microsoft.com/office/powerpoint/2010/main" val="4208239079"/>
              </p:ext>
            </p:extLst>
          </p:nvPr>
        </p:nvGraphicFramePr>
        <p:xfrm>
          <a:off x="847725" y="2362200"/>
          <a:ext cx="1116013" cy="377825"/>
        </p:xfrm>
        <a:graphic>
          <a:graphicData uri="http://schemas.openxmlformats.org/presentationml/2006/ole">
            <mc:AlternateContent xmlns:mc="http://schemas.openxmlformats.org/markup-compatibility/2006">
              <mc:Choice xmlns:v="urn:schemas-microsoft-com:vml" Requires="v">
                <p:oleObj spid="_x0000_s99975" name="Equation" r:id="rId5" imgW="711000" imgH="241200" progId="Equation.DSMT4">
                  <p:embed/>
                </p:oleObj>
              </mc:Choice>
              <mc:Fallback>
                <p:oleObj name="Equation" r:id="rId5" imgW="711000" imgH="241200" progId="Equation.DSMT4">
                  <p:embed/>
                  <p:pic>
                    <p:nvPicPr>
                      <p:cNvPr id="0" name=""/>
                      <p:cNvPicPr>
                        <a:picLocks noChangeAspect="1" noChangeArrowheads="1"/>
                      </p:cNvPicPr>
                      <p:nvPr/>
                    </p:nvPicPr>
                    <p:blipFill>
                      <a:blip r:embed="rId6"/>
                      <a:srcRect/>
                      <a:stretch>
                        <a:fillRect/>
                      </a:stretch>
                    </p:blipFill>
                    <p:spPr bwMode="auto">
                      <a:xfrm>
                        <a:off x="847725" y="2362200"/>
                        <a:ext cx="1116013" cy="3778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7701" name="Object 5"/>
          <p:cNvGraphicFramePr>
            <a:graphicFrameLocks noChangeAspect="1"/>
          </p:cNvGraphicFramePr>
          <p:nvPr>
            <p:extLst>
              <p:ext uri="{D42A27DB-BD31-4B8C-83A1-F6EECF244321}">
                <p14:modId xmlns:p14="http://schemas.microsoft.com/office/powerpoint/2010/main" val="2074848076"/>
              </p:ext>
            </p:extLst>
          </p:nvPr>
        </p:nvGraphicFramePr>
        <p:xfrm>
          <a:off x="2743200" y="2362200"/>
          <a:ext cx="1081088" cy="377825"/>
        </p:xfrm>
        <a:graphic>
          <a:graphicData uri="http://schemas.openxmlformats.org/presentationml/2006/ole">
            <mc:AlternateContent xmlns:mc="http://schemas.openxmlformats.org/markup-compatibility/2006">
              <mc:Choice xmlns:v="urn:schemas-microsoft-com:vml" Requires="v">
                <p:oleObj spid="_x0000_s99976" name="Equation" r:id="rId7" imgW="685800" imgH="241200" progId="Equation.DSMT4">
                  <p:embed/>
                </p:oleObj>
              </mc:Choice>
              <mc:Fallback>
                <p:oleObj name="Equation" r:id="rId7" imgW="685800" imgH="241200" progId="Equation.DSMT4">
                  <p:embed/>
                  <p:pic>
                    <p:nvPicPr>
                      <p:cNvPr id="0" name=""/>
                      <p:cNvPicPr>
                        <a:picLocks noChangeAspect="1" noChangeArrowheads="1"/>
                      </p:cNvPicPr>
                      <p:nvPr/>
                    </p:nvPicPr>
                    <p:blipFill>
                      <a:blip r:embed="rId8"/>
                      <a:srcRect/>
                      <a:stretch>
                        <a:fillRect/>
                      </a:stretch>
                    </p:blipFill>
                    <p:spPr bwMode="auto">
                      <a:xfrm>
                        <a:off x="2743200" y="2362200"/>
                        <a:ext cx="1081088" cy="3778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7702" name="Object 6"/>
          <p:cNvGraphicFramePr>
            <a:graphicFrameLocks noChangeAspect="1"/>
          </p:cNvGraphicFramePr>
          <p:nvPr>
            <p:extLst>
              <p:ext uri="{D42A27DB-BD31-4B8C-83A1-F6EECF244321}">
                <p14:modId xmlns:p14="http://schemas.microsoft.com/office/powerpoint/2010/main" val="855400246"/>
              </p:ext>
            </p:extLst>
          </p:nvPr>
        </p:nvGraphicFramePr>
        <p:xfrm>
          <a:off x="4678363" y="2365375"/>
          <a:ext cx="1279525" cy="377825"/>
        </p:xfrm>
        <a:graphic>
          <a:graphicData uri="http://schemas.openxmlformats.org/presentationml/2006/ole">
            <mc:AlternateContent xmlns:mc="http://schemas.openxmlformats.org/markup-compatibility/2006">
              <mc:Choice xmlns:v="urn:schemas-microsoft-com:vml" Requires="v">
                <p:oleObj spid="_x0000_s99977" name="Equation" r:id="rId9" imgW="812520" imgH="241200" progId="Equation.DSMT4">
                  <p:embed/>
                </p:oleObj>
              </mc:Choice>
              <mc:Fallback>
                <p:oleObj name="Equation" r:id="rId9" imgW="812520" imgH="241200" progId="Equation.DSMT4">
                  <p:embed/>
                  <p:pic>
                    <p:nvPicPr>
                      <p:cNvPr id="0" name=""/>
                      <p:cNvPicPr>
                        <a:picLocks noChangeAspect="1" noChangeArrowheads="1"/>
                      </p:cNvPicPr>
                      <p:nvPr/>
                    </p:nvPicPr>
                    <p:blipFill>
                      <a:blip r:embed="rId10"/>
                      <a:srcRect/>
                      <a:stretch>
                        <a:fillRect/>
                      </a:stretch>
                    </p:blipFill>
                    <p:spPr bwMode="auto">
                      <a:xfrm>
                        <a:off x="4678363" y="2365375"/>
                        <a:ext cx="1279525" cy="3778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7703" name="Object 7"/>
          <p:cNvGraphicFramePr>
            <a:graphicFrameLocks noChangeAspect="1"/>
          </p:cNvGraphicFramePr>
          <p:nvPr>
            <p:extLst>
              <p:ext uri="{D42A27DB-BD31-4B8C-83A1-F6EECF244321}">
                <p14:modId xmlns:p14="http://schemas.microsoft.com/office/powerpoint/2010/main" val="1993500351"/>
              </p:ext>
            </p:extLst>
          </p:nvPr>
        </p:nvGraphicFramePr>
        <p:xfrm>
          <a:off x="2516188" y="4038600"/>
          <a:ext cx="2974975" cy="728663"/>
        </p:xfrm>
        <a:graphic>
          <a:graphicData uri="http://schemas.openxmlformats.org/presentationml/2006/ole">
            <mc:AlternateContent xmlns:mc="http://schemas.openxmlformats.org/markup-compatibility/2006">
              <mc:Choice xmlns:v="urn:schemas-microsoft-com:vml" Requires="v">
                <p:oleObj spid="_x0000_s99978" name="Equation" r:id="rId11" imgW="1600200" imgH="393480" progId="Equation.DSMT4">
                  <p:embed/>
                </p:oleObj>
              </mc:Choice>
              <mc:Fallback>
                <p:oleObj name="Equation" r:id="rId11" imgW="1600200" imgH="393480" progId="Equation.DSMT4">
                  <p:embed/>
                  <p:pic>
                    <p:nvPicPr>
                      <p:cNvPr id="0" name=""/>
                      <p:cNvPicPr>
                        <a:picLocks noChangeAspect="1" noChangeArrowheads="1"/>
                      </p:cNvPicPr>
                      <p:nvPr/>
                    </p:nvPicPr>
                    <p:blipFill>
                      <a:blip r:embed="rId12"/>
                      <a:srcRect/>
                      <a:stretch>
                        <a:fillRect/>
                      </a:stretch>
                    </p:blipFill>
                    <p:spPr bwMode="auto">
                      <a:xfrm>
                        <a:off x="2516188" y="4038600"/>
                        <a:ext cx="2974975" cy="7286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7704" name="Object 8"/>
          <p:cNvGraphicFramePr>
            <a:graphicFrameLocks noChangeAspect="1"/>
          </p:cNvGraphicFramePr>
          <p:nvPr>
            <p:extLst>
              <p:ext uri="{D42A27DB-BD31-4B8C-83A1-F6EECF244321}">
                <p14:modId xmlns:p14="http://schemas.microsoft.com/office/powerpoint/2010/main" val="4221933061"/>
              </p:ext>
            </p:extLst>
          </p:nvPr>
        </p:nvGraphicFramePr>
        <p:xfrm>
          <a:off x="1741488" y="5499100"/>
          <a:ext cx="5434012" cy="476250"/>
        </p:xfrm>
        <a:graphic>
          <a:graphicData uri="http://schemas.openxmlformats.org/presentationml/2006/ole">
            <mc:AlternateContent xmlns:mc="http://schemas.openxmlformats.org/markup-compatibility/2006">
              <mc:Choice xmlns:v="urn:schemas-microsoft-com:vml" Requires="v">
                <p:oleObj spid="_x0000_s99979" name="Equation" r:id="rId13" imgW="2882880" imgH="253800" progId="Equation.DSMT4">
                  <p:embed/>
                </p:oleObj>
              </mc:Choice>
              <mc:Fallback>
                <p:oleObj name="Equation" r:id="rId13" imgW="2882880" imgH="253800" progId="Equation.DSMT4">
                  <p:embed/>
                  <p:pic>
                    <p:nvPicPr>
                      <p:cNvPr id="0" name=""/>
                      <p:cNvPicPr>
                        <a:picLocks noChangeAspect="1" noChangeArrowheads="1"/>
                      </p:cNvPicPr>
                      <p:nvPr/>
                    </p:nvPicPr>
                    <p:blipFill>
                      <a:blip r:embed="rId14"/>
                      <a:srcRect/>
                      <a:stretch>
                        <a:fillRect/>
                      </a:stretch>
                    </p:blipFill>
                    <p:spPr bwMode="auto">
                      <a:xfrm>
                        <a:off x="1741488" y="5499100"/>
                        <a:ext cx="5434012" cy="4762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Right Arrow 3"/>
          <p:cNvSpPr/>
          <p:nvPr/>
        </p:nvSpPr>
        <p:spPr bwMode="auto">
          <a:xfrm>
            <a:off x="7315200" y="1271016"/>
            <a:ext cx="228600" cy="152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41410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12F32D-D9A0-4AAB-8C69-D1B96F459275}" type="slidenum">
              <a:rPr lang="en-US"/>
              <a:pPr/>
              <a:t>22</a:t>
            </a:fld>
            <a:endParaRPr lang="en-US"/>
          </a:p>
        </p:txBody>
      </p:sp>
      <p:sp>
        <p:nvSpPr>
          <p:cNvPr id="158722" name="Rectangle 2"/>
          <p:cNvSpPr>
            <a:spLocks noGrp="1" noChangeArrowheads="1"/>
          </p:cNvSpPr>
          <p:nvPr>
            <p:ph type="title"/>
          </p:nvPr>
        </p:nvSpPr>
        <p:spPr>
          <a:xfrm>
            <a:off x="609600" y="533400"/>
            <a:ext cx="7924800" cy="1143000"/>
          </a:xfrm>
        </p:spPr>
        <p:txBody>
          <a:bodyPr/>
          <a:lstStyle/>
          <a:p>
            <a:r>
              <a:rPr lang="en-US" sz="2800" b="1" noProof="0" dirty="0" smtClean="0"/>
              <a:t>3. Adjusted </a:t>
            </a:r>
            <a:r>
              <a:rPr lang="en-US" sz="2800" b="1" noProof="0" dirty="0"/>
              <a:t>Present Value (APV) Method</a:t>
            </a:r>
          </a:p>
        </p:txBody>
      </p:sp>
      <p:sp>
        <p:nvSpPr>
          <p:cNvPr id="158723" name="Rectangle 3"/>
          <p:cNvSpPr>
            <a:spLocks noGrp="1" noChangeArrowheads="1"/>
          </p:cNvSpPr>
          <p:nvPr>
            <p:ph type="body" idx="1"/>
          </p:nvPr>
        </p:nvSpPr>
        <p:spPr>
          <a:xfrm>
            <a:off x="685800" y="1905000"/>
            <a:ext cx="7924800" cy="4267200"/>
          </a:xfrm>
        </p:spPr>
        <p:txBody>
          <a:bodyPr/>
          <a:lstStyle/>
          <a:p>
            <a:pPr>
              <a:lnSpc>
                <a:spcPct val="110000"/>
              </a:lnSpc>
              <a:spcAft>
                <a:spcPct val="30000"/>
              </a:spcAft>
            </a:pPr>
            <a:r>
              <a:rPr lang="en-US" sz="2400" noProof="0" dirty="0"/>
              <a:t>Valuation by components</a:t>
            </a:r>
          </a:p>
          <a:p>
            <a:pPr>
              <a:lnSpc>
                <a:spcPct val="110000"/>
              </a:lnSpc>
              <a:spcAft>
                <a:spcPct val="30000"/>
              </a:spcAft>
            </a:pPr>
            <a:r>
              <a:rPr lang="en-US" sz="2400" noProof="0" dirty="0" smtClean="0"/>
              <a:t>Flexible </a:t>
            </a:r>
            <a:r>
              <a:rPr lang="en-US" sz="2400" noProof="0" dirty="0"/>
              <a:t>Approach: Can be used with debt levels or tax rates that change over time</a:t>
            </a:r>
          </a:p>
        </p:txBody>
      </p:sp>
    </p:spTree>
    <p:extLst>
      <p:ext uri="{BB962C8B-B14F-4D97-AF65-F5344CB8AC3E}">
        <p14:creationId xmlns:p14="http://schemas.microsoft.com/office/powerpoint/2010/main" val="1137872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B41ACF-AE61-4197-B8FA-23FD12E1FA1D}" type="slidenum">
              <a:rPr lang="en-US"/>
              <a:pPr/>
              <a:t>23</a:t>
            </a:fld>
            <a:endParaRPr lang="en-US"/>
          </a:p>
        </p:txBody>
      </p:sp>
      <p:sp>
        <p:nvSpPr>
          <p:cNvPr id="159746" name="Rectangle 2"/>
          <p:cNvSpPr>
            <a:spLocks noGrp="1" noChangeArrowheads="1"/>
          </p:cNvSpPr>
          <p:nvPr>
            <p:ph type="title"/>
          </p:nvPr>
        </p:nvSpPr>
        <p:spPr>
          <a:xfrm>
            <a:off x="685800" y="152400"/>
            <a:ext cx="7772400" cy="1143000"/>
          </a:xfrm>
        </p:spPr>
        <p:txBody>
          <a:bodyPr/>
          <a:lstStyle/>
          <a:p>
            <a:r>
              <a:rPr lang="en-US" sz="2800" noProof="0" dirty="0"/>
              <a:t>Implementation of APV</a:t>
            </a:r>
          </a:p>
        </p:txBody>
      </p:sp>
      <p:sp>
        <p:nvSpPr>
          <p:cNvPr id="159747" name="Rectangle 3"/>
          <p:cNvSpPr>
            <a:spLocks noGrp="1" noChangeArrowheads="1"/>
          </p:cNvSpPr>
          <p:nvPr>
            <p:ph type="body" idx="1"/>
          </p:nvPr>
        </p:nvSpPr>
        <p:spPr>
          <a:xfrm>
            <a:off x="533400" y="1219200"/>
            <a:ext cx="8077200" cy="5029200"/>
          </a:xfrm>
        </p:spPr>
        <p:txBody>
          <a:bodyPr/>
          <a:lstStyle/>
          <a:p>
            <a:pPr lvl="1" indent="-628650">
              <a:buFontTx/>
              <a:buNone/>
            </a:pPr>
            <a:r>
              <a:rPr lang="en-US" sz="2400" u="sng" noProof="0" dirty="0"/>
              <a:t>Step 1</a:t>
            </a:r>
            <a:r>
              <a:rPr lang="en-US" sz="2400" noProof="0" dirty="0"/>
              <a:t>: Separate cash flows into</a:t>
            </a:r>
          </a:p>
          <a:p>
            <a:pPr marL="1600200" lvl="2" indent="-514350">
              <a:buFontTx/>
              <a:buAutoNum type="alphaLcParenBoth"/>
            </a:pPr>
            <a:r>
              <a:rPr lang="en-US" noProof="0" dirty="0">
                <a:solidFill>
                  <a:schemeClr val="accent2"/>
                </a:solidFill>
              </a:rPr>
              <a:t>FCF (as if the firm is all-equity financed)</a:t>
            </a:r>
          </a:p>
          <a:p>
            <a:pPr marL="1600200" lvl="2" indent="-514350">
              <a:spcAft>
                <a:spcPct val="50000"/>
              </a:spcAft>
              <a:buFontTx/>
              <a:buNone/>
            </a:pPr>
            <a:r>
              <a:rPr lang="en-US" noProof="0" dirty="0">
                <a:solidFill>
                  <a:srgbClr val="FF0000"/>
                </a:solidFill>
              </a:rPr>
              <a:t>(b) Tax shields</a:t>
            </a:r>
          </a:p>
          <a:p>
            <a:pPr lvl="1" indent="-628650">
              <a:spcAft>
                <a:spcPct val="15000"/>
              </a:spcAft>
              <a:buFontTx/>
              <a:buNone/>
            </a:pPr>
            <a:r>
              <a:rPr lang="en-US" sz="2400" u="sng" noProof="0" dirty="0"/>
              <a:t>Step 2</a:t>
            </a:r>
            <a:r>
              <a:rPr lang="en-US" sz="2400" noProof="0" dirty="0"/>
              <a:t>: Find the cost of capital (discount rate) for each 	   	  component</a:t>
            </a:r>
          </a:p>
          <a:p>
            <a:pPr lvl="1" indent="-628650">
              <a:spcAft>
                <a:spcPct val="20000"/>
              </a:spcAft>
              <a:buFontTx/>
              <a:buNone/>
            </a:pPr>
            <a:r>
              <a:rPr lang="en-US" sz="2400" noProof="0" dirty="0"/>
              <a:t>		 </a:t>
            </a:r>
            <a:r>
              <a:rPr lang="en-US" sz="2400" noProof="0" dirty="0">
                <a:solidFill>
                  <a:schemeClr val="accent2"/>
                </a:solidFill>
              </a:rPr>
              <a:t>- For FCF, use unlevered cost of capital</a:t>
            </a:r>
          </a:p>
          <a:p>
            <a:pPr lvl="1" indent="-628650">
              <a:spcAft>
                <a:spcPct val="50000"/>
              </a:spcAft>
              <a:buFontTx/>
              <a:buNone/>
            </a:pPr>
            <a:r>
              <a:rPr lang="en-US" sz="2400" noProof="0" dirty="0"/>
              <a:t>		 </a:t>
            </a:r>
            <a:r>
              <a:rPr lang="en-US" sz="2400" noProof="0" dirty="0">
                <a:solidFill>
                  <a:srgbClr val="FF0000"/>
                </a:solidFill>
              </a:rPr>
              <a:t>- For tax shields, </a:t>
            </a:r>
            <a:r>
              <a:rPr lang="en-US" sz="2400" dirty="0" smtClean="0">
                <a:solidFill>
                  <a:srgbClr val="FF0000"/>
                </a:solidFill>
              </a:rPr>
              <a:t>we</a:t>
            </a:r>
            <a:r>
              <a:rPr lang="en-US" sz="2400" noProof="0" dirty="0" smtClean="0">
                <a:solidFill>
                  <a:srgbClr val="FF0000"/>
                </a:solidFill>
              </a:rPr>
              <a:t> </a:t>
            </a:r>
            <a:r>
              <a:rPr lang="en-US" sz="2400" noProof="0" dirty="0">
                <a:solidFill>
                  <a:srgbClr val="FF0000"/>
                </a:solidFill>
              </a:rPr>
              <a:t>need a separate discount rate</a:t>
            </a:r>
          </a:p>
          <a:p>
            <a:pPr lvl="1" indent="-628650">
              <a:buFontTx/>
              <a:buNone/>
            </a:pPr>
            <a:r>
              <a:rPr lang="en-US" sz="2400" u="sng" noProof="0" dirty="0"/>
              <a:t>Step 3</a:t>
            </a:r>
            <a:r>
              <a:rPr lang="en-US" sz="2400" noProof="0" dirty="0"/>
              <a:t>: Calculate the PV of each component and add these 	  </a:t>
            </a:r>
            <a:r>
              <a:rPr lang="en-US" sz="2400" noProof="0" dirty="0" smtClean="0"/>
              <a:t>	  PVs </a:t>
            </a:r>
            <a:r>
              <a:rPr lang="en-US" sz="2400" noProof="0" dirty="0"/>
              <a:t>to obtain the project PV</a:t>
            </a:r>
          </a:p>
        </p:txBody>
      </p:sp>
    </p:spTree>
    <p:extLst>
      <p:ext uri="{BB962C8B-B14F-4D97-AF65-F5344CB8AC3E}">
        <p14:creationId xmlns:p14="http://schemas.microsoft.com/office/powerpoint/2010/main" val="2376513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45E10982-1C12-44AC-8ED6-66D0E359D11B}" type="slidenum">
              <a:rPr lang="en-US"/>
              <a:pPr/>
              <a:t>24</a:t>
            </a:fld>
            <a:endParaRPr lang="en-US" dirty="0"/>
          </a:p>
        </p:txBody>
      </p:sp>
      <p:sp>
        <p:nvSpPr>
          <p:cNvPr id="160770" name="Rectangle 2"/>
          <p:cNvSpPr>
            <a:spLocks noGrp="1" noChangeArrowheads="1"/>
          </p:cNvSpPr>
          <p:nvPr>
            <p:ph type="body" idx="1"/>
          </p:nvPr>
        </p:nvSpPr>
        <p:spPr>
          <a:xfrm>
            <a:off x="381000" y="457200"/>
            <a:ext cx="8305800" cy="5410200"/>
          </a:xfrm>
        </p:spPr>
        <p:txBody>
          <a:bodyPr/>
          <a:lstStyle/>
          <a:p>
            <a:pPr>
              <a:spcAft>
                <a:spcPts val="600"/>
              </a:spcAft>
            </a:pPr>
            <a:r>
              <a:rPr lang="en-US" sz="2400" noProof="0" dirty="0"/>
              <a:t>To find the tax </a:t>
            </a:r>
            <a:r>
              <a:rPr lang="en-US" sz="2400" noProof="0" dirty="0" smtClean="0"/>
              <a:t>shields </a:t>
            </a:r>
            <a:r>
              <a:rPr lang="en-US" sz="2400" noProof="0" dirty="0"/>
              <a:t>we need to know the debt capacity of the </a:t>
            </a:r>
            <a:r>
              <a:rPr lang="en-US" sz="2400" noProof="0" dirty="0" smtClean="0"/>
              <a:t>project in </a:t>
            </a:r>
            <a:r>
              <a:rPr lang="en-US" sz="2400" dirty="0" smtClean="0"/>
              <a:t>dollar</a:t>
            </a:r>
            <a:r>
              <a:rPr lang="en-US" sz="2400" noProof="0" dirty="0" smtClean="0"/>
              <a:t> terms</a:t>
            </a:r>
            <a:endParaRPr lang="en-US" sz="2400" noProof="0" dirty="0"/>
          </a:p>
          <a:p>
            <a:pPr lvl="1">
              <a:spcAft>
                <a:spcPct val="40000"/>
              </a:spcAft>
            </a:pPr>
            <a:r>
              <a:rPr lang="en-US" sz="2000" noProof="0" dirty="0">
                <a:solidFill>
                  <a:schemeClr val="accent2"/>
                </a:solidFill>
              </a:rPr>
              <a:t>Debt capacity:</a:t>
            </a:r>
            <a:r>
              <a:rPr lang="en-US" sz="2000" noProof="0" dirty="0"/>
              <a:t> Marginal amount by which a firm can increase its debt when it adopts the project</a:t>
            </a:r>
          </a:p>
          <a:p>
            <a:r>
              <a:rPr lang="en-US" sz="2400" noProof="0" dirty="0"/>
              <a:t>What determines debt capacity?</a:t>
            </a:r>
          </a:p>
          <a:p>
            <a:pPr lvl="1">
              <a:spcAft>
                <a:spcPct val="25000"/>
              </a:spcAft>
            </a:pPr>
            <a:r>
              <a:rPr lang="en-US" sz="2000" noProof="0" dirty="0"/>
              <a:t>Depends on the financial policy of the firm</a:t>
            </a:r>
          </a:p>
          <a:p>
            <a:pPr lvl="1">
              <a:spcAft>
                <a:spcPct val="30000"/>
              </a:spcAft>
            </a:pPr>
            <a:r>
              <a:rPr lang="en-US" sz="2000" noProof="0" dirty="0"/>
              <a:t>For now we take debt capacity as given </a:t>
            </a:r>
            <a:r>
              <a:rPr lang="en-US" sz="2000" noProof="0" dirty="0" smtClean="0"/>
              <a:t>(we </a:t>
            </a:r>
            <a:r>
              <a:rPr lang="en-US" sz="2000" noProof="0" dirty="0"/>
              <a:t>will examine this issue extensively when we focus on capital structure </a:t>
            </a:r>
            <a:r>
              <a:rPr lang="en-US" sz="2000" noProof="0" dirty="0" smtClean="0"/>
              <a:t>later in the course</a:t>
            </a:r>
            <a:r>
              <a:rPr lang="en-US" sz="2000" noProof="0" dirty="0"/>
              <a:t>)</a:t>
            </a:r>
          </a:p>
          <a:p>
            <a:pPr>
              <a:spcAft>
                <a:spcPct val="20000"/>
              </a:spcAft>
            </a:pPr>
            <a:r>
              <a:rPr lang="en-US" sz="2400" noProof="0" dirty="0"/>
              <a:t>Debt Capacity is a </a:t>
            </a:r>
            <a:r>
              <a:rPr lang="en-US" sz="2400" u="sng" noProof="0" dirty="0"/>
              <a:t>dynamic</a:t>
            </a:r>
            <a:r>
              <a:rPr lang="en-US" sz="2400" noProof="0" dirty="0"/>
              <a:t> concept</a:t>
            </a:r>
            <a:r>
              <a:rPr lang="en-US" sz="2800" noProof="0" dirty="0"/>
              <a:t> </a:t>
            </a:r>
          </a:p>
          <a:p>
            <a:pPr marL="628650" lvl="1" indent="-284163">
              <a:spcAft>
                <a:spcPts val="600"/>
              </a:spcAft>
            </a:pPr>
            <a:r>
              <a:rPr lang="en-US" sz="2000" noProof="0" dirty="0"/>
              <a:t>May change over time and may depend on the profitability of the </a:t>
            </a:r>
            <a:r>
              <a:rPr lang="en-US" sz="2000" noProof="0" dirty="0" smtClean="0"/>
              <a:t>project</a:t>
            </a:r>
          </a:p>
          <a:p>
            <a:pPr lvl="2">
              <a:spcAft>
                <a:spcPts val="600"/>
              </a:spcAft>
            </a:pPr>
            <a:r>
              <a:rPr lang="en-US" sz="1800" dirty="0" smtClean="0"/>
              <a:t>Risky R&amp;D venture – low debt now, more debt in the future</a:t>
            </a:r>
          </a:p>
          <a:p>
            <a:pPr lvl="2">
              <a:spcAft>
                <a:spcPts val="600"/>
              </a:spcAft>
            </a:pPr>
            <a:r>
              <a:rPr lang="en-US" sz="1800" noProof="0" dirty="0" smtClean="0"/>
              <a:t>Leveraged Buyout (LBO) – high debt now, less debt in the future</a:t>
            </a:r>
            <a:endParaRPr lang="en-US" sz="1800" noProof="0" dirty="0"/>
          </a:p>
          <a:p>
            <a:pPr marL="628650" lvl="1" indent="-284163">
              <a:spcAft>
                <a:spcPts val="600"/>
              </a:spcAft>
            </a:pPr>
            <a:r>
              <a:rPr lang="en-US" sz="2000" noProof="0" dirty="0" smtClean="0"/>
              <a:t>These </a:t>
            </a:r>
            <a:r>
              <a:rPr lang="en-US" sz="2000" noProof="0" dirty="0"/>
              <a:t>issues are easier to address within the APV framework than with WACC</a:t>
            </a:r>
          </a:p>
        </p:txBody>
      </p:sp>
    </p:spTree>
    <p:extLst>
      <p:ext uri="{BB962C8B-B14F-4D97-AF65-F5344CB8AC3E}">
        <p14:creationId xmlns:p14="http://schemas.microsoft.com/office/powerpoint/2010/main" val="1528608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AEFC82-DC78-4548-9C42-AC4894BCC37D}" type="slidenum">
              <a:rPr lang="en-US"/>
              <a:pPr/>
              <a:t>25</a:t>
            </a:fld>
            <a:endParaRPr lang="en-US"/>
          </a:p>
        </p:txBody>
      </p:sp>
      <p:sp>
        <p:nvSpPr>
          <p:cNvPr id="161794" name="Rectangle 2"/>
          <p:cNvSpPr>
            <a:spLocks noChangeArrowheads="1"/>
          </p:cNvSpPr>
          <p:nvPr/>
        </p:nvSpPr>
        <p:spPr bwMode="auto">
          <a:xfrm>
            <a:off x="304800" y="304800"/>
            <a:ext cx="8458200" cy="6324600"/>
          </a:xfrm>
          <a:prstGeom prst="rect">
            <a:avLst/>
          </a:prstGeom>
          <a:noFill/>
          <a:ln w="9525">
            <a:noFill/>
            <a:miter lim="800000"/>
            <a:headEnd/>
            <a:tailEnd/>
          </a:ln>
          <a:effectLst/>
        </p:spPr>
        <p:txBody>
          <a:bodyPr/>
          <a:lstStyle/>
          <a:p>
            <a:pPr marL="342900" indent="-342900">
              <a:spcBef>
                <a:spcPct val="20000"/>
              </a:spcBef>
            </a:pPr>
            <a:r>
              <a:rPr lang="en-US" dirty="0"/>
              <a:t>Example – </a:t>
            </a:r>
            <a:r>
              <a:rPr lang="en-US" dirty="0" smtClean="0"/>
              <a:t>APV with </a:t>
            </a:r>
            <a:r>
              <a:rPr lang="en-US" u="sng" dirty="0" smtClean="0"/>
              <a:t>Risk-Free </a:t>
            </a:r>
            <a:r>
              <a:rPr lang="en-US" u="sng" dirty="0"/>
              <a:t>T</a:t>
            </a:r>
            <a:r>
              <a:rPr lang="en-US" u="sng" dirty="0" smtClean="0"/>
              <a:t>ax </a:t>
            </a:r>
            <a:r>
              <a:rPr lang="en-US" u="sng" dirty="0"/>
              <a:t>S</a:t>
            </a:r>
            <a:r>
              <a:rPr lang="en-US" u="sng" dirty="0" smtClean="0"/>
              <a:t>hields</a:t>
            </a:r>
            <a:r>
              <a:rPr lang="en-US" dirty="0" smtClean="0"/>
              <a:t>:</a:t>
            </a:r>
            <a:endParaRPr lang="en-US" dirty="0"/>
          </a:p>
          <a:p>
            <a:pPr marL="342900" indent="-342900">
              <a:spcBef>
                <a:spcPct val="20000"/>
              </a:spcBef>
            </a:pPr>
            <a:r>
              <a:rPr lang="en-US" sz="2000" dirty="0"/>
              <a:t>	Consider a project with an unlevered cost of capital of </a:t>
            </a:r>
            <a:r>
              <a:rPr lang="en-US" sz="2000" dirty="0">
                <a:solidFill>
                  <a:srgbClr val="FF0000"/>
                </a:solidFill>
              </a:rPr>
              <a:t>14%</a:t>
            </a:r>
            <a:r>
              <a:rPr lang="en-US" sz="2000" dirty="0"/>
              <a:t> (i.e., if financed entirely with equity). The project is expected to generate the following FCF over the next four years</a:t>
            </a:r>
            <a:endParaRPr lang="en-US" u="sng" dirty="0"/>
          </a:p>
          <a:p>
            <a:pPr marL="342900" indent="-342900">
              <a:spcBef>
                <a:spcPct val="20000"/>
              </a:spcBef>
            </a:pPr>
            <a:r>
              <a:rPr lang="en-US" dirty="0"/>
              <a:t>	</a:t>
            </a:r>
            <a:r>
              <a:rPr lang="en-US" sz="2000" b="1" dirty="0"/>
              <a:t>Free Cash Flows</a:t>
            </a:r>
            <a:endParaRPr lang="en-US" dirty="0"/>
          </a:p>
          <a:p>
            <a:pPr marL="342900" indent="-342900">
              <a:spcBef>
                <a:spcPct val="20000"/>
              </a:spcBef>
            </a:pPr>
            <a:r>
              <a:rPr lang="en-US" dirty="0"/>
              <a:t>		</a:t>
            </a:r>
            <a:r>
              <a:rPr lang="en-US" sz="2000" u="sng" dirty="0"/>
              <a:t>Year 1		Year 2		Year 3		Year 4</a:t>
            </a:r>
          </a:p>
          <a:p>
            <a:pPr marL="342900" indent="-342900">
              <a:spcBef>
                <a:spcPct val="20000"/>
              </a:spcBef>
            </a:pPr>
            <a:r>
              <a:rPr lang="en-US" sz="2000" dirty="0"/>
              <a:t>		$100		 $100		$1,000		$1,000</a:t>
            </a:r>
          </a:p>
          <a:p>
            <a:pPr marL="342900" indent="-342900">
              <a:spcBef>
                <a:spcPct val="20000"/>
              </a:spcBef>
            </a:pPr>
            <a:r>
              <a:rPr lang="en-US" sz="2000" dirty="0"/>
              <a:t>	</a:t>
            </a:r>
          </a:p>
          <a:p>
            <a:pPr marL="342900" indent="-342900">
              <a:spcBef>
                <a:spcPct val="20000"/>
              </a:spcBef>
            </a:pPr>
            <a:r>
              <a:rPr lang="en-US" sz="2000" dirty="0"/>
              <a:t>   Financing plan: </a:t>
            </a:r>
          </a:p>
          <a:p>
            <a:pPr marL="742950" lvl="1" indent="-285750">
              <a:spcBef>
                <a:spcPct val="20000"/>
              </a:spcBef>
              <a:buFontTx/>
              <a:buChar char="–"/>
            </a:pPr>
            <a:r>
              <a:rPr lang="en-US" sz="2000" dirty="0"/>
              <a:t>Initial investment is financed with equity in the first two years</a:t>
            </a:r>
          </a:p>
          <a:p>
            <a:pPr marL="742950" lvl="1" indent="-285750">
              <a:spcBef>
                <a:spcPct val="20000"/>
              </a:spcBef>
              <a:buFontTx/>
              <a:buChar char="–"/>
            </a:pPr>
            <a:r>
              <a:rPr lang="en-US" sz="2000" dirty="0"/>
              <a:t>After 2 years, the firm will repurchase some of its equity and borrow </a:t>
            </a:r>
            <a:r>
              <a:rPr lang="en-US" sz="2000" dirty="0">
                <a:solidFill>
                  <a:srgbClr val="FF0000"/>
                </a:solidFill>
              </a:rPr>
              <a:t>$750</a:t>
            </a:r>
            <a:r>
              <a:rPr lang="en-US" sz="2000" dirty="0"/>
              <a:t> in debt at </a:t>
            </a:r>
            <a:r>
              <a:rPr lang="en-US" sz="2000" dirty="0">
                <a:solidFill>
                  <a:srgbClr val="FF0000"/>
                </a:solidFill>
              </a:rPr>
              <a:t>8%</a:t>
            </a:r>
            <a:r>
              <a:rPr lang="en-US" sz="2000" dirty="0"/>
              <a:t> per year (during the last two years of the project)</a:t>
            </a:r>
          </a:p>
          <a:p>
            <a:pPr marL="742950" lvl="1" indent="-285750">
              <a:spcBef>
                <a:spcPct val="20000"/>
              </a:spcBef>
              <a:buFontTx/>
              <a:buChar char="–"/>
            </a:pPr>
            <a:r>
              <a:rPr lang="en-US" sz="2000" dirty="0"/>
              <a:t>The debt is paid off at the end of year 4</a:t>
            </a:r>
          </a:p>
          <a:p>
            <a:pPr marL="742950" lvl="1" indent="-285750">
              <a:spcBef>
                <a:spcPct val="20000"/>
              </a:spcBef>
              <a:buFontTx/>
              <a:buChar char="–"/>
            </a:pPr>
            <a:r>
              <a:rPr lang="en-US" sz="2000" dirty="0"/>
              <a:t>The corporate tax rate is </a:t>
            </a:r>
            <a:r>
              <a:rPr lang="en-US" sz="2000" dirty="0" smtClean="0">
                <a:solidFill>
                  <a:srgbClr val="FF0000"/>
                </a:solidFill>
              </a:rPr>
              <a:t>20%</a:t>
            </a:r>
            <a:endParaRPr lang="en-US" sz="2000" dirty="0">
              <a:solidFill>
                <a:srgbClr val="FF0000"/>
              </a:solidFill>
            </a:endParaRPr>
          </a:p>
          <a:p>
            <a:pPr marL="742950" lvl="1" indent="-285750">
              <a:spcBef>
                <a:spcPct val="20000"/>
              </a:spcBef>
              <a:buFontTx/>
              <a:buChar char="–"/>
            </a:pPr>
            <a:endParaRPr lang="en-US" sz="1800" dirty="0"/>
          </a:p>
          <a:p>
            <a:pPr marL="342900" indent="-342900">
              <a:spcBef>
                <a:spcPct val="20000"/>
              </a:spcBef>
            </a:pPr>
            <a:r>
              <a:rPr lang="en-US" sz="2000" dirty="0"/>
              <a:t>	Find the PV of the project given the financing plan</a:t>
            </a:r>
          </a:p>
        </p:txBody>
      </p:sp>
      <p:sp>
        <p:nvSpPr>
          <p:cNvPr id="161795" name="Rectangle 3"/>
          <p:cNvSpPr>
            <a:spLocks noChangeArrowheads="1"/>
          </p:cNvSpPr>
          <p:nvPr/>
        </p:nvSpPr>
        <p:spPr bwMode="auto">
          <a:xfrm>
            <a:off x="304800" y="228600"/>
            <a:ext cx="8686800" cy="64770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212033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C62BA173-DEDD-4063-BCBE-88647BFE45F9}" type="slidenum">
              <a:rPr lang="en-US"/>
              <a:pPr/>
              <a:t>26</a:t>
            </a:fld>
            <a:endParaRPr lang="en-US"/>
          </a:p>
        </p:txBody>
      </p:sp>
      <p:sp>
        <p:nvSpPr>
          <p:cNvPr id="162818" name="Rectangle 2"/>
          <p:cNvSpPr>
            <a:spLocks noGrp="1" noChangeArrowheads="1"/>
          </p:cNvSpPr>
          <p:nvPr>
            <p:ph type="body" idx="4294967295"/>
          </p:nvPr>
        </p:nvSpPr>
        <p:spPr bwMode="auto">
          <a:xfrm>
            <a:off x="609600" y="228600"/>
            <a:ext cx="7772400" cy="6019800"/>
          </a:xfrm>
          <a:prstGeom prst="rect">
            <a:avLst/>
          </a:prstGeom>
          <a:ln w="0">
            <a:solidFill>
              <a:schemeClr val="bg1"/>
            </a:solidFill>
            <a:miter lim="800000"/>
            <a:headEnd/>
            <a:tailEnd/>
          </a:ln>
        </p:spPr>
        <p:txBody>
          <a:bodyPr/>
          <a:lstStyle/>
          <a:p>
            <a:pPr>
              <a:buFontTx/>
              <a:buNone/>
            </a:pPr>
            <a:r>
              <a:rPr lang="en-US" sz="2400" noProof="0" dirty="0"/>
              <a:t>Answer</a:t>
            </a:r>
          </a:p>
          <a:p>
            <a:endParaRPr lang="en-US" sz="2000" noProof="0" dirty="0"/>
          </a:p>
          <a:p>
            <a:pPr>
              <a:buFontTx/>
              <a:buNone/>
            </a:pPr>
            <a:r>
              <a:rPr lang="en-US" sz="2000" noProof="0" dirty="0"/>
              <a:t>Step 1: Compute the present value assuming all equity financing:</a:t>
            </a:r>
          </a:p>
          <a:p>
            <a:endParaRPr lang="en-US" sz="2000" noProof="0" dirty="0"/>
          </a:p>
          <a:p>
            <a:endParaRPr lang="en-US" sz="2000" noProof="0" dirty="0"/>
          </a:p>
          <a:p>
            <a:endParaRPr lang="en-US" sz="2000" noProof="0" dirty="0"/>
          </a:p>
          <a:p>
            <a:endParaRPr lang="en-US" sz="2000" noProof="0" dirty="0"/>
          </a:p>
          <a:p>
            <a:pPr>
              <a:buFontTx/>
              <a:buNone/>
            </a:pPr>
            <a:r>
              <a:rPr lang="en-US" sz="2000" noProof="0" dirty="0"/>
              <a:t>Step 2: Compute the </a:t>
            </a:r>
            <a:r>
              <a:rPr lang="en-US" sz="2000" noProof="0" dirty="0" smtClean="0"/>
              <a:t>PV of debt </a:t>
            </a:r>
            <a:r>
              <a:rPr lang="en-US" sz="2000" noProof="0" dirty="0"/>
              <a:t>tax </a:t>
            </a:r>
            <a:r>
              <a:rPr lang="en-US" sz="2000" noProof="0" dirty="0" smtClean="0"/>
              <a:t>shields:</a:t>
            </a:r>
            <a:endParaRPr lang="en-US" sz="2000" noProof="0" dirty="0"/>
          </a:p>
          <a:p>
            <a:endParaRPr lang="en-US" sz="2000" noProof="0" dirty="0"/>
          </a:p>
          <a:p>
            <a:endParaRPr lang="en-US" sz="2000" noProof="0" dirty="0"/>
          </a:p>
          <a:p>
            <a:endParaRPr lang="en-US" sz="2000" noProof="0" dirty="0"/>
          </a:p>
          <a:p>
            <a:endParaRPr lang="en-US" sz="2000" noProof="0" dirty="0"/>
          </a:p>
          <a:p>
            <a:pPr>
              <a:buFontTx/>
              <a:buNone/>
            </a:pPr>
            <a:r>
              <a:rPr lang="en-US" sz="2000" noProof="0" dirty="0"/>
              <a:t>Step 3: Add the two components:</a:t>
            </a:r>
          </a:p>
          <a:p>
            <a:pPr>
              <a:buFontTx/>
              <a:buNone/>
            </a:pPr>
            <a:endParaRPr lang="en-US" sz="2000" noProof="0" dirty="0"/>
          </a:p>
        </p:txBody>
      </p:sp>
      <p:graphicFrame>
        <p:nvGraphicFramePr>
          <p:cNvPr id="162819" name="Object 3"/>
          <p:cNvGraphicFramePr>
            <a:graphicFrameLocks noChangeAspect="1"/>
          </p:cNvGraphicFramePr>
          <p:nvPr>
            <p:extLst>
              <p:ext uri="{D42A27DB-BD31-4B8C-83A1-F6EECF244321}">
                <p14:modId xmlns:p14="http://schemas.microsoft.com/office/powerpoint/2010/main" val="2742325646"/>
              </p:ext>
            </p:extLst>
          </p:nvPr>
        </p:nvGraphicFramePr>
        <p:xfrm>
          <a:off x="1644650" y="1778000"/>
          <a:ext cx="6157913" cy="673100"/>
        </p:xfrm>
        <a:graphic>
          <a:graphicData uri="http://schemas.openxmlformats.org/presentationml/2006/ole">
            <mc:AlternateContent xmlns:mc="http://schemas.openxmlformats.org/markup-compatibility/2006">
              <mc:Choice xmlns:v="urn:schemas-microsoft-com:vml" Requires="v">
                <p:oleObj spid="_x0000_s82735" name="Equation" r:id="rId3" imgW="2781000" imgH="330120" progId="Equation.DSMT4">
                  <p:embed/>
                </p:oleObj>
              </mc:Choice>
              <mc:Fallback>
                <p:oleObj name="Equation" r:id="rId3" imgW="2781000" imgH="330120" progId="Equation.DSMT4">
                  <p:embed/>
                  <p:pic>
                    <p:nvPicPr>
                      <p:cNvPr id="0" name=""/>
                      <p:cNvPicPr>
                        <a:picLocks noChangeAspect="1" noChangeArrowheads="1"/>
                      </p:cNvPicPr>
                      <p:nvPr/>
                    </p:nvPicPr>
                    <p:blipFill>
                      <a:blip r:embed="rId4"/>
                      <a:srcRect/>
                      <a:stretch>
                        <a:fillRect/>
                      </a:stretch>
                    </p:blipFill>
                    <p:spPr bwMode="auto">
                      <a:xfrm>
                        <a:off x="1644650" y="1778000"/>
                        <a:ext cx="6157913" cy="673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120485405"/>
              </p:ext>
            </p:extLst>
          </p:nvPr>
        </p:nvGraphicFramePr>
        <p:xfrm>
          <a:off x="1066800" y="3588918"/>
          <a:ext cx="7239000" cy="712826"/>
        </p:xfrm>
        <a:graphic>
          <a:graphicData uri="http://schemas.openxmlformats.org/presentationml/2006/ole">
            <mc:AlternateContent xmlns:mc="http://schemas.openxmlformats.org/markup-compatibility/2006">
              <mc:Choice xmlns:v="urn:schemas-microsoft-com:vml" Requires="v">
                <p:oleObj spid="_x0000_s82736" name="Equation" r:id="rId5" imgW="3327120" imgH="355320" progId="Equation.DSMT4">
                  <p:embed/>
                </p:oleObj>
              </mc:Choice>
              <mc:Fallback>
                <p:oleObj name="Equation" r:id="rId5" imgW="3327120" imgH="355320" progId="Equation.DSMT4">
                  <p:embed/>
                  <p:pic>
                    <p:nvPicPr>
                      <p:cNvPr id="0" name=""/>
                      <p:cNvPicPr>
                        <a:picLocks noChangeAspect="1" noChangeArrowheads="1"/>
                      </p:cNvPicPr>
                      <p:nvPr/>
                    </p:nvPicPr>
                    <p:blipFill>
                      <a:blip r:embed="rId6"/>
                      <a:srcRect/>
                      <a:stretch>
                        <a:fillRect/>
                      </a:stretch>
                    </p:blipFill>
                    <p:spPr bwMode="auto">
                      <a:xfrm>
                        <a:off x="1066800" y="3588918"/>
                        <a:ext cx="7239000" cy="71282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972028235"/>
              </p:ext>
            </p:extLst>
          </p:nvPr>
        </p:nvGraphicFramePr>
        <p:xfrm>
          <a:off x="2630771" y="5334000"/>
          <a:ext cx="3730058" cy="381000"/>
        </p:xfrm>
        <a:graphic>
          <a:graphicData uri="http://schemas.openxmlformats.org/presentationml/2006/ole">
            <mc:AlternateContent xmlns:mc="http://schemas.openxmlformats.org/markup-compatibility/2006">
              <mc:Choice xmlns:v="urn:schemas-microsoft-com:vml" Requires="v">
                <p:oleObj spid="_x0000_s82737" name="Equation" r:id="rId7" imgW="1600200" imgH="177480" progId="Equation.DSMT4">
                  <p:embed/>
                </p:oleObj>
              </mc:Choice>
              <mc:Fallback>
                <p:oleObj name="Equation" r:id="rId7" imgW="1600200" imgH="177480" progId="Equation.DSMT4">
                  <p:embed/>
                  <p:pic>
                    <p:nvPicPr>
                      <p:cNvPr id="0" name=""/>
                      <p:cNvPicPr>
                        <a:picLocks noChangeAspect="1" noChangeArrowheads="1"/>
                      </p:cNvPicPr>
                      <p:nvPr/>
                    </p:nvPicPr>
                    <p:blipFill>
                      <a:blip r:embed="rId8"/>
                      <a:srcRect/>
                      <a:stretch>
                        <a:fillRect/>
                      </a:stretch>
                    </p:blipFill>
                    <p:spPr bwMode="auto">
                      <a:xfrm>
                        <a:off x="2630771" y="5334000"/>
                        <a:ext cx="3730058" cy="381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3519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336B8D5-93E7-4F6C-8F25-38D2FD0801D7}" type="slidenum">
              <a:rPr lang="en-US"/>
              <a:pPr/>
              <a:t>27</a:t>
            </a:fld>
            <a:endParaRPr lang="en-US"/>
          </a:p>
        </p:txBody>
      </p:sp>
      <p:sp>
        <p:nvSpPr>
          <p:cNvPr id="163843" name="Rectangle 3"/>
          <p:cNvSpPr>
            <a:spLocks noGrp="1" noChangeArrowheads="1"/>
          </p:cNvSpPr>
          <p:nvPr>
            <p:ph type="body" idx="1"/>
          </p:nvPr>
        </p:nvSpPr>
        <p:spPr>
          <a:xfrm>
            <a:off x="381000" y="304800"/>
            <a:ext cx="8305800" cy="6096000"/>
          </a:xfrm>
        </p:spPr>
        <p:txBody>
          <a:bodyPr/>
          <a:lstStyle/>
          <a:p>
            <a:pPr marL="285750" indent="-285750">
              <a:spcAft>
                <a:spcPct val="50000"/>
              </a:spcAft>
              <a:tabLst>
                <a:tab pos="800100" algn="l"/>
                <a:tab pos="971550" algn="l"/>
                <a:tab pos="1143000" algn="l"/>
              </a:tabLst>
            </a:pPr>
            <a:r>
              <a:rPr lang="en-US" sz="2400" noProof="0" dirty="0"/>
              <a:t>What is the proper discount rate for </a:t>
            </a:r>
            <a:r>
              <a:rPr lang="en-US" sz="2400" u="sng" noProof="0" dirty="0"/>
              <a:t>Risky </a:t>
            </a:r>
            <a:r>
              <a:rPr lang="en-US" sz="2400" u="sng" noProof="0" dirty="0" smtClean="0"/>
              <a:t>Tax </a:t>
            </a:r>
            <a:r>
              <a:rPr lang="en-US" sz="2400" u="sng" noProof="0" dirty="0"/>
              <a:t>Shields</a:t>
            </a:r>
            <a:r>
              <a:rPr lang="en-US" sz="2400" noProof="0" dirty="0"/>
              <a:t>?</a:t>
            </a:r>
          </a:p>
          <a:p>
            <a:pPr marL="398463" lvl="1" indent="-227013">
              <a:spcAft>
                <a:spcPct val="30000"/>
              </a:spcAft>
              <a:tabLst>
                <a:tab pos="800100" algn="l"/>
                <a:tab pos="971550" algn="l"/>
                <a:tab pos="1143000" algn="l"/>
              </a:tabLst>
            </a:pPr>
            <a:r>
              <a:rPr lang="en-US" sz="2000" noProof="0" dirty="0"/>
              <a:t>In practice, </a:t>
            </a:r>
            <a:r>
              <a:rPr lang="en-US" sz="2000" noProof="0" dirty="0" smtClean="0"/>
              <a:t>tax shields are often discounted at the cost of debt (as we did in the previous example)</a:t>
            </a:r>
            <a:endParaRPr lang="en-US" sz="2000" noProof="0" dirty="0"/>
          </a:p>
          <a:p>
            <a:pPr marL="398463" lvl="1" indent="-227013">
              <a:spcAft>
                <a:spcPts val="600"/>
              </a:spcAft>
              <a:tabLst>
                <a:tab pos="800100" algn="l"/>
                <a:tab pos="971550" algn="l"/>
                <a:tab pos="1143000" algn="l"/>
              </a:tabLst>
            </a:pPr>
            <a:r>
              <a:rPr lang="en-US" sz="2000" dirty="0"/>
              <a:t>T</a:t>
            </a:r>
            <a:r>
              <a:rPr lang="en-US" sz="2000" noProof="0" dirty="0" smtClean="0"/>
              <a:t>his can be incorrect, for two different reasons:</a:t>
            </a:r>
            <a:endParaRPr lang="en-US" sz="2000" noProof="0" dirty="0"/>
          </a:p>
          <a:p>
            <a:pPr marL="687388" lvl="2" indent="-288925">
              <a:spcAft>
                <a:spcPts val="600"/>
              </a:spcAft>
              <a:buFontTx/>
              <a:buAutoNum type="alphaLcParenR"/>
              <a:tabLst>
                <a:tab pos="971550" algn="l"/>
                <a:tab pos="973138" algn="l"/>
                <a:tab pos="1143000" algn="l"/>
              </a:tabLst>
            </a:pPr>
            <a:r>
              <a:rPr lang="en-US" sz="2000" noProof="0" dirty="0" smtClean="0"/>
              <a:t>Firm targets a </a:t>
            </a:r>
            <a:r>
              <a:rPr lang="en-US" sz="2000" i="1" noProof="0" dirty="0" smtClean="0"/>
              <a:t>D/E</a:t>
            </a:r>
            <a:r>
              <a:rPr lang="en-US" sz="2000" noProof="0" dirty="0" smtClean="0"/>
              <a:t> ratio, so future tax shields are not constant</a:t>
            </a:r>
          </a:p>
          <a:p>
            <a:pPr marL="914400" lvl="3" indent="-227013">
              <a:spcAft>
                <a:spcPts val="2400"/>
              </a:spcAft>
              <a:buFont typeface="Times New Roman" panose="02020603050405020304" pitchFamily="18" charset="0"/>
              <a:buChar char="−"/>
              <a:tabLst>
                <a:tab pos="685800" algn="l"/>
                <a:tab pos="971550" algn="l"/>
                <a:tab pos="1143000" algn="l"/>
              </a:tabLst>
            </a:pPr>
            <a:r>
              <a:rPr lang="en-US" dirty="0" smtClean="0"/>
              <a:t>In this case, compute </a:t>
            </a:r>
            <a:r>
              <a:rPr lang="en-US" u="sng" dirty="0" smtClean="0"/>
              <a:t>expected tax shields</a:t>
            </a:r>
            <a:r>
              <a:rPr lang="en-US" dirty="0" smtClean="0"/>
              <a:t> and discount them at the </a:t>
            </a:r>
            <a:r>
              <a:rPr lang="en-US" u="sng" dirty="0" smtClean="0"/>
              <a:t>unlevered cost of capital</a:t>
            </a:r>
            <a:r>
              <a:rPr lang="en-US" dirty="0" smtClean="0"/>
              <a:t> (i.e., the same rate used to discount FCF)</a:t>
            </a:r>
            <a:endParaRPr lang="en-US" sz="2800" noProof="0" dirty="0"/>
          </a:p>
          <a:p>
            <a:pPr marL="687388" lvl="2" indent="-288925">
              <a:spcAft>
                <a:spcPts val="1200"/>
              </a:spcAft>
              <a:buNone/>
              <a:tabLst>
                <a:tab pos="687388" algn="l"/>
                <a:tab pos="971550" algn="l"/>
                <a:tab pos="1143000" algn="l"/>
              </a:tabLst>
            </a:pPr>
            <a:r>
              <a:rPr lang="en-US" sz="2000" noProof="0" dirty="0"/>
              <a:t>b) </a:t>
            </a:r>
            <a:r>
              <a:rPr lang="en-US" sz="2000" noProof="0" dirty="0" smtClean="0"/>
              <a:t>The firm</a:t>
            </a:r>
            <a:r>
              <a:rPr lang="en-US" sz="2000" dirty="0" smtClean="0"/>
              <a:t> may not be able to utilize full tax shields in future years (i.e., future </a:t>
            </a:r>
            <a:r>
              <a:rPr lang="en-US" sz="2000" dirty="0"/>
              <a:t>EBITs may fall below interest </a:t>
            </a:r>
            <a:r>
              <a:rPr lang="en-US" sz="2000" dirty="0" smtClean="0"/>
              <a:t>expense) </a:t>
            </a:r>
            <a:r>
              <a:rPr lang="en-US" sz="2000" dirty="0"/>
              <a:t>– see </a:t>
            </a:r>
            <a:r>
              <a:rPr lang="en-US" sz="2000" dirty="0" smtClean="0"/>
              <a:t>next example</a:t>
            </a:r>
          </a:p>
          <a:p>
            <a:pPr marL="914400" lvl="2" indent="-227013">
              <a:spcAft>
                <a:spcPts val="1200"/>
              </a:spcAft>
              <a:buFont typeface="Times New Roman" panose="02020603050405020304" pitchFamily="18" charset="0"/>
              <a:buChar char="−"/>
              <a:tabLst>
                <a:tab pos="685800" algn="l"/>
                <a:tab pos="971550" algn="l"/>
                <a:tab pos="1143000" algn="l"/>
              </a:tabLst>
            </a:pPr>
            <a:r>
              <a:rPr lang="en-US" sz="2000" noProof="0" dirty="0" smtClean="0"/>
              <a:t>Need to adjust both the expected tax shields and their discount rate</a:t>
            </a:r>
          </a:p>
          <a:p>
            <a:pPr marL="914400" lvl="2" indent="-227013">
              <a:spcAft>
                <a:spcPts val="1200"/>
              </a:spcAft>
              <a:buFont typeface="Times New Roman" panose="02020603050405020304" pitchFamily="18" charset="0"/>
              <a:buChar char="−"/>
              <a:tabLst>
                <a:tab pos="685800" algn="l"/>
                <a:tab pos="971550" algn="l"/>
                <a:tab pos="1143000" algn="l"/>
              </a:tabLst>
            </a:pPr>
            <a:r>
              <a:rPr lang="en-US" sz="2000" dirty="0"/>
              <a:t>Solution: Use the expected return on debt computed via beta of debt (see example on Slide </a:t>
            </a:r>
            <a:r>
              <a:rPr lang="en-US" sz="2000" dirty="0" smtClean="0"/>
              <a:t>29)</a:t>
            </a:r>
            <a:endParaRPr lang="en-US" sz="2000" noProof="0" dirty="0" smtClean="0"/>
          </a:p>
          <a:p>
            <a:pPr marL="914400" lvl="2" indent="-227013">
              <a:spcAft>
                <a:spcPts val="1200"/>
              </a:spcAft>
              <a:buFont typeface="Times New Roman" panose="02020603050405020304" pitchFamily="18" charset="0"/>
              <a:buChar char="−"/>
              <a:tabLst>
                <a:tab pos="685800" algn="l"/>
                <a:tab pos="971550" algn="l"/>
                <a:tab pos="1143000" algn="l"/>
              </a:tabLst>
            </a:pPr>
            <a:r>
              <a:rPr lang="en-US" sz="2000" noProof="0" dirty="0" smtClean="0"/>
              <a:t>In practice, these adjustment are relevant only for highly levered projects / firms (e.g., LBOs)</a:t>
            </a:r>
            <a:endParaRPr lang="en-US" sz="2000" noProof="0" dirty="0"/>
          </a:p>
          <a:p>
            <a:pPr marL="857250" lvl="2" indent="0">
              <a:buFontTx/>
              <a:buNone/>
              <a:tabLst>
                <a:tab pos="800100" algn="l"/>
                <a:tab pos="971550" algn="l"/>
                <a:tab pos="1143000" algn="l"/>
              </a:tabLst>
            </a:pPr>
            <a:endParaRPr lang="en-US" sz="2000" noProof="0" dirty="0"/>
          </a:p>
        </p:txBody>
      </p:sp>
    </p:spTree>
    <p:extLst>
      <p:ext uri="{BB962C8B-B14F-4D97-AF65-F5344CB8AC3E}">
        <p14:creationId xmlns:p14="http://schemas.microsoft.com/office/powerpoint/2010/main" val="1449632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38800"/>
          </a:xfrm>
        </p:spPr>
        <p:txBody>
          <a:bodyPr/>
          <a:lstStyle/>
          <a:p>
            <a:pPr marL="0" indent="0">
              <a:spcAft>
                <a:spcPts val="600"/>
              </a:spcAft>
              <a:buNone/>
            </a:pPr>
            <a:r>
              <a:rPr lang="en-US" sz="2400" dirty="0" smtClean="0"/>
              <a:t>Example – Why a firm may not be able to fully utilize its tax shields?</a:t>
            </a:r>
          </a:p>
          <a:p>
            <a:pPr marL="225425" indent="-225425"/>
            <a:r>
              <a:rPr lang="en-US" sz="2200" dirty="0" smtClean="0"/>
              <a:t>Consider a firm with $1M in annual interest expense</a:t>
            </a:r>
          </a:p>
          <a:p>
            <a:pPr marL="225425" indent="-225425">
              <a:spcAft>
                <a:spcPts val="1200"/>
              </a:spcAft>
            </a:pPr>
            <a:r>
              <a:rPr lang="en-US" sz="2200" dirty="0" smtClean="0"/>
              <a:t>Suppose that EBIT turns out to be $500K, $100K, and −$300K over the next three years, and the firm decides to liquidate afterwards</a:t>
            </a:r>
            <a:endParaRPr lang="en-US" sz="1800" dirty="0" smtClean="0"/>
          </a:p>
          <a:p>
            <a:pPr>
              <a:lnSpc>
                <a:spcPct val="120000"/>
              </a:lnSpc>
              <a:buNone/>
            </a:pPr>
            <a:r>
              <a:rPr lang="en-US" sz="2000" dirty="0" smtClean="0"/>
              <a:t>					  </a:t>
            </a:r>
            <a:r>
              <a:rPr lang="en-US" sz="2000" u="sng" dirty="0" smtClean="0"/>
              <a:t>   t=1	               t=2	          t=3</a:t>
            </a:r>
          </a:p>
          <a:p>
            <a:pPr>
              <a:lnSpc>
                <a:spcPct val="120000"/>
              </a:lnSpc>
              <a:buNone/>
            </a:pPr>
            <a:r>
              <a:rPr lang="en-US" sz="2000" dirty="0" smtClean="0"/>
              <a:t>EBIT:                                      	     500K             100K             −300K </a:t>
            </a:r>
          </a:p>
          <a:p>
            <a:pPr>
              <a:lnSpc>
                <a:spcPct val="120000"/>
              </a:lnSpc>
              <a:buNone/>
            </a:pPr>
            <a:r>
              <a:rPr lang="en-US" sz="2000" dirty="0" smtClean="0"/>
              <a:t>Interest Expense:		        	        1M	                </a:t>
            </a:r>
            <a:r>
              <a:rPr lang="en-US" sz="2000" dirty="0" err="1" smtClean="0"/>
              <a:t>1M</a:t>
            </a:r>
            <a:r>
              <a:rPr lang="en-US" sz="2000" dirty="0" smtClean="0"/>
              <a:t>	           </a:t>
            </a:r>
            <a:r>
              <a:rPr lang="en-US" sz="2000" dirty="0" err="1" smtClean="0"/>
              <a:t>1M</a:t>
            </a:r>
            <a:endParaRPr lang="en-US" sz="2000" dirty="0" smtClean="0"/>
          </a:p>
          <a:p>
            <a:pPr>
              <a:lnSpc>
                <a:spcPct val="120000"/>
              </a:lnSpc>
              <a:buNone/>
            </a:pPr>
            <a:r>
              <a:rPr lang="en-US" sz="2000" dirty="0" smtClean="0"/>
              <a:t>Taxes Paid (at 35% of profits):       	           0                     0                      0</a:t>
            </a:r>
          </a:p>
          <a:p>
            <a:pPr>
              <a:lnSpc>
                <a:spcPct val="120000"/>
              </a:lnSpc>
              <a:buNone/>
            </a:pPr>
            <a:r>
              <a:rPr lang="en-US" sz="2000" dirty="0" smtClean="0"/>
              <a:t>Tax if all-equity (35% of EBIT):	     175K		 35K	               0 </a:t>
            </a:r>
          </a:p>
          <a:p>
            <a:pPr>
              <a:lnSpc>
                <a:spcPct val="120000"/>
              </a:lnSpc>
              <a:buNone/>
            </a:pPr>
            <a:r>
              <a:rPr lang="en-US" sz="2000" dirty="0" smtClean="0"/>
              <a:t>Realized Tax Shield:	      	     175K	                35K		 0</a:t>
            </a:r>
          </a:p>
          <a:p>
            <a:pPr>
              <a:lnSpc>
                <a:spcPct val="120000"/>
              </a:lnSpc>
              <a:buNone/>
            </a:pPr>
            <a:r>
              <a:rPr lang="en-US" sz="2000" dirty="0" smtClean="0"/>
              <a:t>Full Tax Shield (35% of int. exp.):        350K	</a:t>
            </a:r>
            <a:r>
              <a:rPr lang="en-US" sz="2000" dirty="0" err="1" smtClean="0"/>
              <a:t>350K</a:t>
            </a:r>
            <a:r>
              <a:rPr lang="en-US" sz="2000" dirty="0" smtClean="0"/>
              <a:t>              </a:t>
            </a:r>
            <a:r>
              <a:rPr lang="en-US" sz="2000" dirty="0" err="1" smtClean="0"/>
              <a:t>350K</a:t>
            </a:r>
            <a:endParaRPr lang="en-US" sz="2000" dirty="0" smtClean="0"/>
          </a:p>
          <a:p>
            <a:pPr>
              <a:lnSpc>
                <a:spcPct val="120000"/>
              </a:lnSpc>
              <a:buNone/>
            </a:pPr>
            <a:r>
              <a:rPr lang="en-US" sz="2000" dirty="0" smtClean="0"/>
              <a:t>Tax Shield Utilization Rate:	       50%                 10%                 0%</a:t>
            </a:r>
          </a:p>
          <a:p>
            <a:pPr>
              <a:buNone/>
            </a:pPr>
            <a:endParaRPr lang="en-US" sz="1800" dirty="0" smtClean="0"/>
          </a:p>
          <a:p>
            <a:pPr>
              <a:buNone/>
            </a:pPr>
            <a:endParaRPr lang="en-US" sz="1800" dirty="0"/>
          </a:p>
        </p:txBody>
      </p:sp>
      <p:sp>
        <p:nvSpPr>
          <p:cNvPr id="4" name="Slide Number Placeholder 3"/>
          <p:cNvSpPr>
            <a:spLocks noGrp="1"/>
          </p:cNvSpPr>
          <p:nvPr>
            <p:ph type="sldNum" sz="quarter" idx="12"/>
          </p:nvPr>
        </p:nvSpPr>
        <p:spPr/>
        <p:txBody>
          <a:bodyPr/>
          <a:lstStyle/>
          <a:p>
            <a:fld id="{5D72B0C0-D4E3-408C-B26D-47DA4D2CC9F2}" type="slidenum">
              <a:rPr lang="en-US" smtClean="0"/>
              <a:pPr/>
              <a:t>28</a:t>
            </a:fld>
            <a:endParaRPr lang="en-US"/>
          </a:p>
        </p:txBody>
      </p:sp>
      <p:sp>
        <p:nvSpPr>
          <p:cNvPr id="5" name="Rectangle 3"/>
          <p:cNvSpPr>
            <a:spLocks noChangeArrowheads="1"/>
          </p:cNvSpPr>
          <p:nvPr/>
        </p:nvSpPr>
        <p:spPr bwMode="auto">
          <a:xfrm>
            <a:off x="304800" y="304800"/>
            <a:ext cx="8534400" cy="58674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787418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3CB3772-F2EE-4C80-9B6A-0097CE206D83}" type="slidenum">
              <a:rPr lang="en-US"/>
              <a:pPr/>
              <a:t>29</a:t>
            </a:fld>
            <a:endParaRPr lang="en-US"/>
          </a:p>
        </p:txBody>
      </p:sp>
      <p:sp>
        <p:nvSpPr>
          <p:cNvPr id="164866" name="Rectangle 2"/>
          <p:cNvSpPr>
            <a:spLocks noGrp="1" noChangeArrowheads="1"/>
          </p:cNvSpPr>
          <p:nvPr>
            <p:ph type="body" idx="1"/>
          </p:nvPr>
        </p:nvSpPr>
        <p:spPr>
          <a:xfrm>
            <a:off x="533400" y="457200"/>
            <a:ext cx="8153400" cy="5638800"/>
          </a:xfrm>
        </p:spPr>
        <p:txBody>
          <a:bodyPr/>
          <a:lstStyle/>
          <a:p>
            <a:pPr marL="171450" indent="-171450">
              <a:spcAft>
                <a:spcPct val="30000"/>
              </a:spcAft>
              <a:buFontTx/>
              <a:buNone/>
            </a:pPr>
            <a:r>
              <a:rPr lang="en-US" sz="2400" dirty="0"/>
              <a:t>Example – NPV when Debt Tax Shields are Risky: </a:t>
            </a:r>
          </a:p>
          <a:p>
            <a:pPr marL="171450" indent="-171450">
              <a:spcAft>
                <a:spcPct val="20000"/>
              </a:spcAft>
              <a:buFontTx/>
              <a:buNone/>
            </a:pPr>
            <a:r>
              <a:rPr lang="en-US" sz="2200" dirty="0"/>
              <a:t>Calculate the NPV of the following project:</a:t>
            </a:r>
          </a:p>
          <a:p>
            <a:pPr marL="571500" lvl="1"/>
            <a:r>
              <a:rPr lang="en-US" sz="2200" dirty="0" smtClean="0"/>
              <a:t>C.A.P.M. </a:t>
            </a:r>
            <a:r>
              <a:rPr lang="en-US" sz="2200" dirty="0"/>
              <a:t>holds: Expected market return </a:t>
            </a:r>
            <a:r>
              <a:rPr lang="en-US" sz="2200" dirty="0">
                <a:solidFill>
                  <a:srgbClr val="FF0000"/>
                </a:solidFill>
              </a:rPr>
              <a:t>13%</a:t>
            </a:r>
            <a:r>
              <a:rPr lang="en-US" sz="2200" dirty="0"/>
              <a:t> and </a:t>
            </a:r>
            <a:r>
              <a:rPr lang="en-US" sz="2200" dirty="0" err="1">
                <a:solidFill>
                  <a:srgbClr val="FF0000"/>
                </a:solidFill>
              </a:rPr>
              <a:t>r</a:t>
            </a:r>
            <a:r>
              <a:rPr lang="en-US" sz="2200" baseline="-25000" dirty="0" err="1">
                <a:solidFill>
                  <a:srgbClr val="FF0000"/>
                </a:solidFill>
              </a:rPr>
              <a:t>f</a:t>
            </a:r>
            <a:r>
              <a:rPr lang="en-US" sz="2200" baseline="-25000" dirty="0">
                <a:solidFill>
                  <a:srgbClr val="FF0000"/>
                </a:solidFill>
              </a:rPr>
              <a:t> </a:t>
            </a:r>
            <a:r>
              <a:rPr lang="en-US" sz="2200" dirty="0">
                <a:solidFill>
                  <a:srgbClr val="FF0000"/>
                </a:solidFill>
              </a:rPr>
              <a:t>= 5%</a:t>
            </a:r>
          </a:p>
          <a:p>
            <a:pPr marL="571500" lvl="1"/>
            <a:r>
              <a:rPr lang="en-US" sz="2200" dirty="0"/>
              <a:t>Initial investment outlay = </a:t>
            </a:r>
            <a:r>
              <a:rPr lang="en-US" sz="2200" dirty="0">
                <a:solidFill>
                  <a:srgbClr val="FF0000"/>
                </a:solidFill>
              </a:rPr>
              <a:t>$100M</a:t>
            </a:r>
          </a:p>
          <a:p>
            <a:pPr marL="571500" lvl="1"/>
            <a:r>
              <a:rPr lang="en-US" sz="2200" dirty="0"/>
              <a:t>FCF = </a:t>
            </a:r>
            <a:r>
              <a:rPr lang="en-US" sz="2200" dirty="0">
                <a:solidFill>
                  <a:srgbClr val="FF0000"/>
                </a:solidFill>
              </a:rPr>
              <a:t>$20M</a:t>
            </a:r>
            <a:r>
              <a:rPr lang="en-US" sz="2200" dirty="0"/>
              <a:t> for the next 10 years</a:t>
            </a:r>
          </a:p>
          <a:p>
            <a:pPr marL="571500" lvl="1"/>
            <a:r>
              <a:rPr lang="en-US" sz="2200" dirty="0"/>
              <a:t>Beta of Unlevered Assets is </a:t>
            </a:r>
            <a:r>
              <a:rPr lang="en-US" sz="2400" i="1" dirty="0">
                <a:solidFill>
                  <a:srgbClr val="FF0000"/>
                </a:solidFill>
              </a:rPr>
              <a:t>β</a:t>
            </a:r>
            <a:r>
              <a:rPr lang="en-US" sz="2200" i="1" baseline="-25000" dirty="0" smtClean="0">
                <a:solidFill>
                  <a:srgbClr val="FF0000"/>
                </a:solidFill>
                <a:sym typeface="Symbol" pitchFamily="18" charset="2"/>
              </a:rPr>
              <a:t>UA </a:t>
            </a:r>
            <a:r>
              <a:rPr lang="en-US" sz="2200" dirty="0">
                <a:solidFill>
                  <a:srgbClr val="FF0000"/>
                </a:solidFill>
                <a:sym typeface="Symbol" pitchFamily="18" charset="2"/>
              </a:rPr>
              <a:t>= 1</a:t>
            </a:r>
            <a:endParaRPr lang="en-US" sz="2200" baseline="-25000" dirty="0">
              <a:solidFill>
                <a:srgbClr val="FF0000"/>
              </a:solidFill>
              <a:sym typeface="Symbol" pitchFamily="18" charset="2"/>
            </a:endParaRPr>
          </a:p>
          <a:p>
            <a:pPr marL="571500" lvl="1">
              <a:spcAft>
                <a:spcPct val="40000"/>
              </a:spcAft>
            </a:pPr>
            <a:r>
              <a:rPr lang="en-US" sz="2200" dirty="0"/>
              <a:t>Corporate tax rate is </a:t>
            </a:r>
            <a:r>
              <a:rPr lang="en-US" sz="2200" dirty="0">
                <a:solidFill>
                  <a:srgbClr val="FF0000"/>
                </a:solidFill>
              </a:rPr>
              <a:t>30%</a:t>
            </a:r>
          </a:p>
          <a:p>
            <a:pPr marL="571500" lvl="1"/>
            <a:r>
              <a:rPr lang="en-US" sz="2200" dirty="0"/>
              <a:t>Financing plan</a:t>
            </a:r>
          </a:p>
          <a:p>
            <a:pPr marL="971550" lvl="2" indent="-285750"/>
            <a:r>
              <a:rPr lang="en-US" sz="2000" dirty="0"/>
              <a:t>Project adds </a:t>
            </a:r>
            <a:r>
              <a:rPr lang="en-US" sz="2000" dirty="0">
                <a:solidFill>
                  <a:srgbClr val="FF0000"/>
                </a:solidFill>
              </a:rPr>
              <a:t>$80M</a:t>
            </a:r>
            <a:r>
              <a:rPr lang="en-US" sz="2000" dirty="0"/>
              <a:t> to the firm’s debt capacity during its life</a:t>
            </a:r>
          </a:p>
          <a:p>
            <a:pPr marL="971550" lvl="2" indent="-285750"/>
            <a:r>
              <a:rPr lang="en-US" sz="2000" dirty="0"/>
              <a:t>Risky firm debt yields </a:t>
            </a:r>
            <a:r>
              <a:rPr lang="en-US" sz="2000" dirty="0">
                <a:solidFill>
                  <a:srgbClr val="FF0000"/>
                </a:solidFill>
              </a:rPr>
              <a:t>8%</a:t>
            </a:r>
            <a:r>
              <a:rPr lang="en-US" sz="2000" dirty="0"/>
              <a:t> and has beta of </a:t>
            </a:r>
            <a:r>
              <a:rPr lang="en-US" sz="2000" dirty="0">
                <a:solidFill>
                  <a:srgbClr val="FF0000"/>
                </a:solidFill>
              </a:rPr>
              <a:t>0.25</a:t>
            </a:r>
          </a:p>
          <a:p>
            <a:pPr marL="971550" lvl="2" indent="-285750">
              <a:spcAft>
                <a:spcPct val="55000"/>
              </a:spcAft>
            </a:pPr>
            <a:r>
              <a:rPr lang="en-US" sz="2000" dirty="0"/>
              <a:t>On average the company </a:t>
            </a:r>
            <a:r>
              <a:rPr lang="en-US" sz="2000" dirty="0" smtClean="0"/>
              <a:t>expects to utilize </a:t>
            </a:r>
            <a:r>
              <a:rPr lang="en-US" sz="2000" dirty="0">
                <a:solidFill>
                  <a:srgbClr val="FF0000"/>
                </a:solidFill>
              </a:rPr>
              <a:t>75%</a:t>
            </a:r>
            <a:r>
              <a:rPr lang="en-US" sz="2000" dirty="0"/>
              <a:t> of debt tax shield</a:t>
            </a:r>
            <a:endParaRPr lang="en-US" sz="1700" dirty="0"/>
          </a:p>
          <a:p>
            <a:pPr marL="571500" lvl="1"/>
            <a:r>
              <a:rPr lang="en-US" sz="2200" dirty="0"/>
              <a:t>Assume that beta of tax-shield coincides with beta of debt</a:t>
            </a:r>
          </a:p>
        </p:txBody>
      </p:sp>
      <p:sp>
        <p:nvSpPr>
          <p:cNvPr id="164867" name="Rectangle 3"/>
          <p:cNvSpPr>
            <a:spLocks noChangeArrowheads="1"/>
          </p:cNvSpPr>
          <p:nvPr/>
        </p:nvSpPr>
        <p:spPr bwMode="auto">
          <a:xfrm>
            <a:off x="381000" y="304800"/>
            <a:ext cx="8458200" cy="58674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611706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02BA7-F5D3-4B04-A95F-8807846F7BF8}" type="slidenum">
              <a:rPr lang="en-US" smtClean="0"/>
              <a:pPr/>
              <a:t>3</a:t>
            </a:fld>
            <a:endParaRPr lang="en-US"/>
          </a:p>
        </p:txBody>
      </p:sp>
      <p:sp>
        <p:nvSpPr>
          <p:cNvPr id="3" name="Text Box 4"/>
          <p:cNvSpPr txBox="1">
            <a:spLocks noChangeArrowheads="1"/>
          </p:cNvSpPr>
          <p:nvPr/>
        </p:nvSpPr>
        <p:spPr bwMode="auto">
          <a:xfrm>
            <a:off x="457200" y="381000"/>
            <a:ext cx="8153400" cy="5740033"/>
          </a:xfrm>
          <a:prstGeom prst="rect">
            <a:avLst/>
          </a:prstGeom>
          <a:noFill/>
          <a:ln w="9525">
            <a:noFill/>
            <a:miter lim="800000"/>
            <a:headEnd/>
            <a:tailEnd/>
          </a:ln>
          <a:effectLst/>
        </p:spPr>
        <p:txBody>
          <a:bodyPr wrap="square">
            <a:spAutoFit/>
          </a:bodyPr>
          <a:lstStyle/>
          <a:p>
            <a:pPr algn="ctr">
              <a:spcBef>
                <a:spcPct val="50000"/>
              </a:spcBef>
              <a:spcAft>
                <a:spcPts val="1800"/>
              </a:spcAft>
            </a:pPr>
            <a:r>
              <a:rPr lang="en-US" sz="2800" b="1" dirty="0"/>
              <a:t>1</a:t>
            </a:r>
            <a:r>
              <a:rPr lang="en-US" sz="2800" b="1" dirty="0" smtClean="0"/>
              <a:t>. </a:t>
            </a:r>
            <a:r>
              <a:rPr lang="en-US" sz="2800" b="1" dirty="0"/>
              <a:t>Risk-Adjusted Discounting: Comparison Method and the Leverage Effect</a:t>
            </a:r>
          </a:p>
          <a:p>
            <a:pPr>
              <a:spcBef>
                <a:spcPct val="50000"/>
              </a:spcBef>
              <a:spcAft>
                <a:spcPts val="1200"/>
              </a:spcAft>
            </a:pPr>
            <a:r>
              <a:rPr lang="en-US" sz="2000" dirty="0"/>
              <a:t>Consider a risky cash flow at a single </a:t>
            </a:r>
            <a:r>
              <a:rPr lang="en-US" sz="2000" dirty="0" smtClean="0"/>
              <a:t>future date, </a:t>
            </a:r>
            <a:r>
              <a:rPr lang="en-US" sz="2000" dirty="0"/>
              <a:t>and, </a:t>
            </a:r>
            <a:r>
              <a:rPr lang="en-US" sz="2000" u="sng" dirty="0"/>
              <a:t>for now, ignore corporate taxes</a:t>
            </a:r>
            <a:r>
              <a:rPr lang="en-US" sz="2000" dirty="0"/>
              <a:t>. Our objective is to find the cash flow’s PV</a:t>
            </a:r>
            <a:r>
              <a:rPr lang="en-US" sz="2000" dirty="0" smtClean="0"/>
              <a:t>:</a:t>
            </a:r>
          </a:p>
          <a:p>
            <a:pPr>
              <a:spcBef>
                <a:spcPct val="50000"/>
              </a:spcBef>
            </a:pPr>
            <a:endParaRPr lang="en-US" sz="2000" dirty="0"/>
          </a:p>
          <a:p>
            <a:pPr>
              <a:spcBef>
                <a:spcPct val="50000"/>
              </a:spcBef>
            </a:pPr>
            <a:endParaRPr lang="en-US" sz="2000" dirty="0"/>
          </a:p>
          <a:p>
            <a:pPr>
              <a:spcBef>
                <a:spcPct val="50000"/>
              </a:spcBef>
            </a:pPr>
            <a:endParaRPr lang="en-US" sz="2000" dirty="0"/>
          </a:p>
          <a:p>
            <a:pPr marL="342900" indent="-230188">
              <a:lnSpc>
                <a:spcPct val="105000"/>
              </a:lnSpc>
              <a:spcBef>
                <a:spcPts val="0"/>
              </a:spcBef>
              <a:spcAft>
                <a:spcPts val="1200"/>
              </a:spcAft>
              <a:buFont typeface="Arial" panose="020B0604020202020204" pitchFamily="34" charset="0"/>
              <a:buChar char="•"/>
            </a:pPr>
            <a:r>
              <a:rPr lang="en-US" sz="2000" dirty="0" smtClean="0"/>
              <a:t>Ideally, would like to apply the “tracking portfolio approach”, i.e., find a portfolio of traded assets that will generate the same risky cash flow</a:t>
            </a:r>
          </a:p>
          <a:p>
            <a:pPr marL="342900" indent="-230188">
              <a:lnSpc>
                <a:spcPct val="105000"/>
              </a:lnSpc>
              <a:spcBef>
                <a:spcPts val="0"/>
              </a:spcBef>
              <a:spcAft>
                <a:spcPts val="1200"/>
              </a:spcAft>
              <a:buFont typeface="Arial" panose="020B0604020202020204" pitchFamily="34" charset="0"/>
              <a:buChar char="•"/>
            </a:pPr>
            <a:r>
              <a:rPr lang="en-US" sz="2000" dirty="0" smtClean="0"/>
              <a:t>But perfect tracking is not always feasible</a:t>
            </a:r>
          </a:p>
          <a:p>
            <a:pPr marL="342900" indent="-230188">
              <a:lnSpc>
                <a:spcPct val="110000"/>
              </a:lnSpc>
              <a:spcBef>
                <a:spcPts val="0"/>
              </a:spcBef>
              <a:spcAft>
                <a:spcPts val="600"/>
              </a:spcAft>
              <a:buFont typeface="Arial" panose="020B0604020202020204" pitchFamily="34" charset="0"/>
              <a:buChar char="•"/>
            </a:pPr>
            <a:r>
              <a:rPr lang="en-US" sz="2000" dirty="0" smtClean="0"/>
              <a:t>So we typically resort to </a:t>
            </a:r>
            <a:r>
              <a:rPr lang="en-US" sz="2000" u="sng" dirty="0" smtClean="0"/>
              <a:t>discounted cash flow valuation</a:t>
            </a:r>
            <a:r>
              <a:rPr lang="en-US" sz="2000" dirty="0" smtClean="0"/>
              <a:t>: discount the expected cash flow at a </a:t>
            </a:r>
            <a:r>
              <a:rPr lang="en-US" sz="2000" u="sng" dirty="0" smtClean="0"/>
              <a:t>cost of capital</a:t>
            </a:r>
            <a:r>
              <a:rPr lang="en-US" sz="2000" dirty="0" smtClean="0"/>
              <a:t> that matches the expected returns of assets with similar exposures to priced risk factors</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3331493572"/>
              </p:ext>
            </p:extLst>
          </p:nvPr>
        </p:nvGraphicFramePr>
        <p:xfrm>
          <a:off x="3657600" y="2667000"/>
          <a:ext cx="1600200" cy="806971"/>
        </p:xfrm>
        <a:graphic>
          <a:graphicData uri="http://schemas.openxmlformats.org/presentationml/2006/ole">
            <mc:AlternateContent xmlns:mc="http://schemas.openxmlformats.org/markup-compatibility/2006">
              <mc:Choice xmlns:v="urn:schemas-microsoft-com:vml" Requires="v">
                <p:oleObj spid="_x0000_s72210" name="Equation" r:id="rId3" imgW="774360" imgH="431640" progId="Equation.DSMT4">
                  <p:embed/>
                </p:oleObj>
              </mc:Choice>
              <mc:Fallback>
                <p:oleObj name="Equation" r:id="rId3" imgW="774360" imgH="431640" progId="Equation.DSMT4">
                  <p:embed/>
                  <p:pic>
                    <p:nvPicPr>
                      <p:cNvPr id="0" name=""/>
                      <p:cNvPicPr/>
                      <p:nvPr/>
                    </p:nvPicPr>
                    <p:blipFill>
                      <a:blip r:embed="rId4"/>
                      <a:stretch>
                        <a:fillRect/>
                      </a:stretch>
                    </p:blipFill>
                    <p:spPr>
                      <a:xfrm>
                        <a:off x="3657600" y="2667000"/>
                        <a:ext cx="1600200" cy="806971"/>
                      </a:xfrm>
                      <a:prstGeom prst="rect">
                        <a:avLst/>
                      </a:prstGeom>
                    </p:spPr>
                  </p:pic>
                </p:oleObj>
              </mc:Fallback>
            </mc:AlternateContent>
          </a:graphicData>
        </a:graphic>
      </p:graphicFrame>
    </p:spTree>
    <p:extLst>
      <p:ext uri="{BB962C8B-B14F-4D97-AF65-F5344CB8AC3E}">
        <p14:creationId xmlns:p14="http://schemas.microsoft.com/office/powerpoint/2010/main" val="2567958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F0B054DA-696D-4129-874E-C3B4A7615443}" type="slidenum">
              <a:rPr lang="en-US"/>
              <a:pPr/>
              <a:t>30</a:t>
            </a:fld>
            <a:endParaRPr lang="en-US"/>
          </a:p>
        </p:txBody>
      </p:sp>
      <p:sp>
        <p:nvSpPr>
          <p:cNvPr id="165890" name="Rectangle 2"/>
          <p:cNvSpPr>
            <a:spLocks noGrp="1" noChangeArrowheads="1"/>
          </p:cNvSpPr>
          <p:nvPr>
            <p:ph type="body" idx="1"/>
          </p:nvPr>
        </p:nvSpPr>
        <p:spPr>
          <a:xfrm>
            <a:off x="381000" y="0"/>
            <a:ext cx="8153400" cy="1143000"/>
          </a:xfrm>
        </p:spPr>
        <p:txBody>
          <a:bodyPr/>
          <a:lstStyle/>
          <a:p>
            <a:pPr marL="0" indent="0" defTabSz="114300">
              <a:buFontTx/>
              <a:buNone/>
            </a:pPr>
            <a:r>
              <a:rPr lang="en-US" sz="2400"/>
              <a:t>Answer</a:t>
            </a:r>
          </a:p>
          <a:p>
            <a:pPr marL="0" indent="0" defTabSz="114300">
              <a:buFontTx/>
              <a:buNone/>
            </a:pPr>
            <a:r>
              <a:rPr lang="en-US" sz="2000"/>
              <a:t>	1. PV of the FCF:</a:t>
            </a:r>
          </a:p>
          <a:p>
            <a:pPr marL="0" indent="0" defTabSz="114300">
              <a:buFontTx/>
              <a:buNone/>
            </a:pPr>
            <a:endParaRPr lang="en-US" sz="2000"/>
          </a:p>
          <a:p>
            <a:pPr marL="0" indent="0" defTabSz="114300">
              <a:buFontTx/>
              <a:buNone/>
            </a:pPr>
            <a:endParaRPr lang="en-US" sz="2400"/>
          </a:p>
          <a:p>
            <a:pPr marL="0" indent="0" defTabSz="114300">
              <a:buFontTx/>
              <a:buNone/>
            </a:pPr>
            <a:r>
              <a:rPr lang="en-US" sz="2400"/>
              <a:t>	</a:t>
            </a:r>
            <a:endParaRPr lang="en-US"/>
          </a:p>
        </p:txBody>
      </p:sp>
      <p:graphicFrame>
        <p:nvGraphicFramePr>
          <p:cNvPr id="165891" name="Object 3"/>
          <p:cNvGraphicFramePr>
            <a:graphicFrameLocks noChangeAspect="1"/>
          </p:cNvGraphicFramePr>
          <p:nvPr/>
        </p:nvGraphicFramePr>
        <p:xfrm>
          <a:off x="1600200" y="914400"/>
          <a:ext cx="6248400" cy="644525"/>
        </p:xfrm>
        <a:graphic>
          <a:graphicData uri="http://schemas.openxmlformats.org/presentationml/2006/ole">
            <mc:AlternateContent xmlns:mc="http://schemas.openxmlformats.org/markup-compatibility/2006">
              <mc:Choice xmlns:v="urn:schemas-microsoft-com:vml" Requires="v">
                <p:oleObj spid="_x0000_s106643" name="Equation" r:id="rId3" imgW="3085920" imgH="355320" progId="Equation.DSMT4">
                  <p:embed/>
                </p:oleObj>
              </mc:Choice>
              <mc:Fallback>
                <p:oleObj name="Equation" r:id="rId3" imgW="3085920" imgH="355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914400"/>
                        <a:ext cx="6248400" cy="6445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5892" name="Object 4"/>
          <p:cNvGraphicFramePr>
            <a:graphicFrameLocks noChangeAspect="1"/>
          </p:cNvGraphicFramePr>
          <p:nvPr/>
        </p:nvGraphicFramePr>
        <p:xfrm>
          <a:off x="1447800" y="2590800"/>
          <a:ext cx="6705600" cy="346075"/>
        </p:xfrm>
        <a:graphic>
          <a:graphicData uri="http://schemas.openxmlformats.org/presentationml/2006/ole">
            <mc:AlternateContent xmlns:mc="http://schemas.openxmlformats.org/markup-compatibility/2006">
              <mc:Choice xmlns:v="urn:schemas-microsoft-com:vml" Requires="v">
                <p:oleObj spid="_x0000_s106644" name="Equation" r:id="rId5" imgW="3377880" imgH="190440" progId="Equation.DSMT4">
                  <p:embed/>
                </p:oleObj>
              </mc:Choice>
              <mc:Fallback>
                <p:oleObj name="Equation" r:id="rId5" imgW="3377880"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590800"/>
                        <a:ext cx="6705600" cy="3460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5893" name="Object 5"/>
          <p:cNvGraphicFramePr>
            <a:graphicFrameLocks noChangeAspect="1"/>
          </p:cNvGraphicFramePr>
          <p:nvPr/>
        </p:nvGraphicFramePr>
        <p:xfrm>
          <a:off x="2590800" y="3429000"/>
          <a:ext cx="4589463" cy="392113"/>
        </p:xfrm>
        <a:graphic>
          <a:graphicData uri="http://schemas.openxmlformats.org/presentationml/2006/ole">
            <mc:AlternateContent xmlns:mc="http://schemas.openxmlformats.org/markup-compatibility/2006">
              <mc:Choice xmlns:v="urn:schemas-microsoft-com:vml" Requires="v">
                <p:oleObj spid="_x0000_s106645" name="Equation" r:id="rId7" imgW="1993680" imgH="190440" progId="Equation.DSMT4">
                  <p:embed/>
                </p:oleObj>
              </mc:Choice>
              <mc:Fallback>
                <p:oleObj name="Equation" r:id="rId7" imgW="199368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429000"/>
                        <a:ext cx="4589463" cy="3921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5894" name="Object 6"/>
          <p:cNvGraphicFramePr>
            <a:graphicFrameLocks noChangeAspect="1"/>
          </p:cNvGraphicFramePr>
          <p:nvPr/>
        </p:nvGraphicFramePr>
        <p:xfrm>
          <a:off x="990600" y="4495800"/>
          <a:ext cx="7156450" cy="728663"/>
        </p:xfrm>
        <a:graphic>
          <a:graphicData uri="http://schemas.openxmlformats.org/presentationml/2006/ole">
            <mc:AlternateContent xmlns:mc="http://schemas.openxmlformats.org/markup-compatibility/2006">
              <mc:Choice xmlns:v="urn:schemas-microsoft-com:vml" Requires="v">
                <p:oleObj spid="_x0000_s106646" name="Equation" r:id="rId9" imgW="3124080" imgH="355320" progId="Equation.DSMT4">
                  <p:embed/>
                </p:oleObj>
              </mc:Choice>
              <mc:Fallback>
                <p:oleObj name="Equation" r:id="rId9" imgW="3124080" imgH="3553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495800"/>
                        <a:ext cx="7156450" cy="7286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5895" name="Object 7"/>
          <p:cNvGraphicFramePr>
            <a:graphicFrameLocks noChangeAspect="1"/>
          </p:cNvGraphicFramePr>
          <p:nvPr/>
        </p:nvGraphicFramePr>
        <p:xfrm>
          <a:off x="1752600" y="6096000"/>
          <a:ext cx="5672138" cy="287338"/>
        </p:xfrm>
        <a:graphic>
          <a:graphicData uri="http://schemas.openxmlformats.org/presentationml/2006/ole">
            <mc:AlternateContent xmlns:mc="http://schemas.openxmlformats.org/markup-compatibility/2006">
              <mc:Choice xmlns:v="urn:schemas-microsoft-com:vml" Requires="v">
                <p:oleObj spid="_x0000_s106647" name="Equation" r:id="rId11" imgW="3124080" imgH="177480" progId="Equation.3">
                  <p:embed/>
                </p:oleObj>
              </mc:Choice>
              <mc:Fallback>
                <p:oleObj name="Equation" r:id="rId11" imgW="312408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6096000"/>
                        <a:ext cx="5672138" cy="2873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5896" name="Text Box 8"/>
          <p:cNvSpPr txBox="1">
            <a:spLocks noChangeArrowheads="1"/>
          </p:cNvSpPr>
          <p:nvPr/>
        </p:nvSpPr>
        <p:spPr bwMode="auto">
          <a:xfrm>
            <a:off x="533400" y="1676400"/>
            <a:ext cx="8077200" cy="835025"/>
          </a:xfrm>
          <a:prstGeom prst="rect">
            <a:avLst/>
          </a:prstGeom>
          <a:noFill/>
          <a:ln w="9525">
            <a:noFill/>
            <a:miter lim="800000"/>
            <a:headEnd/>
            <a:tailEnd/>
          </a:ln>
          <a:effectLst/>
        </p:spPr>
        <p:txBody>
          <a:bodyPr>
            <a:spAutoFit/>
          </a:bodyPr>
          <a:lstStyle/>
          <a:p>
            <a:pPr defTabSz="457200">
              <a:spcBef>
                <a:spcPct val="20000"/>
              </a:spcBef>
            </a:pPr>
            <a:r>
              <a:rPr lang="en-US" sz="2000"/>
              <a:t>2. PV of the firm’s tax shields:</a:t>
            </a:r>
            <a:endParaRPr lang="en-US"/>
          </a:p>
          <a:p>
            <a:pPr defTabSz="457200">
              <a:spcBef>
                <a:spcPct val="20000"/>
              </a:spcBef>
            </a:pPr>
            <a:r>
              <a:rPr lang="en-US"/>
              <a:t>	</a:t>
            </a:r>
            <a:r>
              <a:rPr lang="en-US" sz="1800"/>
              <a:t>a) Expected tax shield:</a:t>
            </a:r>
            <a:endParaRPr lang="en-US"/>
          </a:p>
        </p:txBody>
      </p:sp>
      <p:sp>
        <p:nvSpPr>
          <p:cNvPr id="165897" name="Text Box 9"/>
          <p:cNvSpPr txBox="1">
            <a:spLocks noChangeArrowheads="1"/>
          </p:cNvSpPr>
          <p:nvPr/>
        </p:nvSpPr>
        <p:spPr bwMode="auto">
          <a:xfrm>
            <a:off x="685800" y="5486400"/>
            <a:ext cx="8458200" cy="396875"/>
          </a:xfrm>
          <a:prstGeom prst="rect">
            <a:avLst/>
          </a:prstGeom>
          <a:noFill/>
          <a:ln w="9525">
            <a:noFill/>
            <a:miter lim="800000"/>
            <a:headEnd/>
            <a:tailEnd/>
          </a:ln>
          <a:effectLst/>
        </p:spPr>
        <p:txBody>
          <a:bodyPr>
            <a:spAutoFit/>
          </a:bodyPr>
          <a:lstStyle/>
          <a:p>
            <a:pPr>
              <a:spcBef>
                <a:spcPct val="50000"/>
              </a:spcBef>
            </a:pPr>
            <a:r>
              <a:rPr lang="en-US" sz="2000"/>
              <a:t>3. Add PVs and subtract the cost of investment to find the NPV:</a:t>
            </a:r>
          </a:p>
        </p:txBody>
      </p:sp>
      <p:sp>
        <p:nvSpPr>
          <p:cNvPr id="165898" name="Text Box 10"/>
          <p:cNvSpPr txBox="1">
            <a:spLocks noChangeArrowheads="1"/>
          </p:cNvSpPr>
          <p:nvPr/>
        </p:nvSpPr>
        <p:spPr bwMode="auto">
          <a:xfrm>
            <a:off x="990600" y="3048000"/>
            <a:ext cx="7696200" cy="366713"/>
          </a:xfrm>
          <a:prstGeom prst="rect">
            <a:avLst/>
          </a:prstGeom>
          <a:noFill/>
          <a:ln w="9525">
            <a:noFill/>
            <a:miter lim="800000"/>
            <a:headEnd/>
            <a:tailEnd/>
          </a:ln>
          <a:effectLst/>
        </p:spPr>
        <p:txBody>
          <a:bodyPr>
            <a:spAutoFit/>
          </a:bodyPr>
          <a:lstStyle/>
          <a:p>
            <a:pPr>
              <a:spcBef>
                <a:spcPct val="20000"/>
              </a:spcBef>
            </a:pPr>
            <a:r>
              <a:rPr lang="en-US" sz="1800" dirty="0"/>
              <a:t>b) Discount </a:t>
            </a:r>
            <a:r>
              <a:rPr lang="en-US" sz="1800" dirty="0" smtClean="0"/>
              <a:t>rate from C.A.P.M.:</a:t>
            </a:r>
            <a:endParaRPr lang="en-US" dirty="0"/>
          </a:p>
        </p:txBody>
      </p:sp>
      <p:sp>
        <p:nvSpPr>
          <p:cNvPr id="165899" name="Text Box 11"/>
          <p:cNvSpPr txBox="1">
            <a:spLocks noChangeArrowheads="1"/>
          </p:cNvSpPr>
          <p:nvPr/>
        </p:nvSpPr>
        <p:spPr bwMode="auto">
          <a:xfrm>
            <a:off x="990600" y="3962400"/>
            <a:ext cx="6858000" cy="366713"/>
          </a:xfrm>
          <a:prstGeom prst="rect">
            <a:avLst/>
          </a:prstGeom>
          <a:noFill/>
          <a:ln w="9525">
            <a:noFill/>
            <a:miter lim="800000"/>
            <a:headEnd/>
            <a:tailEnd/>
          </a:ln>
          <a:effectLst/>
        </p:spPr>
        <p:txBody>
          <a:bodyPr>
            <a:spAutoFit/>
          </a:bodyPr>
          <a:lstStyle/>
          <a:p>
            <a:pPr>
              <a:spcBef>
                <a:spcPct val="50000"/>
              </a:spcBef>
            </a:pPr>
            <a:r>
              <a:rPr lang="en-US" sz="1800"/>
              <a:t>c) Compute PV of the firm’s tax shields:</a:t>
            </a:r>
          </a:p>
        </p:txBody>
      </p:sp>
    </p:spTree>
    <p:extLst>
      <p:ext uri="{BB962C8B-B14F-4D97-AF65-F5344CB8AC3E}">
        <p14:creationId xmlns:p14="http://schemas.microsoft.com/office/powerpoint/2010/main" val="1024602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447BF67-446C-4A06-BE24-194B2ADAFC13}" type="slidenum">
              <a:rPr lang="en-US"/>
              <a:pPr/>
              <a:t>31</a:t>
            </a:fld>
            <a:endParaRPr lang="en-US"/>
          </a:p>
        </p:txBody>
      </p:sp>
      <p:sp>
        <p:nvSpPr>
          <p:cNvPr id="173059" name="Rectangle 3"/>
          <p:cNvSpPr>
            <a:spLocks noGrp="1" noChangeArrowheads="1"/>
          </p:cNvSpPr>
          <p:nvPr>
            <p:ph type="body" idx="1"/>
          </p:nvPr>
        </p:nvSpPr>
        <p:spPr>
          <a:xfrm>
            <a:off x="533400" y="1600200"/>
            <a:ext cx="8077200" cy="4724400"/>
          </a:xfrm>
        </p:spPr>
        <p:txBody>
          <a:bodyPr/>
          <a:lstStyle/>
          <a:p>
            <a:pPr marL="398463" indent="-285750">
              <a:spcAft>
                <a:spcPct val="20000"/>
              </a:spcAft>
            </a:pPr>
            <a:r>
              <a:rPr lang="en-US" sz="2400" noProof="0" dirty="0"/>
              <a:t>Alternative method to incorporate taxes into valuation</a:t>
            </a:r>
          </a:p>
          <a:p>
            <a:pPr marL="398463" indent="-285750">
              <a:spcAft>
                <a:spcPct val="20000"/>
              </a:spcAft>
            </a:pPr>
            <a:r>
              <a:rPr lang="en-US" sz="2400" noProof="0" dirty="0"/>
              <a:t>Widely used in practice</a:t>
            </a:r>
          </a:p>
          <a:p>
            <a:pPr marL="398463" indent="-285750">
              <a:spcAft>
                <a:spcPct val="20000"/>
              </a:spcAft>
            </a:pPr>
            <a:r>
              <a:rPr lang="en-US" sz="2400" noProof="0" dirty="0"/>
              <a:t>Appropriate if </a:t>
            </a:r>
            <a:r>
              <a:rPr lang="en-US" sz="2400" noProof="0" dirty="0" smtClean="0"/>
              <a:t>the projects </a:t>
            </a:r>
            <a:r>
              <a:rPr lang="en-US" sz="2400" noProof="0" dirty="0"/>
              <a:t>evaluated </a:t>
            </a:r>
            <a:r>
              <a:rPr lang="en-US" sz="2400" noProof="0" dirty="0" smtClean="0"/>
              <a:t>have </a:t>
            </a:r>
            <a:r>
              <a:rPr lang="en-US" sz="2400" noProof="0" dirty="0"/>
              <a:t>the same risks and same debt capacity as the firm as a whole</a:t>
            </a:r>
          </a:p>
          <a:p>
            <a:pPr marL="798513" lvl="1">
              <a:spcAft>
                <a:spcPct val="20000"/>
              </a:spcAft>
            </a:pPr>
            <a:r>
              <a:rPr lang="en-US" sz="2200" noProof="0" dirty="0"/>
              <a:t>WACC</a:t>
            </a:r>
            <a:r>
              <a:rPr lang="en-US" sz="2200" i="1" noProof="0" dirty="0"/>
              <a:t> </a:t>
            </a:r>
            <a:r>
              <a:rPr lang="en-US" sz="2200" noProof="0" dirty="0"/>
              <a:t>is easier to calculate for the whole firm than for a single project</a:t>
            </a:r>
          </a:p>
          <a:p>
            <a:pPr marL="398463" indent="-285750">
              <a:spcAft>
                <a:spcPct val="20000"/>
              </a:spcAft>
            </a:pPr>
            <a:r>
              <a:rPr lang="en-US" sz="2400" noProof="0" dirty="0"/>
              <a:t>Procedure</a:t>
            </a:r>
          </a:p>
          <a:p>
            <a:pPr marL="1371600" lvl="2" indent="-457200">
              <a:spcAft>
                <a:spcPct val="20000"/>
              </a:spcAft>
              <a:buFontTx/>
              <a:buAutoNum type="arabicPeriod"/>
            </a:pPr>
            <a:r>
              <a:rPr lang="en-US" noProof="0" dirty="0"/>
              <a:t>Estimate a project’s </a:t>
            </a:r>
            <a:r>
              <a:rPr lang="en-US" u="sng" noProof="0" dirty="0"/>
              <a:t>FCF</a:t>
            </a:r>
          </a:p>
          <a:p>
            <a:pPr marL="1371600" lvl="2" indent="-457200">
              <a:spcAft>
                <a:spcPct val="20000"/>
              </a:spcAft>
              <a:buFontTx/>
              <a:buAutoNum type="arabicPeriod"/>
            </a:pPr>
            <a:r>
              <a:rPr lang="en-US" noProof="0" dirty="0"/>
              <a:t>Discount FCF at a single rate (i.e., WACC)</a:t>
            </a:r>
          </a:p>
        </p:txBody>
      </p:sp>
      <p:sp>
        <p:nvSpPr>
          <p:cNvPr id="173060" name="Rectangle 4"/>
          <p:cNvSpPr>
            <a:spLocks noChangeArrowheads="1"/>
          </p:cNvSpPr>
          <p:nvPr/>
        </p:nvSpPr>
        <p:spPr bwMode="auto">
          <a:xfrm>
            <a:off x="685800" y="457200"/>
            <a:ext cx="8229600" cy="1143000"/>
          </a:xfrm>
          <a:prstGeom prst="rect">
            <a:avLst/>
          </a:prstGeom>
          <a:noFill/>
          <a:ln w="9525">
            <a:noFill/>
            <a:miter lim="800000"/>
            <a:headEnd/>
            <a:tailEnd/>
          </a:ln>
          <a:effectLst/>
        </p:spPr>
        <p:txBody>
          <a:bodyPr anchor="ctr"/>
          <a:lstStyle/>
          <a:p>
            <a:pPr algn="ctr"/>
            <a:r>
              <a:rPr lang="en-US" sz="2800" b="1" dirty="0" smtClean="0">
                <a:solidFill>
                  <a:schemeClr val="tx2"/>
                </a:solidFill>
              </a:rPr>
              <a:t>4. Weighted </a:t>
            </a:r>
            <a:r>
              <a:rPr lang="en-US" sz="2800" b="1" dirty="0">
                <a:solidFill>
                  <a:schemeClr val="tx2"/>
                </a:solidFill>
              </a:rPr>
              <a:t>Average Cost of Capital (WACC)</a:t>
            </a:r>
          </a:p>
        </p:txBody>
      </p:sp>
    </p:spTree>
    <p:extLst>
      <p:ext uri="{BB962C8B-B14F-4D97-AF65-F5344CB8AC3E}">
        <p14:creationId xmlns:p14="http://schemas.microsoft.com/office/powerpoint/2010/main" val="38658259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863A8F9-DA02-4F6A-A583-80A714E8B9A9}" type="slidenum">
              <a:rPr lang="en-US"/>
              <a:pPr/>
              <a:t>32</a:t>
            </a:fld>
            <a:endParaRPr lang="en-US"/>
          </a:p>
        </p:txBody>
      </p:sp>
      <p:sp>
        <p:nvSpPr>
          <p:cNvPr id="175106" name="Rectangle 2"/>
          <p:cNvSpPr>
            <a:spLocks noGrp="1" noChangeArrowheads="1"/>
          </p:cNvSpPr>
          <p:nvPr>
            <p:ph type="body" idx="1"/>
          </p:nvPr>
        </p:nvSpPr>
        <p:spPr>
          <a:xfrm>
            <a:off x="304800" y="533400"/>
            <a:ext cx="8305800" cy="6019800"/>
          </a:xfrm>
        </p:spPr>
        <p:txBody>
          <a:bodyPr/>
          <a:lstStyle/>
          <a:p>
            <a:pPr marL="171450" indent="-171450" defTabSz="285750">
              <a:lnSpc>
                <a:spcPct val="105000"/>
              </a:lnSpc>
              <a:spcAft>
                <a:spcPct val="40000"/>
              </a:spcAft>
              <a:buFontTx/>
              <a:buNone/>
            </a:pPr>
            <a:r>
              <a:rPr lang="en-US" sz="2400" noProof="0" dirty="0"/>
              <a:t>What is WACC?</a:t>
            </a:r>
          </a:p>
          <a:p>
            <a:pPr marL="571500" lvl="1" defTabSz="285750">
              <a:lnSpc>
                <a:spcPct val="105000"/>
              </a:lnSpc>
            </a:pPr>
            <a:r>
              <a:rPr lang="en-US" sz="2400" noProof="0" dirty="0"/>
              <a:t>Weighted average of the after-tax expected return paid by the firm on its debt and equity</a:t>
            </a:r>
          </a:p>
          <a:p>
            <a:pPr marL="171450" indent="-171450" defTabSz="285750">
              <a:lnSpc>
                <a:spcPct val="105000"/>
              </a:lnSpc>
              <a:buFontTx/>
              <a:buNone/>
            </a:pPr>
            <a:endParaRPr lang="en-US" sz="3600" noProof="0" dirty="0"/>
          </a:p>
          <a:p>
            <a:pPr marL="171450" indent="-171450" defTabSz="285750">
              <a:lnSpc>
                <a:spcPct val="105000"/>
              </a:lnSpc>
              <a:buFontTx/>
              <a:buNone/>
            </a:pPr>
            <a:endParaRPr lang="en-US" sz="3600" noProof="0" dirty="0"/>
          </a:p>
          <a:p>
            <a:pPr marL="171450" indent="-171450" defTabSz="285750">
              <a:lnSpc>
                <a:spcPct val="105000"/>
              </a:lnSpc>
              <a:buFontTx/>
              <a:buNone/>
            </a:pPr>
            <a:endParaRPr lang="en-US" sz="2800" noProof="0" dirty="0"/>
          </a:p>
          <a:p>
            <a:pPr marL="571500" lvl="1" defTabSz="285750">
              <a:lnSpc>
                <a:spcPct val="105000"/>
              </a:lnSpc>
              <a:spcAft>
                <a:spcPct val="30000"/>
              </a:spcAft>
            </a:pPr>
            <a:r>
              <a:rPr lang="en-US" sz="2400" noProof="0" dirty="0"/>
              <a:t>Why using WACC method may be “reasonable”?</a:t>
            </a:r>
          </a:p>
          <a:p>
            <a:pPr marL="171450" indent="-171450" defTabSz="285750">
              <a:lnSpc>
                <a:spcPct val="105000"/>
              </a:lnSpc>
              <a:spcAft>
                <a:spcPct val="60000"/>
              </a:spcAft>
              <a:buFontTx/>
              <a:buNone/>
            </a:pPr>
            <a:r>
              <a:rPr lang="en-US" sz="2400" noProof="0" dirty="0"/>
              <a:t>			</a:t>
            </a:r>
            <a:r>
              <a:rPr lang="en-US" sz="2400" i="1" noProof="0" dirty="0"/>
              <a:t>Good projects are those that give superior expected returns 			to equity holders </a:t>
            </a:r>
            <a:r>
              <a:rPr lang="en-US" sz="2400" i="1" noProof="0" dirty="0" smtClean="0"/>
              <a:t>after paying the after-tax cost of debt</a:t>
            </a:r>
            <a:endParaRPr lang="en-US" sz="2400" noProof="0" dirty="0"/>
          </a:p>
        </p:txBody>
      </p:sp>
      <p:graphicFrame>
        <p:nvGraphicFramePr>
          <p:cNvPr id="175107" name="Object 3"/>
          <p:cNvGraphicFramePr>
            <a:graphicFrameLocks noChangeAspect="1"/>
          </p:cNvGraphicFramePr>
          <p:nvPr>
            <p:extLst>
              <p:ext uri="{D42A27DB-BD31-4B8C-83A1-F6EECF244321}">
                <p14:modId xmlns:p14="http://schemas.microsoft.com/office/powerpoint/2010/main" val="1550149658"/>
              </p:ext>
            </p:extLst>
          </p:nvPr>
        </p:nvGraphicFramePr>
        <p:xfrm>
          <a:off x="2209800" y="2362200"/>
          <a:ext cx="4591050" cy="801688"/>
        </p:xfrm>
        <a:graphic>
          <a:graphicData uri="http://schemas.openxmlformats.org/presentationml/2006/ole">
            <mc:AlternateContent xmlns:mc="http://schemas.openxmlformats.org/markup-compatibility/2006">
              <mc:Choice xmlns:v="urn:schemas-microsoft-com:vml" Requires="v">
                <p:oleObj spid="_x0000_s84240" name="Equation" r:id="rId4" imgW="2247840" imgH="393480" progId="Equation.3">
                  <p:embed/>
                </p:oleObj>
              </mc:Choice>
              <mc:Fallback>
                <p:oleObj name="Equation" r:id="rId4" imgW="22478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362200"/>
                        <a:ext cx="4591050" cy="8016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1956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D2FE567F-57D4-48AD-A74A-C97D2FD79D39}" type="slidenum">
              <a:rPr lang="en-US"/>
              <a:pPr/>
              <a:t>33</a:t>
            </a:fld>
            <a:endParaRPr lang="en-US"/>
          </a:p>
        </p:txBody>
      </p:sp>
      <p:sp>
        <p:nvSpPr>
          <p:cNvPr id="178178" name="Rectangle 2"/>
          <p:cNvSpPr>
            <a:spLocks noGrp="1" noChangeArrowheads="1"/>
          </p:cNvSpPr>
          <p:nvPr>
            <p:ph type="title"/>
          </p:nvPr>
        </p:nvSpPr>
        <p:spPr>
          <a:xfrm>
            <a:off x="685800" y="152400"/>
            <a:ext cx="7772400" cy="990600"/>
          </a:xfrm>
        </p:spPr>
        <p:txBody>
          <a:bodyPr/>
          <a:lstStyle/>
          <a:p>
            <a:r>
              <a:rPr lang="en-US" sz="3800" noProof="0" dirty="0"/>
              <a:t>How to calculate WACC</a:t>
            </a:r>
          </a:p>
        </p:txBody>
      </p:sp>
      <p:sp>
        <p:nvSpPr>
          <p:cNvPr id="178179" name="Rectangle 3"/>
          <p:cNvSpPr>
            <a:spLocks noGrp="1" noChangeArrowheads="1"/>
          </p:cNvSpPr>
          <p:nvPr>
            <p:ph type="body" idx="1"/>
          </p:nvPr>
        </p:nvSpPr>
        <p:spPr>
          <a:xfrm>
            <a:off x="457200" y="1219200"/>
            <a:ext cx="8382000" cy="4572000"/>
          </a:xfrm>
        </p:spPr>
        <p:txBody>
          <a:bodyPr/>
          <a:lstStyle/>
          <a:p>
            <a:pPr marL="400050" lvl="1">
              <a:spcAft>
                <a:spcPct val="30000"/>
              </a:spcAft>
              <a:buFontTx/>
              <a:buNone/>
            </a:pPr>
            <a:r>
              <a:rPr lang="en-US" sz="2400" noProof="0" dirty="0"/>
              <a:t>1. Cost of Equity Financing, </a:t>
            </a:r>
          </a:p>
          <a:p>
            <a:pPr marL="400050" lvl="1">
              <a:spcAft>
                <a:spcPct val="30000"/>
              </a:spcAft>
              <a:buFontTx/>
              <a:buChar char="•"/>
            </a:pPr>
            <a:r>
              <a:rPr lang="en-US" sz="2000" noProof="0" dirty="0"/>
              <a:t>Can be estimated using historical data from own firm if</a:t>
            </a:r>
          </a:p>
          <a:p>
            <a:pPr marL="857250" lvl="2" indent="-285750">
              <a:buFont typeface="Symbol" pitchFamily="18" charset="2"/>
              <a:buAutoNum type="arabicPeriod"/>
            </a:pPr>
            <a:r>
              <a:rPr lang="en-US" sz="1900" noProof="0" dirty="0"/>
              <a:t>Project has the same risk as the firm </a:t>
            </a:r>
            <a:r>
              <a:rPr lang="en-US" sz="1900" b="1" i="1" u="sng" noProof="0" dirty="0"/>
              <a:t>and</a:t>
            </a:r>
          </a:p>
          <a:p>
            <a:pPr marL="857250" lvl="2" indent="-285750">
              <a:buFont typeface="Symbol" pitchFamily="18" charset="2"/>
              <a:buAutoNum type="arabicPeriod"/>
            </a:pPr>
            <a:r>
              <a:rPr lang="en-US" sz="1900" noProof="0" dirty="0"/>
              <a:t>Project’s debt capacity is the same as the debt capacity of the firm</a:t>
            </a:r>
          </a:p>
          <a:p>
            <a:pPr marL="400050" lvl="1"/>
            <a:endParaRPr lang="en-US" sz="2000" noProof="0" dirty="0"/>
          </a:p>
          <a:p>
            <a:pPr marL="400050" lvl="1">
              <a:buFontTx/>
              <a:buChar char="•"/>
            </a:pPr>
            <a:r>
              <a:rPr lang="en-US" sz="2000" noProof="0" dirty="0"/>
              <a:t>More generally, need to estimate      from comparables to the project:</a:t>
            </a:r>
          </a:p>
          <a:p>
            <a:pPr marL="857250" lvl="2" indent="-285750">
              <a:lnSpc>
                <a:spcPct val="105000"/>
              </a:lnSpc>
              <a:buFontTx/>
              <a:buChar char="–"/>
            </a:pPr>
            <a:r>
              <a:rPr lang="en-US" sz="1900" noProof="0" dirty="0"/>
              <a:t>“Pure Plays”, i.e. firms operating only in the project’s industry</a:t>
            </a:r>
          </a:p>
          <a:p>
            <a:pPr marL="400050" lvl="1"/>
            <a:endParaRPr lang="en-US" sz="1800" noProof="0" dirty="0"/>
          </a:p>
          <a:p>
            <a:pPr marL="400050" lvl="1">
              <a:buFontTx/>
              <a:buChar char="•"/>
            </a:pPr>
            <a:r>
              <a:rPr lang="en-US" sz="2000" noProof="0" dirty="0"/>
              <a:t>Problem</a:t>
            </a:r>
          </a:p>
          <a:p>
            <a:pPr marL="400050" lvl="1"/>
            <a:r>
              <a:rPr lang="en-US" sz="2000" noProof="0" dirty="0"/>
              <a:t>A firm’s capital structure has an impact on </a:t>
            </a:r>
          </a:p>
          <a:p>
            <a:pPr marL="400050" lvl="1"/>
            <a:r>
              <a:rPr lang="en-US" sz="2000" noProof="0" dirty="0"/>
              <a:t>Unless we have comparables with same capital structure, we need to adjust their       before using it</a:t>
            </a:r>
          </a:p>
          <a:p>
            <a:pPr marL="857250" lvl="2" indent="-285750">
              <a:lnSpc>
                <a:spcPct val="90000"/>
              </a:lnSpc>
              <a:spcAft>
                <a:spcPct val="30000"/>
              </a:spcAft>
              <a:buFontTx/>
              <a:buNone/>
            </a:pPr>
            <a:endParaRPr lang="en-US" sz="2000" noProof="0" dirty="0"/>
          </a:p>
        </p:txBody>
      </p:sp>
      <p:graphicFrame>
        <p:nvGraphicFramePr>
          <p:cNvPr id="2" name="Object 1"/>
          <p:cNvGraphicFramePr>
            <a:graphicFrameLocks noChangeAspect="1"/>
          </p:cNvGraphicFramePr>
          <p:nvPr>
            <p:extLst>
              <p:ext uri="{D42A27DB-BD31-4B8C-83A1-F6EECF244321}">
                <p14:modId xmlns:p14="http://schemas.microsoft.com/office/powerpoint/2010/main" val="2532962924"/>
              </p:ext>
            </p:extLst>
          </p:nvPr>
        </p:nvGraphicFramePr>
        <p:xfrm>
          <a:off x="4156075" y="1251358"/>
          <a:ext cx="304800" cy="457200"/>
        </p:xfrm>
        <a:graphic>
          <a:graphicData uri="http://schemas.openxmlformats.org/presentationml/2006/ole">
            <mc:AlternateContent xmlns:mc="http://schemas.openxmlformats.org/markup-compatibility/2006">
              <mc:Choice xmlns:v="urn:schemas-microsoft-com:vml" Requires="v">
                <p:oleObj spid="_x0000_s117822" name="Equation" r:id="rId4" imgW="152280" imgH="228600" progId="Equation.DSMT4">
                  <p:embed/>
                </p:oleObj>
              </mc:Choice>
              <mc:Fallback>
                <p:oleObj name="Equation" r:id="rId4" imgW="152280" imgH="228600" progId="Equation.DSMT4">
                  <p:embed/>
                  <p:pic>
                    <p:nvPicPr>
                      <p:cNvPr id="0" name=""/>
                      <p:cNvPicPr/>
                      <p:nvPr/>
                    </p:nvPicPr>
                    <p:blipFill>
                      <a:blip r:embed="rId5"/>
                      <a:stretch>
                        <a:fillRect/>
                      </a:stretch>
                    </p:blipFill>
                    <p:spPr>
                      <a:xfrm>
                        <a:off x="4156075" y="1251358"/>
                        <a:ext cx="304800" cy="4572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9107895"/>
              </p:ext>
            </p:extLst>
          </p:nvPr>
        </p:nvGraphicFramePr>
        <p:xfrm>
          <a:off x="5334000" y="4724400"/>
          <a:ext cx="254000" cy="381000"/>
        </p:xfrm>
        <a:graphic>
          <a:graphicData uri="http://schemas.openxmlformats.org/presentationml/2006/ole">
            <mc:AlternateContent xmlns:mc="http://schemas.openxmlformats.org/markup-compatibility/2006">
              <mc:Choice xmlns:v="urn:schemas-microsoft-com:vml" Requires="v">
                <p:oleObj spid="_x0000_s117823" name="Equation" r:id="rId6" imgW="152280" imgH="228600" progId="Equation.DSMT4">
                  <p:embed/>
                </p:oleObj>
              </mc:Choice>
              <mc:Fallback>
                <p:oleObj name="Equation" r:id="rId6" imgW="152280" imgH="228600" progId="Equation.DSMT4">
                  <p:embed/>
                  <p:pic>
                    <p:nvPicPr>
                      <p:cNvPr id="0" name=""/>
                      <p:cNvPicPr/>
                      <p:nvPr/>
                    </p:nvPicPr>
                    <p:blipFill>
                      <a:blip r:embed="rId5"/>
                      <a:stretch>
                        <a:fillRect/>
                      </a:stretch>
                    </p:blipFill>
                    <p:spPr>
                      <a:xfrm>
                        <a:off x="5334000" y="4724400"/>
                        <a:ext cx="254000" cy="3810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264984762"/>
              </p:ext>
            </p:extLst>
          </p:nvPr>
        </p:nvGraphicFramePr>
        <p:xfrm>
          <a:off x="1524000" y="5399714"/>
          <a:ext cx="254000" cy="381000"/>
        </p:xfrm>
        <a:graphic>
          <a:graphicData uri="http://schemas.openxmlformats.org/presentationml/2006/ole">
            <mc:AlternateContent xmlns:mc="http://schemas.openxmlformats.org/markup-compatibility/2006">
              <mc:Choice xmlns:v="urn:schemas-microsoft-com:vml" Requires="v">
                <p:oleObj spid="_x0000_s117824" name="Equation" r:id="rId7" imgW="152280" imgH="228600" progId="Equation.DSMT4">
                  <p:embed/>
                </p:oleObj>
              </mc:Choice>
              <mc:Fallback>
                <p:oleObj name="Equation" r:id="rId7" imgW="152280" imgH="228600" progId="Equation.DSMT4">
                  <p:embed/>
                  <p:pic>
                    <p:nvPicPr>
                      <p:cNvPr id="0" name=""/>
                      <p:cNvPicPr/>
                      <p:nvPr/>
                    </p:nvPicPr>
                    <p:blipFill>
                      <a:blip r:embed="rId5"/>
                      <a:stretch>
                        <a:fillRect/>
                      </a:stretch>
                    </p:blipFill>
                    <p:spPr>
                      <a:xfrm>
                        <a:off x="1524000" y="5399714"/>
                        <a:ext cx="254000" cy="3810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003013027"/>
              </p:ext>
            </p:extLst>
          </p:nvPr>
        </p:nvGraphicFramePr>
        <p:xfrm>
          <a:off x="4333875" y="3314700"/>
          <a:ext cx="254000" cy="381000"/>
        </p:xfrm>
        <a:graphic>
          <a:graphicData uri="http://schemas.openxmlformats.org/presentationml/2006/ole">
            <mc:AlternateContent xmlns:mc="http://schemas.openxmlformats.org/markup-compatibility/2006">
              <mc:Choice xmlns:v="urn:schemas-microsoft-com:vml" Requires="v">
                <p:oleObj spid="_x0000_s117825" name="Equation" r:id="rId8" imgW="152280" imgH="228600" progId="Equation.DSMT4">
                  <p:embed/>
                </p:oleObj>
              </mc:Choice>
              <mc:Fallback>
                <p:oleObj name="Equation" r:id="rId8" imgW="152280" imgH="228600" progId="Equation.DSMT4">
                  <p:embed/>
                  <p:pic>
                    <p:nvPicPr>
                      <p:cNvPr id="0" name=""/>
                      <p:cNvPicPr/>
                      <p:nvPr/>
                    </p:nvPicPr>
                    <p:blipFill>
                      <a:blip r:embed="rId5"/>
                      <a:stretch>
                        <a:fillRect/>
                      </a:stretch>
                    </p:blipFill>
                    <p:spPr>
                      <a:xfrm>
                        <a:off x="4333875" y="3314700"/>
                        <a:ext cx="254000" cy="381000"/>
                      </a:xfrm>
                      <a:prstGeom prst="rect">
                        <a:avLst/>
                      </a:prstGeom>
                    </p:spPr>
                  </p:pic>
                </p:oleObj>
              </mc:Fallback>
            </mc:AlternateContent>
          </a:graphicData>
        </a:graphic>
      </p:graphicFrame>
    </p:spTree>
    <p:extLst>
      <p:ext uri="{BB962C8B-B14F-4D97-AF65-F5344CB8AC3E}">
        <p14:creationId xmlns:p14="http://schemas.microsoft.com/office/powerpoint/2010/main" val="1096203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8DBF888-5589-4C9B-967A-09BA9A943AA5}" type="slidenum">
              <a:rPr lang="en-US"/>
              <a:pPr/>
              <a:t>34</a:t>
            </a:fld>
            <a:endParaRPr lang="en-US"/>
          </a:p>
        </p:txBody>
      </p:sp>
      <p:graphicFrame>
        <p:nvGraphicFramePr>
          <p:cNvPr id="227330" name="Object 2"/>
          <p:cNvGraphicFramePr>
            <a:graphicFrameLocks noGrp="1" noChangeAspect="1"/>
          </p:cNvGraphicFramePr>
          <p:nvPr>
            <p:ph type="body" idx="1"/>
            <p:extLst>
              <p:ext uri="{D42A27DB-BD31-4B8C-83A1-F6EECF244321}">
                <p14:modId xmlns:p14="http://schemas.microsoft.com/office/powerpoint/2010/main" val="3275006146"/>
              </p:ext>
            </p:extLst>
          </p:nvPr>
        </p:nvGraphicFramePr>
        <p:xfrm>
          <a:off x="1219200" y="2057400"/>
          <a:ext cx="6991350" cy="547688"/>
        </p:xfrm>
        <a:graphic>
          <a:graphicData uri="http://schemas.openxmlformats.org/presentationml/2006/ole">
            <mc:AlternateContent xmlns:mc="http://schemas.openxmlformats.org/markup-compatibility/2006">
              <mc:Choice xmlns:v="urn:schemas-microsoft-com:vml" Requires="v">
                <p:oleObj spid="_x0000_s86290" name="Equation" r:id="rId3" imgW="2755800" imgH="215640" progId="Equation.DSMT4">
                  <p:embed/>
                </p:oleObj>
              </mc:Choice>
              <mc:Fallback>
                <p:oleObj name="Equation" r:id="rId3" imgW="275580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6991350" cy="5476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27335" name="Text Box 7"/>
          <p:cNvSpPr txBox="1">
            <a:spLocks noChangeArrowheads="1"/>
          </p:cNvSpPr>
          <p:nvPr/>
        </p:nvSpPr>
        <p:spPr bwMode="auto">
          <a:xfrm>
            <a:off x="1828800" y="3657600"/>
            <a:ext cx="60198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Comparison </a:t>
            </a:r>
            <a:r>
              <a:rPr lang="en-US" sz="2000" dirty="0"/>
              <a:t>firm’s unlevered beta is </a:t>
            </a:r>
            <a:r>
              <a:rPr lang="en-US" sz="2000" dirty="0" smtClean="0"/>
              <a:t>assumed to provide a </a:t>
            </a:r>
            <a:r>
              <a:rPr lang="en-US" sz="2000" dirty="0"/>
              <a:t>good estimate of the project’s systematic risk</a:t>
            </a:r>
          </a:p>
        </p:txBody>
      </p:sp>
      <p:sp>
        <p:nvSpPr>
          <p:cNvPr id="227336" name="Line 8"/>
          <p:cNvSpPr>
            <a:spLocks noChangeShapeType="1"/>
          </p:cNvSpPr>
          <p:nvPr/>
        </p:nvSpPr>
        <p:spPr bwMode="auto">
          <a:xfrm flipV="1">
            <a:off x="4648200" y="2590800"/>
            <a:ext cx="381000" cy="10668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3416698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B8DCA57-1BA5-4E08-8389-62DBD3DB30E4}" type="slidenum">
              <a:rPr lang="en-US"/>
              <a:pPr/>
              <a:t>35</a:t>
            </a:fld>
            <a:endParaRPr lang="en-US"/>
          </a:p>
        </p:txBody>
      </p:sp>
      <p:sp>
        <p:nvSpPr>
          <p:cNvPr id="186370" name="Rectangle 1026"/>
          <p:cNvSpPr>
            <a:spLocks noGrp="1" noChangeArrowheads="1"/>
          </p:cNvSpPr>
          <p:nvPr>
            <p:ph type="body" idx="1"/>
          </p:nvPr>
        </p:nvSpPr>
        <p:spPr>
          <a:xfrm>
            <a:off x="685800" y="304800"/>
            <a:ext cx="7848600" cy="4114800"/>
          </a:xfrm>
        </p:spPr>
        <p:txBody>
          <a:bodyPr/>
          <a:lstStyle/>
          <a:p>
            <a:pPr marL="171450" indent="-171450">
              <a:buFontTx/>
              <a:buNone/>
            </a:pPr>
            <a:endParaRPr lang="en-US" sz="2000" noProof="0" dirty="0"/>
          </a:p>
          <a:p>
            <a:pPr marL="171450" indent="-171450">
              <a:spcAft>
                <a:spcPts val="2400"/>
              </a:spcAft>
              <a:buFontTx/>
              <a:buNone/>
            </a:pPr>
            <a:r>
              <a:rPr lang="en-US" sz="2400" noProof="0" dirty="0"/>
              <a:t>Example – Unlevering and relevering betas</a:t>
            </a:r>
            <a:r>
              <a:rPr lang="en-US" sz="2400" noProof="0" dirty="0" smtClean="0"/>
              <a:t>:</a:t>
            </a:r>
            <a:endParaRPr lang="en-US" sz="2400" noProof="0" dirty="0"/>
          </a:p>
          <a:p>
            <a:pPr marL="171450" indent="-171450">
              <a:spcAft>
                <a:spcPts val="1200"/>
              </a:spcAft>
            </a:pPr>
            <a:r>
              <a:rPr lang="en-US" sz="2200" noProof="0" dirty="0"/>
              <a:t>A project will produce </a:t>
            </a:r>
            <a:r>
              <a:rPr lang="en-US" sz="2200" noProof="0" dirty="0">
                <a:solidFill>
                  <a:srgbClr val="FF0000"/>
                </a:solidFill>
              </a:rPr>
              <a:t>$5 M</a:t>
            </a:r>
            <a:r>
              <a:rPr lang="en-US" sz="2200" noProof="0" dirty="0"/>
              <a:t> of FCF next </a:t>
            </a:r>
            <a:r>
              <a:rPr lang="en-US" sz="2200" noProof="0" dirty="0" smtClean="0"/>
              <a:t>year, growing at </a:t>
            </a:r>
            <a:r>
              <a:rPr lang="en-US" sz="2200" noProof="0" dirty="0">
                <a:solidFill>
                  <a:srgbClr val="FF0000"/>
                </a:solidFill>
              </a:rPr>
              <a:t>3% </a:t>
            </a:r>
            <a:r>
              <a:rPr lang="en-US" sz="2200" noProof="0" dirty="0"/>
              <a:t>per year indefinitely </a:t>
            </a:r>
            <a:r>
              <a:rPr lang="en-US" sz="2200" noProof="0" dirty="0" smtClean="0"/>
              <a:t>afterwards</a:t>
            </a:r>
          </a:p>
          <a:p>
            <a:pPr marL="171450" indent="-171450">
              <a:spcAft>
                <a:spcPts val="1200"/>
              </a:spcAft>
            </a:pPr>
            <a:r>
              <a:rPr lang="en-US" sz="2200" noProof="0" dirty="0" smtClean="0"/>
              <a:t>A </a:t>
            </a:r>
            <a:r>
              <a:rPr lang="en-US" sz="2200" noProof="0" dirty="0"/>
              <a:t>comparable business has </a:t>
            </a:r>
            <a:r>
              <a:rPr lang="en-US" sz="2200" noProof="0" dirty="0" smtClean="0"/>
              <a:t>equity </a:t>
            </a:r>
            <a:r>
              <a:rPr lang="en-US" sz="2200" noProof="0" dirty="0"/>
              <a:t>beta = </a:t>
            </a:r>
            <a:r>
              <a:rPr lang="en-US" sz="2200" noProof="0" dirty="0">
                <a:solidFill>
                  <a:srgbClr val="FF0000"/>
                </a:solidFill>
              </a:rPr>
              <a:t>1.2</a:t>
            </a:r>
            <a:r>
              <a:rPr lang="en-US" sz="2200" noProof="0" dirty="0"/>
              <a:t> and D/E = </a:t>
            </a:r>
            <a:r>
              <a:rPr lang="en-US" sz="2200" noProof="0" dirty="0">
                <a:solidFill>
                  <a:srgbClr val="FF0000"/>
                </a:solidFill>
              </a:rPr>
              <a:t>1.4</a:t>
            </a:r>
          </a:p>
          <a:p>
            <a:pPr marL="171450" indent="-171450">
              <a:spcAft>
                <a:spcPts val="1200"/>
              </a:spcAft>
            </a:pPr>
            <a:r>
              <a:rPr lang="en-US" sz="2200" noProof="0" dirty="0" smtClean="0"/>
              <a:t>Your firm plans </a:t>
            </a:r>
            <a:r>
              <a:rPr lang="en-US" sz="2200" noProof="0" dirty="0"/>
              <a:t>to </a:t>
            </a:r>
            <a:r>
              <a:rPr lang="en-US" sz="2200" dirty="0" smtClean="0"/>
              <a:t>have</a:t>
            </a:r>
            <a:r>
              <a:rPr lang="en-US" sz="2200" noProof="0" dirty="0" smtClean="0"/>
              <a:t> </a:t>
            </a:r>
            <a:r>
              <a:rPr lang="en-US" sz="2200" noProof="0" dirty="0"/>
              <a:t>D/E = </a:t>
            </a:r>
            <a:r>
              <a:rPr lang="en-US" sz="2200" noProof="0" dirty="0" smtClean="0">
                <a:solidFill>
                  <a:srgbClr val="FF0000"/>
                </a:solidFill>
              </a:rPr>
              <a:t>1.1</a:t>
            </a:r>
          </a:p>
          <a:p>
            <a:pPr marL="171450" indent="-171450">
              <a:spcAft>
                <a:spcPts val="1200"/>
              </a:spcAft>
            </a:pPr>
            <a:r>
              <a:rPr lang="en-US" sz="2200" dirty="0"/>
              <a:t>Both firms will keep D/E ratio constant over </a:t>
            </a:r>
            <a:r>
              <a:rPr lang="en-US" sz="2200" dirty="0" smtClean="0"/>
              <a:t>time</a:t>
            </a:r>
            <a:endParaRPr lang="en-US" sz="2200" noProof="0" dirty="0">
              <a:solidFill>
                <a:srgbClr val="FF0000"/>
              </a:solidFill>
            </a:endParaRPr>
          </a:p>
          <a:p>
            <a:pPr marL="171450" indent="-171450">
              <a:spcAft>
                <a:spcPts val="1200"/>
              </a:spcAft>
            </a:pPr>
            <a:r>
              <a:rPr lang="en-US" sz="2200" noProof="0" dirty="0"/>
              <a:t>Corporate tax rate is </a:t>
            </a:r>
            <a:r>
              <a:rPr lang="en-US" sz="2200" noProof="0" dirty="0">
                <a:solidFill>
                  <a:srgbClr val="FF0000"/>
                </a:solidFill>
              </a:rPr>
              <a:t>35%</a:t>
            </a:r>
          </a:p>
          <a:p>
            <a:pPr marL="171450" indent="-171450">
              <a:spcAft>
                <a:spcPts val="3000"/>
              </a:spcAft>
            </a:pPr>
            <a:r>
              <a:rPr lang="en-US" sz="2200" noProof="0" dirty="0" smtClean="0"/>
              <a:t>C.A.P.M. </a:t>
            </a:r>
            <a:r>
              <a:rPr lang="en-US" sz="2200" noProof="0" dirty="0"/>
              <a:t>holds: </a:t>
            </a:r>
            <a:r>
              <a:rPr lang="en-US" sz="2200" noProof="0" dirty="0" smtClean="0"/>
              <a:t>Market risk premium = </a:t>
            </a:r>
            <a:r>
              <a:rPr lang="en-US" sz="2200" dirty="0">
                <a:solidFill>
                  <a:srgbClr val="FF0000"/>
                </a:solidFill>
              </a:rPr>
              <a:t>8</a:t>
            </a:r>
            <a:r>
              <a:rPr lang="en-US" sz="2200" noProof="0" dirty="0" smtClean="0">
                <a:solidFill>
                  <a:srgbClr val="FF0000"/>
                </a:solidFill>
              </a:rPr>
              <a:t>%</a:t>
            </a:r>
            <a:r>
              <a:rPr lang="en-US" sz="2200" noProof="0" dirty="0" smtClean="0"/>
              <a:t>, </a:t>
            </a:r>
            <a:r>
              <a:rPr lang="en-US" sz="2200" noProof="0" dirty="0" err="1"/>
              <a:t>r</a:t>
            </a:r>
            <a:r>
              <a:rPr lang="en-US" sz="2200" baseline="-25000" noProof="0" dirty="0" err="1"/>
              <a:t>f</a:t>
            </a:r>
            <a:r>
              <a:rPr lang="en-US" sz="2200" noProof="0" dirty="0"/>
              <a:t> = </a:t>
            </a:r>
            <a:r>
              <a:rPr lang="en-US" sz="2200" noProof="0" dirty="0">
                <a:solidFill>
                  <a:srgbClr val="FF0000"/>
                </a:solidFill>
              </a:rPr>
              <a:t>4%</a:t>
            </a:r>
            <a:r>
              <a:rPr lang="en-US" sz="2200" noProof="0" dirty="0"/>
              <a:t> </a:t>
            </a:r>
          </a:p>
          <a:p>
            <a:pPr marL="0" indent="0">
              <a:spcAft>
                <a:spcPts val="1800"/>
              </a:spcAft>
              <a:buNone/>
            </a:pPr>
            <a:r>
              <a:rPr lang="en-US" sz="2200" noProof="0" dirty="0" smtClean="0"/>
              <a:t>What </a:t>
            </a:r>
            <a:r>
              <a:rPr lang="en-US" sz="2200" noProof="0" dirty="0"/>
              <a:t>is the PV of the project?</a:t>
            </a:r>
          </a:p>
          <a:p>
            <a:pPr marL="171450" indent="-171450">
              <a:spcAft>
                <a:spcPct val="10000"/>
              </a:spcAft>
              <a:buFontTx/>
              <a:buNone/>
            </a:pPr>
            <a:endParaRPr lang="en-US" sz="2200" noProof="0" dirty="0"/>
          </a:p>
          <a:p>
            <a:pPr marL="171450" indent="-171450">
              <a:lnSpc>
                <a:spcPct val="90000"/>
              </a:lnSpc>
              <a:buFontTx/>
              <a:buNone/>
            </a:pPr>
            <a:r>
              <a:rPr lang="en-US" sz="1800" noProof="0" dirty="0"/>
              <a:t>	</a:t>
            </a:r>
          </a:p>
          <a:p>
            <a:pPr marL="171450" indent="-171450">
              <a:lnSpc>
                <a:spcPct val="90000"/>
              </a:lnSpc>
              <a:buFontTx/>
              <a:buNone/>
            </a:pPr>
            <a:r>
              <a:rPr lang="en-US" sz="1800" noProof="0" dirty="0"/>
              <a:t>		</a:t>
            </a:r>
          </a:p>
        </p:txBody>
      </p:sp>
      <p:sp>
        <p:nvSpPr>
          <p:cNvPr id="186371" name="Rectangle 1027"/>
          <p:cNvSpPr>
            <a:spLocks noChangeArrowheads="1"/>
          </p:cNvSpPr>
          <p:nvPr/>
        </p:nvSpPr>
        <p:spPr bwMode="auto">
          <a:xfrm>
            <a:off x="609600" y="533400"/>
            <a:ext cx="8077200" cy="55626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622543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5ED666E2-C418-4F20-A312-1844751A2C19}" type="slidenum">
              <a:rPr lang="en-US"/>
              <a:pPr/>
              <a:t>36</a:t>
            </a:fld>
            <a:endParaRPr lang="en-US"/>
          </a:p>
        </p:txBody>
      </p:sp>
      <p:sp>
        <p:nvSpPr>
          <p:cNvPr id="187394" name="Rectangle 2"/>
          <p:cNvSpPr>
            <a:spLocks noGrp="1" noChangeArrowheads="1"/>
          </p:cNvSpPr>
          <p:nvPr>
            <p:ph type="body" idx="1"/>
          </p:nvPr>
        </p:nvSpPr>
        <p:spPr>
          <a:xfrm>
            <a:off x="381000" y="0"/>
            <a:ext cx="8305800" cy="1066800"/>
          </a:xfrm>
        </p:spPr>
        <p:txBody>
          <a:bodyPr/>
          <a:lstStyle/>
          <a:p>
            <a:pPr>
              <a:buFontTx/>
              <a:buNone/>
            </a:pPr>
            <a:r>
              <a:rPr lang="en-US" sz="2400" noProof="0" dirty="0">
                <a:cs typeface="Times New Roman" pitchFamily="18" charset="0"/>
              </a:rPr>
              <a:t>Answer:</a:t>
            </a:r>
          </a:p>
          <a:p>
            <a:pPr>
              <a:spcAft>
                <a:spcPct val="140000"/>
              </a:spcAft>
              <a:buFontTx/>
              <a:buNone/>
            </a:pPr>
            <a:r>
              <a:rPr lang="en-US" sz="2000" u="sng" noProof="0" dirty="0">
                <a:cs typeface="Times New Roman" pitchFamily="18" charset="0"/>
              </a:rPr>
              <a:t>Step 1</a:t>
            </a:r>
            <a:r>
              <a:rPr lang="en-US" sz="2000" noProof="0" dirty="0">
                <a:cs typeface="Times New Roman" pitchFamily="18" charset="0"/>
              </a:rPr>
              <a:t>: Obtain the </a:t>
            </a:r>
            <a:r>
              <a:rPr lang="en-US" sz="2000" i="1" noProof="0" dirty="0">
                <a:cs typeface="Times New Roman" pitchFamily="18" charset="0"/>
              </a:rPr>
              <a:t>unlevered beta</a:t>
            </a:r>
            <a:r>
              <a:rPr lang="en-US" sz="2000" noProof="0" dirty="0">
                <a:cs typeface="Times New Roman" pitchFamily="18" charset="0"/>
              </a:rPr>
              <a:t> from comparable business (“</a:t>
            </a:r>
            <a:r>
              <a:rPr lang="en-US" sz="2000" noProof="0" dirty="0" err="1">
                <a:cs typeface="Times New Roman" pitchFamily="18" charset="0"/>
              </a:rPr>
              <a:t>unlevering</a:t>
            </a:r>
            <a:r>
              <a:rPr lang="en-US" sz="2000" noProof="0" dirty="0">
                <a:cs typeface="Times New Roman" pitchFamily="18" charset="0"/>
              </a:rPr>
              <a:t>”):</a:t>
            </a:r>
            <a:endParaRPr lang="en-US" sz="2400" u="sng" noProof="0" dirty="0">
              <a:cs typeface="Times New Roman" pitchFamily="18" charset="0"/>
            </a:endParaRPr>
          </a:p>
        </p:txBody>
      </p:sp>
      <p:graphicFrame>
        <p:nvGraphicFramePr>
          <p:cNvPr id="187395" name="Object 3"/>
          <p:cNvGraphicFramePr>
            <a:graphicFrameLocks noChangeAspect="1"/>
          </p:cNvGraphicFramePr>
          <p:nvPr>
            <p:extLst>
              <p:ext uri="{D42A27DB-BD31-4B8C-83A1-F6EECF244321}">
                <p14:modId xmlns:p14="http://schemas.microsoft.com/office/powerpoint/2010/main" val="1904690508"/>
              </p:ext>
            </p:extLst>
          </p:nvPr>
        </p:nvGraphicFramePr>
        <p:xfrm>
          <a:off x="776288" y="4865688"/>
          <a:ext cx="7974012" cy="674687"/>
        </p:xfrm>
        <a:graphic>
          <a:graphicData uri="http://schemas.openxmlformats.org/presentationml/2006/ole">
            <mc:AlternateContent xmlns:mc="http://schemas.openxmlformats.org/markup-compatibility/2006">
              <mc:Choice xmlns:v="urn:schemas-microsoft-com:vml" Requires="v">
                <p:oleObj spid="_x0000_s87855" name="Equation" r:id="rId3" imgW="4470120" imgH="355320" progId="Equation.DSMT4">
                  <p:embed/>
                </p:oleObj>
              </mc:Choice>
              <mc:Fallback>
                <p:oleObj name="Equation" r:id="rId3" imgW="4470120" imgH="355320" progId="Equation.DSMT4">
                  <p:embed/>
                  <p:pic>
                    <p:nvPicPr>
                      <p:cNvPr id="0" name=""/>
                      <p:cNvPicPr>
                        <a:picLocks noChangeAspect="1" noChangeArrowheads="1"/>
                      </p:cNvPicPr>
                      <p:nvPr/>
                    </p:nvPicPr>
                    <p:blipFill>
                      <a:blip r:embed="rId4"/>
                      <a:srcRect/>
                      <a:stretch>
                        <a:fillRect/>
                      </a:stretch>
                    </p:blipFill>
                    <p:spPr bwMode="auto">
                      <a:xfrm>
                        <a:off x="776288" y="4865688"/>
                        <a:ext cx="7974012" cy="6746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7396" name="Object 4"/>
          <p:cNvGraphicFramePr>
            <a:graphicFrameLocks noChangeAspect="1"/>
          </p:cNvGraphicFramePr>
          <p:nvPr>
            <p:extLst>
              <p:ext uri="{D42A27DB-BD31-4B8C-83A1-F6EECF244321}">
                <p14:modId xmlns:p14="http://schemas.microsoft.com/office/powerpoint/2010/main" val="4225084505"/>
              </p:ext>
            </p:extLst>
          </p:nvPr>
        </p:nvGraphicFramePr>
        <p:xfrm>
          <a:off x="3208338" y="971550"/>
          <a:ext cx="2727325" cy="949325"/>
        </p:xfrm>
        <a:graphic>
          <a:graphicData uri="http://schemas.openxmlformats.org/presentationml/2006/ole">
            <mc:AlternateContent xmlns:mc="http://schemas.openxmlformats.org/markup-compatibility/2006">
              <mc:Choice xmlns:v="urn:schemas-microsoft-com:vml" Requires="v">
                <p:oleObj spid="_x0000_s87856" name="Equation" r:id="rId5" imgW="1739880" imgH="609480" progId="Equation.DSMT4">
                  <p:embed/>
                </p:oleObj>
              </mc:Choice>
              <mc:Fallback>
                <p:oleObj name="Equation" r:id="rId5" imgW="1739880" imgH="609480" progId="Equation.DSMT4">
                  <p:embed/>
                  <p:pic>
                    <p:nvPicPr>
                      <p:cNvPr id="0" name=""/>
                      <p:cNvPicPr>
                        <a:picLocks noChangeAspect="1" noChangeArrowheads="1"/>
                      </p:cNvPicPr>
                      <p:nvPr/>
                    </p:nvPicPr>
                    <p:blipFill>
                      <a:blip r:embed="rId6"/>
                      <a:srcRect/>
                      <a:stretch>
                        <a:fillRect/>
                      </a:stretch>
                    </p:blipFill>
                    <p:spPr bwMode="auto">
                      <a:xfrm>
                        <a:off x="3208338" y="971550"/>
                        <a:ext cx="2727325" cy="9493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7397" name="Object 5"/>
          <p:cNvGraphicFramePr>
            <a:graphicFrameLocks noChangeAspect="1"/>
          </p:cNvGraphicFramePr>
          <p:nvPr>
            <p:extLst/>
          </p:nvPr>
        </p:nvGraphicFramePr>
        <p:xfrm>
          <a:off x="2811830" y="2540498"/>
          <a:ext cx="3773487" cy="690563"/>
        </p:xfrm>
        <a:graphic>
          <a:graphicData uri="http://schemas.openxmlformats.org/presentationml/2006/ole">
            <mc:AlternateContent xmlns:mc="http://schemas.openxmlformats.org/markup-compatibility/2006">
              <mc:Choice xmlns:v="urn:schemas-microsoft-com:vml" Requires="v">
                <p:oleObj spid="_x0000_s87857" name="Equation" r:id="rId7" imgW="2349360" imgH="431640" progId="Equation.DSMT4">
                  <p:embed/>
                </p:oleObj>
              </mc:Choice>
              <mc:Fallback>
                <p:oleObj name="Equation" r:id="rId7" imgW="2349360" imgH="431640" progId="Equation.DSMT4">
                  <p:embed/>
                  <p:pic>
                    <p:nvPicPr>
                      <p:cNvPr id="0" name=""/>
                      <p:cNvPicPr>
                        <a:picLocks noChangeAspect="1" noChangeArrowheads="1"/>
                      </p:cNvPicPr>
                      <p:nvPr/>
                    </p:nvPicPr>
                    <p:blipFill>
                      <a:blip r:embed="rId8"/>
                      <a:srcRect/>
                      <a:stretch>
                        <a:fillRect/>
                      </a:stretch>
                    </p:blipFill>
                    <p:spPr bwMode="auto">
                      <a:xfrm>
                        <a:off x="2811830" y="2540498"/>
                        <a:ext cx="3773487" cy="6905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7398" name="Text Box 6"/>
          <p:cNvSpPr txBox="1">
            <a:spLocks noChangeArrowheads="1"/>
          </p:cNvSpPr>
          <p:nvPr/>
        </p:nvSpPr>
        <p:spPr bwMode="auto">
          <a:xfrm>
            <a:off x="457200" y="1981200"/>
            <a:ext cx="8534400" cy="366713"/>
          </a:xfrm>
          <a:prstGeom prst="rect">
            <a:avLst/>
          </a:prstGeom>
          <a:noFill/>
          <a:ln w="9525">
            <a:noFill/>
            <a:miter lim="800000"/>
            <a:headEnd/>
            <a:tailEnd/>
          </a:ln>
          <a:effectLst/>
        </p:spPr>
        <p:txBody>
          <a:bodyPr>
            <a:spAutoFit/>
          </a:bodyPr>
          <a:lstStyle/>
          <a:p>
            <a:pPr>
              <a:lnSpc>
                <a:spcPct val="90000"/>
              </a:lnSpc>
              <a:spcBef>
                <a:spcPct val="20000"/>
              </a:spcBef>
            </a:pPr>
            <a:r>
              <a:rPr lang="en-US" sz="2000" u="sng" dirty="0">
                <a:cs typeface="Times New Roman" pitchFamily="18" charset="0"/>
              </a:rPr>
              <a:t>Step 2</a:t>
            </a:r>
            <a:r>
              <a:rPr lang="en-US" sz="2000" dirty="0">
                <a:cs typeface="Times New Roman" pitchFamily="18" charset="0"/>
              </a:rPr>
              <a:t>:  Obtain the </a:t>
            </a:r>
            <a:r>
              <a:rPr lang="en-US" sz="2000" i="1" dirty="0">
                <a:cs typeface="Times New Roman" pitchFamily="18" charset="0"/>
              </a:rPr>
              <a:t>firm equity beta</a:t>
            </a:r>
            <a:r>
              <a:rPr lang="en-US" sz="2000" dirty="0">
                <a:cs typeface="Times New Roman" pitchFamily="18" charset="0"/>
              </a:rPr>
              <a:t> from the unlevered beta (“relevering”):</a:t>
            </a:r>
            <a:endParaRPr lang="en-US" sz="2000" u="sng" dirty="0">
              <a:cs typeface="Times New Roman" pitchFamily="18" charset="0"/>
            </a:endParaRPr>
          </a:p>
        </p:txBody>
      </p:sp>
      <p:sp>
        <p:nvSpPr>
          <p:cNvPr id="187399" name="Text Box 7"/>
          <p:cNvSpPr txBox="1">
            <a:spLocks noChangeArrowheads="1"/>
          </p:cNvSpPr>
          <p:nvPr/>
        </p:nvSpPr>
        <p:spPr bwMode="auto">
          <a:xfrm>
            <a:off x="457200" y="3429000"/>
            <a:ext cx="8305800" cy="836126"/>
          </a:xfrm>
          <a:prstGeom prst="rect">
            <a:avLst/>
          </a:prstGeom>
          <a:noFill/>
          <a:ln w="9525">
            <a:noFill/>
            <a:miter lim="800000"/>
            <a:headEnd/>
            <a:tailEnd/>
          </a:ln>
          <a:effectLst/>
        </p:spPr>
        <p:txBody>
          <a:bodyPr>
            <a:spAutoFit/>
          </a:bodyPr>
          <a:lstStyle/>
          <a:p>
            <a:pPr>
              <a:lnSpc>
                <a:spcPct val="90000"/>
              </a:lnSpc>
              <a:spcBef>
                <a:spcPct val="20000"/>
              </a:spcBef>
              <a:spcAft>
                <a:spcPct val="40000"/>
              </a:spcAft>
            </a:pPr>
            <a:r>
              <a:rPr lang="en-US" sz="2000" u="sng" dirty="0">
                <a:cs typeface="Times New Roman" pitchFamily="18" charset="0"/>
              </a:rPr>
              <a:t>Step 3</a:t>
            </a:r>
            <a:r>
              <a:rPr lang="en-US" sz="2000" dirty="0">
                <a:cs typeface="Times New Roman" pitchFamily="18" charset="0"/>
              </a:rPr>
              <a:t>: Get the </a:t>
            </a:r>
            <a:r>
              <a:rPr lang="en-US" sz="2000" i="1" dirty="0">
                <a:cs typeface="Times New Roman" pitchFamily="18" charset="0"/>
              </a:rPr>
              <a:t>expected</a:t>
            </a:r>
            <a:r>
              <a:rPr lang="en-US" sz="2000" dirty="0">
                <a:cs typeface="Times New Roman" pitchFamily="18" charset="0"/>
              </a:rPr>
              <a:t> </a:t>
            </a:r>
            <a:r>
              <a:rPr lang="en-US" sz="2000" i="1" dirty="0">
                <a:cs typeface="Times New Roman" pitchFamily="18" charset="0"/>
              </a:rPr>
              <a:t>equity return</a:t>
            </a:r>
            <a:r>
              <a:rPr lang="en-US" sz="2000" dirty="0">
                <a:cs typeface="Times New Roman" pitchFamily="18" charset="0"/>
              </a:rPr>
              <a:t> from equity beta:</a:t>
            </a:r>
          </a:p>
          <a:p>
            <a:pPr>
              <a:lnSpc>
                <a:spcPct val="90000"/>
              </a:lnSpc>
              <a:spcBef>
                <a:spcPct val="20000"/>
              </a:spcBef>
            </a:pPr>
            <a:r>
              <a:rPr lang="es-ES_tradnl" sz="2000" dirty="0">
                <a:cs typeface="Times New Roman" pitchFamily="18" charset="0"/>
              </a:rPr>
              <a:t>	       </a:t>
            </a:r>
            <a:r>
              <a:rPr lang="es-ES_tradnl" sz="2000" i="1" dirty="0" smtClean="0">
                <a:cs typeface="Times New Roman" pitchFamily="18" charset="0"/>
              </a:rPr>
              <a:t>r</a:t>
            </a:r>
            <a:r>
              <a:rPr lang="es-ES_tradnl" sz="2000" i="1" baseline="-30000" dirty="0" smtClean="0">
                <a:cs typeface="Times New Roman" pitchFamily="18" charset="0"/>
              </a:rPr>
              <a:t>E </a:t>
            </a:r>
            <a:r>
              <a:rPr lang="es-ES_tradnl" sz="2000" dirty="0" smtClean="0">
                <a:cs typeface="Times New Roman" pitchFamily="18" charset="0"/>
              </a:rPr>
              <a:t>= </a:t>
            </a:r>
            <a:r>
              <a:rPr lang="es-ES_tradnl" sz="2000" i="1" dirty="0" smtClean="0">
                <a:cs typeface="Times New Roman" pitchFamily="18" charset="0"/>
              </a:rPr>
              <a:t>r</a:t>
            </a:r>
            <a:r>
              <a:rPr lang="es-ES_tradnl" sz="2000" i="1" baseline="-25000" dirty="0" smtClean="0">
                <a:cs typeface="Times New Roman" pitchFamily="18" charset="0"/>
              </a:rPr>
              <a:t>f</a:t>
            </a:r>
            <a:r>
              <a:rPr lang="es-ES_tradnl" sz="2000" baseline="-25000" dirty="0" smtClean="0">
                <a:cs typeface="Times New Roman" pitchFamily="18" charset="0"/>
              </a:rPr>
              <a:t> </a:t>
            </a:r>
            <a:r>
              <a:rPr lang="es-ES_tradnl" sz="2000" dirty="0">
                <a:cs typeface="Times New Roman" pitchFamily="18" charset="0"/>
              </a:rPr>
              <a:t>+ </a:t>
            </a:r>
            <a:r>
              <a:rPr lang="en-US" sz="2000" i="1" dirty="0"/>
              <a:t>β</a:t>
            </a:r>
            <a:r>
              <a:rPr lang="es-ES_tradnl" sz="2000" i="1" baseline="-30000" dirty="0">
                <a:cs typeface="Times New Roman" pitchFamily="18" charset="0"/>
              </a:rPr>
              <a:t>E</a:t>
            </a:r>
            <a:r>
              <a:rPr lang="es-ES_tradnl" sz="2000" dirty="0">
                <a:cs typeface="Times New Roman" pitchFamily="18" charset="0"/>
              </a:rPr>
              <a:t> (</a:t>
            </a:r>
            <a:r>
              <a:rPr lang="es-ES_tradnl" sz="2000" i="1" dirty="0">
                <a:cs typeface="Times New Roman" pitchFamily="18" charset="0"/>
              </a:rPr>
              <a:t>r</a:t>
            </a:r>
            <a:r>
              <a:rPr lang="es-ES_tradnl" sz="2000" i="1" baseline="-30000" dirty="0">
                <a:cs typeface="Times New Roman" pitchFamily="18" charset="0"/>
              </a:rPr>
              <a:t>M </a:t>
            </a:r>
            <a:r>
              <a:rPr lang="es-ES_tradnl" sz="2000" i="1" dirty="0">
                <a:cs typeface="Times New Roman" pitchFamily="18" charset="0"/>
              </a:rPr>
              <a:t>–</a:t>
            </a:r>
            <a:r>
              <a:rPr lang="es-ES_tradnl" sz="2000" i="1" baseline="-30000" dirty="0">
                <a:cs typeface="Times New Roman" pitchFamily="18" charset="0"/>
              </a:rPr>
              <a:t> </a:t>
            </a:r>
            <a:r>
              <a:rPr lang="es-ES_tradnl" sz="2000" i="1" dirty="0">
                <a:cs typeface="Times New Roman" pitchFamily="18" charset="0"/>
              </a:rPr>
              <a:t>r</a:t>
            </a:r>
            <a:r>
              <a:rPr lang="es-ES_tradnl" sz="2000" i="1" baseline="-25000" dirty="0">
                <a:cs typeface="Times New Roman" pitchFamily="18" charset="0"/>
              </a:rPr>
              <a:t>f</a:t>
            </a:r>
            <a:r>
              <a:rPr lang="es-ES_tradnl" sz="2000" dirty="0">
                <a:cs typeface="Times New Roman" pitchFamily="18" charset="0"/>
              </a:rPr>
              <a:t>) = 4% + </a:t>
            </a:r>
            <a:r>
              <a:rPr lang="es-ES_tradnl" sz="2000" dirty="0">
                <a:solidFill>
                  <a:srgbClr val="FF0000"/>
                </a:solidFill>
                <a:cs typeface="Times New Roman" pitchFamily="18" charset="0"/>
              </a:rPr>
              <a:t>1.05</a:t>
            </a:r>
            <a:r>
              <a:rPr lang="es-ES_tradnl" sz="2000" dirty="0">
                <a:cs typeface="Times New Roman" pitchFamily="18" charset="0"/>
              </a:rPr>
              <a:t> </a:t>
            </a:r>
            <a:r>
              <a:rPr lang="es-ES_tradnl" sz="2000" dirty="0" smtClean="0">
                <a:cs typeface="Times New Roman" pitchFamily="18" charset="0"/>
              </a:rPr>
              <a:t>× </a:t>
            </a:r>
            <a:r>
              <a:rPr lang="es-ES_tradnl" sz="2000" dirty="0">
                <a:cs typeface="Times New Roman" pitchFamily="18" charset="0"/>
              </a:rPr>
              <a:t>8</a:t>
            </a:r>
            <a:r>
              <a:rPr lang="es-ES_tradnl" sz="2000" dirty="0" smtClean="0">
                <a:cs typeface="Times New Roman" pitchFamily="18" charset="0"/>
              </a:rPr>
              <a:t>% </a:t>
            </a:r>
            <a:r>
              <a:rPr lang="es-ES_tradnl" sz="2000" dirty="0">
                <a:cs typeface="Times New Roman" pitchFamily="18" charset="0"/>
              </a:rPr>
              <a:t>=</a:t>
            </a:r>
            <a:r>
              <a:rPr lang="en-US" sz="2000" dirty="0">
                <a:cs typeface="Times New Roman" pitchFamily="18" charset="0"/>
              </a:rPr>
              <a:t> </a:t>
            </a:r>
            <a:r>
              <a:rPr lang="en-US" sz="2000" dirty="0">
                <a:solidFill>
                  <a:srgbClr val="006600"/>
                </a:solidFill>
                <a:cs typeface="Times New Roman" pitchFamily="18" charset="0"/>
              </a:rPr>
              <a:t>12.4%</a:t>
            </a:r>
          </a:p>
        </p:txBody>
      </p:sp>
      <p:sp>
        <p:nvSpPr>
          <p:cNvPr id="187400" name="Text Box 8"/>
          <p:cNvSpPr txBox="1">
            <a:spLocks noChangeArrowheads="1"/>
          </p:cNvSpPr>
          <p:nvPr/>
        </p:nvSpPr>
        <p:spPr bwMode="auto">
          <a:xfrm>
            <a:off x="533400" y="4495800"/>
            <a:ext cx="8382000" cy="366713"/>
          </a:xfrm>
          <a:prstGeom prst="rect">
            <a:avLst/>
          </a:prstGeom>
          <a:noFill/>
          <a:ln w="9525">
            <a:noFill/>
            <a:miter lim="800000"/>
            <a:headEnd/>
            <a:tailEnd/>
          </a:ln>
          <a:effectLst/>
        </p:spPr>
        <p:txBody>
          <a:bodyPr>
            <a:spAutoFit/>
          </a:bodyPr>
          <a:lstStyle/>
          <a:p>
            <a:pPr>
              <a:lnSpc>
                <a:spcPct val="90000"/>
              </a:lnSpc>
              <a:spcBef>
                <a:spcPct val="20000"/>
              </a:spcBef>
            </a:pPr>
            <a:r>
              <a:rPr lang="en-US" sz="2000" u="sng">
                <a:cs typeface="Times New Roman" pitchFamily="18" charset="0"/>
              </a:rPr>
              <a:t>Step 4</a:t>
            </a:r>
            <a:r>
              <a:rPr lang="en-US" sz="2000">
                <a:cs typeface="Times New Roman" pitchFamily="18" charset="0"/>
              </a:rPr>
              <a:t>: Calculate </a:t>
            </a:r>
            <a:r>
              <a:rPr lang="en-US" sz="2000" i="1">
                <a:cs typeface="Times New Roman" pitchFamily="18" charset="0"/>
              </a:rPr>
              <a:t>WACC:</a:t>
            </a:r>
            <a:endParaRPr lang="en-US"/>
          </a:p>
        </p:txBody>
      </p:sp>
      <p:sp>
        <p:nvSpPr>
          <p:cNvPr id="187401" name="Text Box 9"/>
          <p:cNvSpPr txBox="1">
            <a:spLocks noChangeArrowheads="1"/>
          </p:cNvSpPr>
          <p:nvPr/>
        </p:nvSpPr>
        <p:spPr bwMode="auto">
          <a:xfrm>
            <a:off x="533400" y="5791200"/>
            <a:ext cx="8001000" cy="808038"/>
          </a:xfrm>
          <a:prstGeom prst="rect">
            <a:avLst/>
          </a:prstGeom>
          <a:noFill/>
          <a:ln w="9525">
            <a:noFill/>
            <a:miter lim="800000"/>
            <a:headEnd/>
            <a:tailEnd/>
          </a:ln>
          <a:effectLst/>
        </p:spPr>
        <p:txBody>
          <a:bodyPr>
            <a:spAutoFit/>
          </a:bodyPr>
          <a:lstStyle/>
          <a:p>
            <a:pPr>
              <a:lnSpc>
                <a:spcPct val="90000"/>
              </a:lnSpc>
              <a:spcBef>
                <a:spcPct val="20000"/>
              </a:spcBef>
              <a:spcAft>
                <a:spcPct val="35000"/>
              </a:spcAft>
            </a:pPr>
            <a:r>
              <a:rPr lang="en-US" sz="2000" u="sng" dirty="0" smtClean="0">
                <a:cs typeface="Times New Roman" pitchFamily="18" charset="0"/>
              </a:rPr>
              <a:t>Step</a:t>
            </a:r>
            <a:r>
              <a:rPr lang="es-ES_tradnl" sz="2000" u="sng" dirty="0" smtClean="0">
                <a:cs typeface="Times New Roman" pitchFamily="18" charset="0"/>
              </a:rPr>
              <a:t> </a:t>
            </a:r>
            <a:r>
              <a:rPr lang="es-ES_tradnl" sz="2000" u="sng" dirty="0">
                <a:cs typeface="Times New Roman" pitchFamily="18" charset="0"/>
              </a:rPr>
              <a:t>5</a:t>
            </a:r>
            <a:r>
              <a:rPr lang="es-ES_tradnl" sz="2000" dirty="0">
                <a:cs typeface="Times New Roman" pitchFamily="18" charset="0"/>
              </a:rPr>
              <a:t>: Calculate PV </a:t>
            </a:r>
            <a:r>
              <a:rPr lang="en-US" sz="2000" dirty="0">
                <a:cs typeface="Times New Roman" pitchFamily="18" charset="0"/>
              </a:rPr>
              <a:t>of FCF growing at 3% in perpetuity using WACC</a:t>
            </a:r>
            <a:r>
              <a:rPr lang="es-ES_tradnl" sz="2000" dirty="0">
                <a:cs typeface="Times New Roman" pitchFamily="18" charset="0"/>
              </a:rPr>
              <a:t>:</a:t>
            </a:r>
          </a:p>
          <a:p>
            <a:pPr>
              <a:lnSpc>
                <a:spcPct val="90000"/>
              </a:lnSpc>
              <a:spcBef>
                <a:spcPct val="20000"/>
              </a:spcBef>
            </a:pPr>
            <a:r>
              <a:rPr lang="es-ES_tradnl" sz="2000" dirty="0">
                <a:cs typeface="Times New Roman" pitchFamily="18" charset="0"/>
              </a:rPr>
              <a:t>	 	PV = 5,000,000/(</a:t>
            </a:r>
            <a:r>
              <a:rPr lang="es-ES_tradnl" sz="2000" dirty="0">
                <a:solidFill>
                  <a:schemeClr val="accent2"/>
                </a:solidFill>
                <a:cs typeface="Times New Roman" pitchFamily="18" charset="0"/>
              </a:rPr>
              <a:t>0.0727 </a:t>
            </a:r>
            <a:r>
              <a:rPr lang="es-ES_tradnl" sz="2000" dirty="0">
                <a:cs typeface="Times New Roman" pitchFamily="18" charset="0"/>
              </a:rPr>
              <a:t>– 0.03) = $117.09M</a:t>
            </a:r>
            <a:endParaRPr lang="en-US" dirty="0"/>
          </a:p>
        </p:txBody>
      </p:sp>
    </p:spTree>
    <p:extLst>
      <p:ext uri="{BB962C8B-B14F-4D97-AF65-F5344CB8AC3E}">
        <p14:creationId xmlns:p14="http://schemas.microsoft.com/office/powerpoint/2010/main" val="1969085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A1F51C3-E655-4D84-9BA2-FB2039F40727}" type="slidenum">
              <a:rPr lang="en-US"/>
              <a:pPr/>
              <a:t>37</a:t>
            </a:fld>
            <a:endParaRPr lang="en-US"/>
          </a:p>
        </p:txBody>
      </p:sp>
      <p:sp>
        <p:nvSpPr>
          <p:cNvPr id="180226" name="Rectangle 2"/>
          <p:cNvSpPr>
            <a:spLocks noGrp="1" noChangeArrowheads="1"/>
          </p:cNvSpPr>
          <p:nvPr>
            <p:ph type="body" idx="1"/>
          </p:nvPr>
        </p:nvSpPr>
        <p:spPr>
          <a:xfrm>
            <a:off x="304800" y="304800"/>
            <a:ext cx="8229600" cy="6172200"/>
          </a:xfrm>
        </p:spPr>
        <p:txBody>
          <a:bodyPr/>
          <a:lstStyle/>
          <a:p>
            <a:pPr marL="571500" lvl="1" indent="-457200">
              <a:spcAft>
                <a:spcPct val="30000"/>
              </a:spcAft>
              <a:buFontTx/>
              <a:buNone/>
              <a:tabLst>
                <a:tab pos="1085850" algn="l"/>
              </a:tabLst>
            </a:pPr>
            <a:r>
              <a:rPr lang="en-US" sz="2400" noProof="0" dirty="0"/>
              <a:t>2. Cost of Debt Financing,</a:t>
            </a:r>
            <a:endParaRPr lang="en-US" sz="2000" noProof="0" dirty="0"/>
          </a:p>
          <a:p>
            <a:pPr marL="571500" lvl="1" indent="-457200">
              <a:spcAft>
                <a:spcPct val="20000"/>
              </a:spcAft>
              <a:buFontTx/>
              <a:buNone/>
              <a:tabLst>
                <a:tab pos="1085850" algn="l"/>
              </a:tabLst>
            </a:pPr>
            <a:r>
              <a:rPr lang="en-US" sz="2000" noProof="0" dirty="0"/>
              <a:t>   </a:t>
            </a:r>
            <a:r>
              <a:rPr lang="en-US" sz="2400" noProof="0" dirty="0"/>
              <a:t>a) Default-Free Debt </a:t>
            </a:r>
          </a:p>
          <a:p>
            <a:pPr marL="914400" lvl="2">
              <a:spcAft>
                <a:spcPct val="20000"/>
              </a:spcAft>
              <a:tabLst>
                <a:tab pos="1085850" algn="l"/>
              </a:tabLst>
            </a:pPr>
            <a:r>
              <a:rPr lang="en-US" sz="2000" noProof="0" dirty="0"/>
              <a:t>Use Yield-To-Maturity (YTM)</a:t>
            </a:r>
          </a:p>
          <a:p>
            <a:pPr marL="1200150" lvl="3" indent="-227013">
              <a:spcAft>
                <a:spcPct val="40000"/>
              </a:spcAft>
              <a:tabLst>
                <a:tab pos="1085850" algn="l"/>
              </a:tabLst>
            </a:pPr>
            <a:r>
              <a:rPr lang="en-US" noProof="0" dirty="0"/>
              <a:t>YTM: Discount rate that makes discounted value of promised future bond  payments equal to the market price of the bond</a:t>
            </a:r>
          </a:p>
          <a:p>
            <a:pPr marL="914400" lvl="2">
              <a:tabLst>
                <a:tab pos="1085850" algn="l"/>
              </a:tabLst>
            </a:pPr>
            <a:r>
              <a:rPr lang="en-US" sz="2000" noProof="0" dirty="0"/>
              <a:t>Good estimate if debt is highly-rated and not convertible</a:t>
            </a:r>
          </a:p>
          <a:p>
            <a:pPr marL="1257300" lvl="3">
              <a:spcAft>
                <a:spcPct val="20000"/>
              </a:spcAft>
              <a:tabLst>
                <a:tab pos="1085850" algn="l"/>
              </a:tabLst>
            </a:pPr>
            <a:endParaRPr lang="en-US" sz="1600" noProof="0" dirty="0"/>
          </a:p>
          <a:p>
            <a:pPr marL="571500" lvl="1" indent="-457200">
              <a:spcAft>
                <a:spcPct val="20000"/>
              </a:spcAft>
              <a:buFontTx/>
              <a:buNone/>
              <a:tabLst>
                <a:tab pos="1085850" algn="l"/>
              </a:tabLst>
            </a:pPr>
            <a:r>
              <a:rPr lang="en-US" sz="2400" noProof="0" dirty="0"/>
              <a:t>   b) Risky Debt </a:t>
            </a:r>
          </a:p>
          <a:p>
            <a:pPr marL="914400" lvl="2">
              <a:spcAft>
                <a:spcPct val="20000"/>
              </a:spcAft>
              <a:tabLst>
                <a:tab pos="1085850" algn="l"/>
              </a:tabLst>
            </a:pPr>
            <a:r>
              <a:rPr lang="en-US" sz="2000" noProof="0" dirty="0" smtClean="0">
                <a:solidFill>
                  <a:schemeClr val="accent2"/>
                </a:solidFill>
              </a:rPr>
              <a:t>YTM overstates the cost of debt</a:t>
            </a:r>
            <a:r>
              <a:rPr lang="en-US" sz="2000" noProof="0" dirty="0" smtClean="0"/>
              <a:t>: The “expected return on debt” is </a:t>
            </a:r>
            <a:r>
              <a:rPr lang="en-US" sz="2000" u="sng" noProof="0" dirty="0" smtClean="0"/>
              <a:t>lower</a:t>
            </a:r>
            <a:r>
              <a:rPr lang="en-US" sz="2000" noProof="0" dirty="0" smtClean="0"/>
              <a:t> than the promised yield</a:t>
            </a:r>
          </a:p>
          <a:p>
            <a:pPr marL="1144588" lvl="3" indent="-230188">
              <a:spcAft>
                <a:spcPct val="40000"/>
              </a:spcAft>
              <a:tabLst>
                <a:tab pos="1085850" algn="l"/>
              </a:tabLst>
            </a:pPr>
            <a:r>
              <a:rPr lang="en-US" sz="1800" dirty="0"/>
              <a:t>U</a:t>
            </a:r>
            <a:r>
              <a:rPr lang="en-US" sz="1800" dirty="0" smtClean="0"/>
              <a:t>sing YTM essentially ignores the limited liability of the equity holders in case the firm defaults on its debt – see example on next slide</a:t>
            </a:r>
            <a:endParaRPr lang="en-US" sz="1800" noProof="0" dirty="0" smtClean="0"/>
          </a:p>
          <a:p>
            <a:pPr marL="914400" lvl="1" indent="-228600">
              <a:spcAft>
                <a:spcPct val="40000"/>
              </a:spcAft>
              <a:buFont typeface="Arial" panose="020B0604020202020204" pitchFamily="34" charset="0"/>
              <a:buChar char="•"/>
              <a:tabLst>
                <a:tab pos="1085850" algn="l"/>
              </a:tabLst>
            </a:pPr>
            <a:r>
              <a:rPr lang="en-US" sz="2000" noProof="0" dirty="0" smtClean="0"/>
              <a:t>In practice, most </a:t>
            </a:r>
            <a:r>
              <a:rPr lang="en-US" sz="2000" noProof="0" dirty="0"/>
              <a:t>firms act conservatively and use </a:t>
            </a:r>
            <a:r>
              <a:rPr lang="en-US" sz="2000" noProof="0" dirty="0" smtClean="0"/>
              <a:t>YTM for </a:t>
            </a:r>
          </a:p>
          <a:p>
            <a:pPr marL="914400" lvl="1" indent="-228600">
              <a:spcAft>
                <a:spcPct val="40000"/>
              </a:spcAft>
              <a:buFont typeface="Arial" panose="020B0604020202020204" pitchFamily="34" charset="0"/>
              <a:buChar char="•"/>
              <a:tabLst>
                <a:tab pos="1085850" algn="l"/>
              </a:tabLst>
            </a:pPr>
            <a:r>
              <a:rPr lang="en-US" sz="2000" dirty="0"/>
              <a:t>When debt is highly risky, this conservative approach may penalize the project “too much”</a:t>
            </a:r>
            <a:endParaRPr lang="en-US" sz="2000" noProof="0" dirty="0"/>
          </a:p>
          <a:p>
            <a:pPr marL="914400" lvl="2">
              <a:spcAft>
                <a:spcPct val="20000"/>
              </a:spcAft>
              <a:buFontTx/>
              <a:buNone/>
              <a:tabLst>
                <a:tab pos="1085850" algn="l"/>
              </a:tabLst>
            </a:pPr>
            <a:endParaRPr lang="en-US" noProof="0" dirty="0"/>
          </a:p>
          <a:p>
            <a:pPr marL="533400" indent="-533400">
              <a:spcAft>
                <a:spcPct val="20000"/>
              </a:spcAft>
              <a:buFontTx/>
              <a:buNone/>
              <a:tabLst>
                <a:tab pos="1085850" algn="l"/>
              </a:tabLst>
            </a:pPr>
            <a:endParaRPr lang="en-US" sz="1800" noProof="0" dirty="0"/>
          </a:p>
        </p:txBody>
      </p:sp>
      <p:graphicFrame>
        <p:nvGraphicFramePr>
          <p:cNvPr id="5" name="Object 4"/>
          <p:cNvGraphicFramePr>
            <a:graphicFrameLocks noChangeAspect="1"/>
          </p:cNvGraphicFramePr>
          <p:nvPr>
            <p:extLst>
              <p:ext uri="{D42A27DB-BD31-4B8C-83A1-F6EECF244321}">
                <p14:modId xmlns:p14="http://schemas.microsoft.com/office/powerpoint/2010/main" val="3223687966"/>
              </p:ext>
            </p:extLst>
          </p:nvPr>
        </p:nvGraphicFramePr>
        <p:xfrm>
          <a:off x="3810000" y="304800"/>
          <a:ext cx="385233" cy="533400"/>
        </p:xfrm>
        <a:graphic>
          <a:graphicData uri="http://schemas.openxmlformats.org/presentationml/2006/ole">
            <mc:AlternateContent xmlns:mc="http://schemas.openxmlformats.org/markup-compatibility/2006">
              <mc:Choice xmlns:v="urn:schemas-microsoft-com:vml" Requires="v">
                <p:oleObj spid="_x0000_s88367" name="Equation" r:id="rId3" imgW="164880" imgH="228600" progId="Equation.DSMT4">
                  <p:embed/>
                </p:oleObj>
              </mc:Choice>
              <mc:Fallback>
                <p:oleObj name="Equation" r:id="rId3" imgW="164880" imgH="228600" progId="Equation.DSMT4">
                  <p:embed/>
                  <p:pic>
                    <p:nvPicPr>
                      <p:cNvPr id="0" name=""/>
                      <p:cNvPicPr/>
                      <p:nvPr/>
                    </p:nvPicPr>
                    <p:blipFill>
                      <a:blip r:embed="rId4"/>
                      <a:stretch>
                        <a:fillRect/>
                      </a:stretch>
                    </p:blipFill>
                    <p:spPr>
                      <a:xfrm>
                        <a:off x="3810000" y="304800"/>
                        <a:ext cx="385233" cy="533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69241580"/>
              </p:ext>
            </p:extLst>
          </p:nvPr>
        </p:nvGraphicFramePr>
        <p:xfrm>
          <a:off x="7315200" y="5181600"/>
          <a:ext cx="385233" cy="533400"/>
        </p:xfrm>
        <a:graphic>
          <a:graphicData uri="http://schemas.openxmlformats.org/presentationml/2006/ole">
            <mc:AlternateContent xmlns:mc="http://schemas.openxmlformats.org/markup-compatibility/2006">
              <mc:Choice xmlns:v="urn:schemas-microsoft-com:vml" Requires="v">
                <p:oleObj spid="_x0000_s88368" name="Equation" r:id="rId5" imgW="164880" imgH="228600" progId="Equation.DSMT4">
                  <p:embed/>
                </p:oleObj>
              </mc:Choice>
              <mc:Fallback>
                <p:oleObj name="Equation" r:id="rId5" imgW="164880" imgH="228600" progId="Equation.DSMT4">
                  <p:embed/>
                  <p:pic>
                    <p:nvPicPr>
                      <p:cNvPr id="0" name=""/>
                      <p:cNvPicPr/>
                      <p:nvPr/>
                    </p:nvPicPr>
                    <p:blipFill>
                      <a:blip r:embed="rId4"/>
                      <a:stretch>
                        <a:fillRect/>
                      </a:stretch>
                    </p:blipFill>
                    <p:spPr>
                      <a:xfrm>
                        <a:off x="7315200" y="5181600"/>
                        <a:ext cx="385233" cy="533400"/>
                      </a:xfrm>
                      <a:prstGeom prst="rect">
                        <a:avLst/>
                      </a:prstGeom>
                    </p:spPr>
                  </p:pic>
                </p:oleObj>
              </mc:Fallback>
            </mc:AlternateContent>
          </a:graphicData>
        </a:graphic>
      </p:graphicFrame>
    </p:spTree>
    <p:extLst>
      <p:ext uri="{BB962C8B-B14F-4D97-AF65-F5344CB8AC3E}">
        <p14:creationId xmlns:p14="http://schemas.microsoft.com/office/powerpoint/2010/main" val="1573757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CDE34331-7418-4B07-AED5-FA427310E6CD}" type="slidenum">
              <a:rPr lang="en-US"/>
              <a:pPr/>
              <a:t>38</a:t>
            </a:fld>
            <a:endParaRPr lang="en-US"/>
          </a:p>
        </p:txBody>
      </p:sp>
      <p:sp>
        <p:nvSpPr>
          <p:cNvPr id="228354" name="Text Box 2"/>
          <p:cNvSpPr txBox="1">
            <a:spLocks noChangeArrowheads="1"/>
          </p:cNvSpPr>
          <p:nvPr/>
        </p:nvSpPr>
        <p:spPr bwMode="auto">
          <a:xfrm>
            <a:off x="228600" y="381000"/>
            <a:ext cx="8763000" cy="457200"/>
          </a:xfrm>
          <a:prstGeom prst="rect">
            <a:avLst/>
          </a:prstGeom>
          <a:noFill/>
          <a:ln w="9525">
            <a:noFill/>
            <a:miter lim="800000"/>
            <a:headEnd/>
            <a:tailEnd/>
          </a:ln>
          <a:effectLst/>
        </p:spPr>
        <p:txBody>
          <a:bodyPr>
            <a:spAutoFit/>
          </a:bodyPr>
          <a:lstStyle/>
          <a:p>
            <a:pPr>
              <a:spcBef>
                <a:spcPct val="50000"/>
              </a:spcBef>
            </a:pPr>
            <a:r>
              <a:rPr lang="en-US" dirty="0"/>
              <a:t>Why does the yield on risky debt overstate the cost of debt financing?</a:t>
            </a:r>
          </a:p>
        </p:txBody>
      </p:sp>
      <p:sp>
        <p:nvSpPr>
          <p:cNvPr id="228355" name="Text Box 3"/>
          <p:cNvSpPr txBox="1">
            <a:spLocks noChangeArrowheads="1"/>
          </p:cNvSpPr>
          <p:nvPr/>
        </p:nvSpPr>
        <p:spPr bwMode="auto">
          <a:xfrm>
            <a:off x="381000" y="1066800"/>
            <a:ext cx="8229600" cy="5445125"/>
          </a:xfrm>
          <a:prstGeom prst="rect">
            <a:avLst/>
          </a:prstGeom>
          <a:noFill/>
          <a:ln w="9525">
            <a:noFill/>
            <a:miter lim="800000"/>
            <a:headEnd/>
            <a:tailEnd/>
          </a:ln>
          <a:effectLst/>
        </p:spPr>
        <p:txBody>
          <a:bodyPr>
            <a:spAutoFit/>
          </a:bodyPr>
          <a:lstStyle/>
          <a:p>
            <a:pPr>
              <a:spcBef>
                <a:spcPct val="50000"/>
              </a:spcBef>
            </a:pPr>
            <a:r>
              <a:rPr lang="en-US" sz="2000" dirty="0"/>
              <a:t>Example:</a:t>
            </a:r>
          </a:p>
          <a:p>
            <a:pPr>
              <a:spcBef>
                <a:spcPct val="50000"/>
              </a:spcBef>
              <a:buFontTx/>
              <a:buChar char="•"/>
            </a:pPr>
            <a:r>
              <a:rPr lang="en-US" sz="2000" dirty="0"/>
              <a:t> A project requires </a:t>
            </a:r>
            <a:r>
              <a:rPr lang="en-US" sz="2000" dirty="0">
                <a:solidFill>
                  <a:srgbClr val="FF0000"/>
                </a:solidFill>
              </a:rPr>
              <a:t>$100</a:t>
            </a:r>
            <a:r>
              <a:rPr lang="en-US" sz="2000" dirty="0"/>
              <a:t> of investment today, and will pay either </a:t>
            </a:r>
            <a:r>
              <a:rPr lang="en-US" sz="2000" dirty="0">
                <a:solidFill>
                  <a:srgbClr val="FF0000"/>
                </a:solidFill>
              </a:rPr>
              <a:t>$135 or $95</a:t>
            </a:r>
            <a:r>
              <a:rPr lang="en-US" sz="2000" dirty="0"/>
              <a:t> with equal probability a year from now</a:t>
            </a:r>
          </a:p>
          <a:p>
            <a:pPr>
              <a:spcBef>
                <a:spcPct val="50000"/>
              </a:spcBef>
              <a:buFontTx/>
              <a:buChar char="•"/>
            </a:pPr>
            <a:r>
              <a:rPr lang="en-US" sz="2000" dirty="0"/>
              <a:t> The risk-free rate is 7.5%</a:t>
            </a:r>
          </a:p>
          <a:p>
            <a:pPr>
              <a:spcBef>
                <a:spcPct val="50000"/>
              </a:spcBef>
              <a:buFontTx/>
              <a:buChar char="•"/>
            </a:pPr>
            <a:r>
              <a:rPr lang="en-US" sz="2000" dirty="0"/>
              <a:t> The project cost is to be fully financed by a bank loan with a yield of </a:t>
            </a:r>
            <a:r>
              <a:rPr lang="en-US" sz="2000" dirty="0">
                <a:solidFill>
                  <a:srgbClr val="FF0000"/>
                </a:solidFill>
              </a:rPr>
              <a:t>20%</a:t>
            </a:r>
          </a:p>
          <a:p>
            <a:pPr>
              <a:spcBef>
                <a:spcPct val="50000"/>
              </a:spcBef>
              <a:buFontTx/>
              <a:buChar char="•"/>
            </a:pPr>
            <a:r>
              <a:rPr lang="en-US" sz="2000" dirty="0"/>
              <a:t>Assume that the tax rate is zero, that this is the only project of the firm, and that there is no other form of financing available</a:t>
            </a:r>
          </a:p>
          <a:p>
            <a:pPr>
              <a:spcBef>
                <a:spcPct val="50000"/>
              </a:spcBef>
              <a:buFontTx/>
              <a:buChar char="•"/>
            </a:pPr>
            <a:r>
              <a:rPr lang="en-US" sz="2000" dirty="0"/>
              <a:t> Should the firm (i.e., the equity holders) take the project?</a:t>
            </a:r>
          </a:p>
          <a:p>
            <a:pPr>
              <a:spcBef>
                <a:spcPct val="50000"/>
              </a:spcBef>
              <a:buFontTx/>
              <a:buChar char="•"/>
            </a:pPr>
            <a:endParaRPr lang="en-US" sz="2000" dirty="0"/>
          </a:p>
          <a:p>
            <a:pPr>
              <a:spcBef>
                <a:spcPct val="50000"/>
              </a:spcBef>
            </a:pPr>
            <a:r>
              <a:rPr lang="en-US" sz="2000" dirty="0"/>
              <a:t>Answer: Should the firm take the project? </a:t>
            </a:r>
            <a:r>
              <a:rPr lang="en-US" sz="2000" i="1" dirty="0"/>
              <a:t>Of course</a:t>
            </a:r>
            <a:r>
              <a:rPr lang="en-US" sz="2000" dirty="0"/>
              <a:t>!</a:t>
            </a:r>
          </a:p>
          <a:p>
            <a:pPr lvl="1">
              <a:spcBef>
                <a:spcPct val="50000"/>
              </a:spcBef>
              <a:buFontTx/>
              <a:buChar char="•"/>
            </a:pPr>
            <a:r>
              <a:rPr lang="en-US" sz="1800" dirty="0"/>
              <a:t> Equity holders contribute $0 to the project financing</a:t>
            </a:r>
          </a:p>
          <a:p>
            <a:pPr lvl="1">
              <a:spcBef>
                <a:spcPct val="50000"/>
              </a:spcBef>
              <a:buFontTx/>
              <a:buChar char="•"/>
            </a:pPr>
            <a:r>
              <a:rPr lang="en-US" sz="1800" dirty="0"/>
              <a:t> They get $15 after paying the bank if the cash flow is $135 and $0 otherwise</a:t>
            </a:r>
          </a:p>
          <a:p>
            <a:pPr lvl="1">
              <a:spcBef>
                <a:spcPct val="50000"/>
              </a:spcBef>
              <a:buFontTx/>
              <a:buChar char="•"/>
            </a:pPr>
            <a:r>
              <a:rPr lang="en-US" sz="1800" dirty="0"/>
              <a:t> Hence this is a good deal for them</a:t>
            </a:r>
          </a:p>
        </p:txBody>
      </p:sp>
      <p:sp>
        <p:nvSpPr>
          <p:cNvPr id="228356" name="Rectangle 4"/>
          <p:cNvSpPr>
            <a:spLocks noChangeArrowheads="1"/>
          </p:cNvSpPr>
          <p:nvPr/>
        </p:nvSpPr>
        <p:spPr bwMode="auto">
          <a:xfrm>
            <a:off x="304800" y="990600"/>
            <a:ext cx="8305800" cy="36576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47935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28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3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835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3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83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835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835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835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8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1E8E70B-C3BC-40EF-8405-5E3C091374D8}" type="slidenum">
              <a:rPr lang="en-US"/>
              <a:pPr/>
              <a:t>39</a:t>
            </a:fld>
            <a:endParaRPr lang="en-US"/>
          </a:p>
        </p:txBody>
      </p:sp>
      <p:sp>
        <p:nvSpPr>
          <p:cNvPr id="229378" name="Text Box 2"/>
          <p:cNvSpPr txBox="1">
            <a:spLocks noChangeArrowheads="1"/>
          </p:cNvSpPr>
          <p:nvPr/>
        </p:nvSpPr>
        <p:spPr bwMode="auto">
          <a:xfrm>
            <a:off x="304800" y="533400"/>
            <a:ext cx="8534400" cy="6035675"/>
          </a:xfrm>
          <a:prstGeom prst="rect">
            <a:avLst/>
          </a:prstGeom>
          <a:noFill/>
          <a:ln w="9525">
            <a:noFill/>
            <a:miter lim="800000"/>
            <a:headEnd/>
            <a:tailEnd/>
          </a:ln>
          <a:effectLst/>
        </p:spPr>
        <p:txBody>
          <a:bodyPr>
            <a:spAutoFit/>
          </a:bodyPr>
          <a:lstStyle/>
          <a:p>
            <a:pPr>
              <a:spcBef>
                <a:spcPct val="50000"/>
              </a:spcBef>
            </a:pPr>
            <a:r>
              <a:rPr lang="en-US" sz="2000" dirty="0"/>
              <a:t>But see what happens when we use the YTM of debt as the cost of capital:</a:t>
            </a:r>
          </a:p>
          <a:p>
            <a:pPr>
              <a:spcBef>
                <a:spcPct val="50000"/>
              </a:spcBef>
            </a:pPr>
            <a:endParaRPr lang="en-US" sz="2000" dirty="0"/>
          </a:p>
          <a:p>
            <a:pPr>
              <a:spcBef>
                <a:spcPct val="50000"/>
              </a:spcBef>
            </a:pPr>
            <a:endParaRPr lang="en-US" sz="2000" dirty="0"/>
          </a:p>
          <a:p>
            <a:pPr>
              <a:spcBef>
                <a:spcPct val="50000"/>
              </a:spcBef>
            </a:pPr>
            <a:endParaRPr lang="en-US" sz="2000" dirty="0"/>
          </a:p>
          <a:p>
            <a:pPr>
              <a:spcBef>
                <a:spcPct val="50000"/>
              </a:spcBef>
            </a:pPr>
            <a:endParaRPr lang="en-US" sz="2000" dirty="0"/>
          </a:p>
          <a:p>
            <a:pPr>
              <a:spcBef>
                <a:spcPct val="50000"/>
              </a:spcBef>
            </a:pPr>
            <a:endParaRPr lang="en-US" sz="2000" dirty="0"/>
          </a:p>
          <a:p>
            <a:pPr>
              <a:spcBef>
                <a:spcPct val="50000"/>
              </a:spcBef>
            </a:pPr>
            <a:r>
              <a:rPr lang="en-US" sz="2000" dirty="0"/>
              <a:t>Clearly this is the wrong answer. The problem is that 20% is just the </a:t>
            </a:r>
            <a:r>
              <a:rPr lang="en-US" sz="2000" i="1" dirty="0"/>
              <a:t>promised yield</a:t>
            </a:r>
            <a:r>
              <a:rPr lang="en-US" sz="2000" dirty="0"/>
              <a:t>, not the </a:t>
            </a:r>
            <a:r>
              <a:rPr lang="en-US" sz="2000" i="1" dirty="0"/>
              <a:t>expected return</a:t>
            </a:r>
            <a:r>
              <a:rPr lang="en-US" sz="2000" dirty="0"/>
              <a:t> on the debt:</a:t>
            </a:r>
          </a:p>
          <a:p>
            <a:pPr>
              <a:spcBef>
                <a:spcPct val="50000"/>
              </a:spcBef>
            </a:pPr>
            <a:endParaRPr lang="en-US" sz="2000" dirty="0"/>
          </a:p>
          <a:p>
            <a:pPr>
              <a:spcBef>
                <a:spcPct val="50000"/>
              </a:spcBef>
            </a:pPr>
            <a:endParaRPr lang="en-US" sz="2000" dirty="0"/>
          </a:p>
          <a:p>
            <a:pPr>
              <a:spcBef>
                <a:spcPct val="50000"/>
              </a:spcBef>
            </a:pPr>
            <a:endParaRPr lang="en-US" sz="2000" dirty="0"/>
          </a:p>
          <a:p>
            <a:pPr>
              <a:spcBef>
                <a:spcPct val="50000"/>
              </a:spcBef>
            </a:pPr>
            <a:r>
              <a:rPr lang="en-US" sz="2000" dirty="0"/>
              <a:t>U</a:t>
            </a:r>
            <a:r>
              <a:rPr lang="en-US" sz="2000" dirty="0" smtClean="0"/>
              <a:t>sing </a:t>
            </a:r>
            <a:r>
              <a:rPr lang="en-US" sz="2000" dirty="0"/>
              <a:t>YTM ignores the fact that equity holders have </a:t>
            </a:r>
            <a:r>
              <a:rPr lang="en-US" sz="2000" i="1" dirty="0"/>
              <a:t>limited liability</a:t>
            </a:r>
            <a:r>
              <a:rPr lang="en-US" sz="2000" dirty="0"/>
              <a:t> in case if bankruptcy</a:t>
            </a:r>
          </a:p>
          <a:p>
            <a:pPr>
              <a:spcBef>
                <a:spcPct val="50000"/>
              </a:spcBef>
            </a:pPr>
            <a:endParaRPr lang="en-US" sz="2000" dirty="0"/>
          </a:p>
        </p:txBody>
      </p:sp>
      <p:graphicFrame>
        <p:nvGraphicFramePr>
          <p:cNvPr id="229379" name="Object 3"/>
          <p:cNvGraphicFramePr>
            <a:graphicFrameLocks noChangeAspect="1"/>
          </p:cNvGraphicFramePr>
          <p:nvPr/>
        </p:nvGraphicFramePr>
        <p:xfrm>
          <a:off x="1447800" y="1447800"/>
          <a:ext cx="5943600" cy="1428750"/>
        </p:xfrm>
        <a:graphic>
          <a:graphicData uri="http://schemas.openxmlformats.org/presentationml/2006/ole">
            <mc:AlternateContent xmlns:mc="http://schemas.openxmlformats.org/markup-compatibility/2006">
              <mc:Choice xmlns:v="urn:schemas-microsoft-com:vml" Requires="v">
                <p:oleObj spid="_x0000_s107576" name="Equation" r:id="rId3" imgW="2616120" imgH="647640" progId="Equation.DSMT4">
                  <p:embed/>
                </p:oleObj>
              </mc:Choice>
              <mc:Fallback>
                <p:oleObj name="Equation" r:id="rId3" imgW="2616120" imgH="647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47800"/>
                        <a:ext cx="5943600" cy="142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29380" name="Object 4"/>
          <p:cNvGraphicFramePr>
            <a:graphicFrameLocks noChangeAspect="1"/>
          </p:cNvGraphicFramePr>
          <p:nvPr/>
        </p:nvGraphicFramePr>
        <p:xfrm>
          <a:off x="762000" y="4267200"/>
          <a:ext cx="7424738" cy="755650"/>
        </p:xfrm>
        <a:graphic>
          <a:graphicData uri="http://schemas.openxmlformats.org/presentationml/2006/ole">
            <mc:AlternateContent xmlns:mc="http://schemas.openxmlformats.org/markup-compatibility/2006">
              <mc:Choice xmlns:v="urn:schemas-microsoft-com:vml" Requires="v">
                <p:oleObj spid="_x0000_s107577" name="Equation" r:id="rId5" imgW="3517560" imgH="368280" progId="Equation.DSMT4">
                  <p:embed/>
                </p:oleObj>
              </mc:Choice>
              <mc:Fallback>
                <p:oleObj name="Equation" r:id="rId5" imgW="351756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267200"/>
                        <a:ext cx="7424738" cy="7556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6979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02BA7-F5D3-4B04-A95F-8807846F7BF8}" type="slidenum">
              <a:rPr lang="en-US" smtClean="0"/>
              <a:pPr/>
              <a:t>4</a:t>
            </a:fld>
            <a:endParaRPr lang="en-US"/>
          </a:p>
        </p:txBody>
      </p:sp>
      <p:sp>
        <p:nvSpPr>
          <p:cNvPr id="3" name="Text Box 4"/>
          <p:cNvSpPr txBox="1">
            <a:spLocks noChangeArrowheads="1"/>
          </p:cNvSpPr>
          <p:nvPr/>
        </p:nvSpPr>
        <p:spPr bwMode="auto">
          <a:xfrm>
            <a:off x="381000" y="762000"/>
            <a:ext cx="8305800" cy="4785926"/>
          </a:xfrm>
          <a:prstGeom prst="rect">
            <a:avLst/>
          </a:prstGeom>
          <a:noFill/>
          <a:ln w="9525">
            <a:noFill/>
            <a:miter lim="800000"/>
            <a:headEnd/>
            <a:tailEnd/>
          </a:ln>
          <a:effectLst/>
        </p:spPr>
        <p:txBody>
          <a:bodyPr>
            <a:spAutoFit/>
          </a:bodyPr>
          <a:lstStyle/>
          <a:p>
            <a:pPr>
              <a:spcBef>
                <a:spcPts val="0"/>
              </a:spcBef>
              <a:spcAft>
                <a:spcPts val="600"/>
              </a:spcAft>
            </a:pPr>
            <a:endParaRPr lang="en-US" sz="2000" dirty="0" smtClean="0"/>
          </a:p>
          <a:p>
            <a:pPr>
              <a:spcBef>
                <a:spcPts val="0"/>
              </a:spcBef>
              <a:spcAft>
                <a:spcPts val="600"/>
              </a:spcAft>
            </a:pPr>
            <a:endParaRPr lang="en-US" sz="2000" dirty="0"/>
          </a:p>
          <a:p>
            <a:pPr>
              <a:spcBef>
                <a:spcPts val="0"/>
              </a:spcBef>
              <a:spcAft>
                <a:spcPts val="600"/>
              </a:spcAft>
            </a:pPr>
            <a:endParaRPr lang="en-US" sz="2000" dirty="0" smtClean="0"/>
          </a:p>
          <a:p>
            <a:pPr>
              <a:spcBef>
                <a:spcPts val="0"/>
              </a:spcBef>
              <a:spcAft>
                <a:spcPts val="600"/>
              </a:spcAft>
            </a:pPr>
            <a:r>
              <a:rPr lang="en-US" sz="2000" dirty="0" smtClean="0"/>
              <a:t>Risk-adjusted </a:t>
            </a:r>
            <a:r>
              <a:rPr lang="en-US" sz="2000" dirty="0"/>
              <a:t>discounting using </a:t>
            </a:r>
            <a:r>
              <a:rPr lang="en-US" sz="2000" dirty="0" smtClean="0"/>
              <a:t>C.A.P.M.:</a:t>
            </a:r>
          </a:p>
          <a:p>
            <a:pPr>
              <a:spcBef>
                <a:spcPct val="50000"/>
              </a:spcBef>
              <a:spcAft>
                <a:spcPts val="600"/>
              </a:spcAft>
            </a:pPr>
            <a:endParaRPr lang="en-US" sz="2000" dirty="0"/>
          </a:p>
          <a:p>
            <a:pPr>
              <a:spcBef>
                <a:spcPct val="50000"/>
              </a:spcBef>
              <a:spcAft>
                <a:spcPts val="600"/>
              </a:spcAft>
            </a:pPr>
            <a:endParaRPr lang="en-US" sz="2000" dirty="0" smtClean="0"/>
          </a:p>
          <a:p>
            <a:pPr>
              <a:spcBef>
                <a:spcPct val="50000"/>
              </a:spcBef>
              <a:spcAft>
                <a:spcPts val="600"/>
              </a:spcAft>
            </a:pPr>
            <a:endParaRPr lang="en-US" sz="2000" dirty="0"/>
          </a:p>
          <a:p>
            <a:pPr>
              <a:spcBef>
                <a:spcPct val="50000"/>
              </a:spcBef>
              <a:spcAft>
                <a:spcPts val="600"/>
              </a:spcAft>
            </a:pPr>
            <a:endParaRPr lang="en-US" sz="2000" dirty="0" smtClean="0"/>
          </a:p>
          <a:p>
            <a:pPr>
              <a:spcBef>
                <a:spcPct val="50000"/>
              </a:spcBef>
              <a:spcAft>
                <a:spcPts val="600"/>
              </a:spcAft>
            </a:pPr>
            <a:endParaRPr lang="en-US" sz="2000" dirty="0"/>
          </a:p>
          <a:p>
            <a:pPr marL="342900" indent="-230188">
              <a:spcBef>
                <a:spcPct val="50000"/>
              </a:spcBef>
              <a:spcAft>
                <a:spcPts val="600"/>
              </a:spcAft>
              <a:buFont typeface="Arial" panose="020B0604020202020204" pitchFamily="34" charset="0"/>
              <a:buChar char="•"/>
            </a:pPr>
            <a:r>
              <a:rPr lang="en-US" sz="2000" dirty="0" smtClean="0"/>
              <a:t>Alternatively, </a:t>
            </a:r>
            <a:r>
              <a:rPr lang="en-US" sz="2000" dirty="0"/>
              <a:t>one can use a </a:t>
            </a:r>
            <a:r>
              <a:rPr lang="en-US" sz="2000" dirty="0" smtClean="0"/>
              <a:t>multifactor </a:t>
            </a:r>
            <a:r>
              <a:rPr lang="en-US" sz="2000" dirty="0"/>
              <a:t>model </a:t>
            </a:r>
            <a:r>
              <a:rPr lang="en-US" sz="2000" dirty="0" smtClean="0"/>
              <a:t>to compute the </a:t>
            </a:r>
            <a:r>
              <a:rPr lang="en-US" sz="2000" dirty="0"/>
              <a:t>cost of </a:t>
            </a:r>
            <a:r>
              <a:rPr lang="en-US" sz="2000" dirty="0" smtClean="0"/>
              <a:t>capital</a:t>
            </a:r>
            <a:endParaRPr lang="en-US" sz="2000" dirty="0"/>
          </a:p>
        </p:txBody>
      </p:sp>
      <p:sp>
        <p:nvSpPr>
          <p:cNvPr id="9" name="AutoShape 1032"/>
          <p:cNvSpPr>
            <a:spLocks/>
          </p:cNvSpPr>
          <p:nvPr/>
        </p:nvSpPr>
        <p:spPr bwMode="auto">
          <a:xfrm rot="16192554">
            <a:off x="4988669" y="2771804"/>
            <a:ext cx="231775" cy="1906813"/>
          </a:xfrm>
          <a:prstGeom prst="leftBrace">
            <a:avLst>
              <a:gd name="adj1" fmla="val 82249"/>
              <a:gd name="adj2" fmla="val 49903"/>
            </a:avLst>
          </a:prstGeom>
          <a:noFill/>
          <a:ln w="9525">
            <a:solidFill>
              <a:schemeClr val="tx1"/>
            </a:solidFill>
            <a:round/>
            <a:headEnd/>
            <a:tailEnd/>
          </a:ln>
          <a:effectLst/>
        </p:spPr>
        <p:txBody>
          <a:bodyPr wrap="none" anchor="ctr"/>
          <a:lstStyle/>
          <a:p>
            <a:endParaRPr lang="en-US"/>
          </a:p>
        </p:txBody>
      </p:sp>
      <p:sp>
        <p:nvSpPr>
          <p:cNvPr id="10" name="Text Box 1033"/>
          <p:cNvSpPr txBox="1">
            <a:spLocks noChangeArrowheads="1"/>
          </p:cNvSpPr>
          <p:nvPr/>
        </p:nvSpPr>
        <p:spPr bwMode="auto">
          <a:xfrm>
            <a:off x="4150901" y="3923521"/>
            <a:ext cx="2105025" cy="336550"/>
          </a:xfrm>
          <a:prstGeom prst="rect">
            <a:avLst/>
          </a:prstGeom>
          <a:noFill/>
          <a:ln w="9525">
            <a:noFill/>
            <a:miter lim="800000"/>
            <a:headEnd/>
            <a:tailEnd/>
          </a:ln>
          <a:effectLst/>
        </p:spPr>
        <p:txBody>
          <a:bodyPr wrap="none">
            <a:spAutoFit/>
          </a:bodyPr>
          <a:lstStyle/>
          <a:p>
            <a:r>
              <a:rPr lang="en-US" sz="1600" dirty="0"/>
              <a:t>Project’s cost of capital</a:t>
            </a:r>
          </a:p>
        </p:txBody>
      </p:sp>
      <p:graphicFrame>
        <p:nvGraphicFramePr>
          <p:cNvPr id="4" name="Object 3"/>
          <p:cNvGraphicFramePr>
            <a:graphicFrameLocks noChangeAspect="1"/>
          </p:cNvGraphicFramePr>
          <p:nvPr>
            <p:extLst>
              <p:ext uri="{D42A27DB-BD31-4B8C-83A1-F6EECF244321}">
                <p14:modId xmlns:p14="http://schemas.microsoft.com/office/powerpoint/2010/main" val="1895526872"/>
              </p:ext>
            </p:extLst>
          </p:nvPr>
        </p:nvGraphicFramePr>
        <p:xfrm>
          <a:off x="3733800" y="721181"/>
          <a:ext cx="1600200" cy="806971"/>
        </p:xfrm>
        <a:graphic>
          <a:graphicData uri="http://schemas.openxmlformats.org/presentationml/2006/ole">
            <mc:AlternateContent xmlns:mc="http://schemas.openxmlformats.org/markup-compatibility/2006">
              <mc:Choice xmlns:v="urn:schemas-microsoft-com:vml" Requires="v">
                <p:oleObj spid="_x0000_s118810" name="Equation" r:id="rId3" imgW="774360" imgH="431640" progId="Equation.DSMT4">
                  <p:embed/>
                </p:oleObj>
              </mc:Choice>
              <mc:Fallback>
                <p:oleObj name="Equation" r:id="rId3" imgW="774360" imgH="431640" progId="Equation.DSMT4">
                  <p:embed/>
                  <p:pic>
                    <p:nvPicPr>
                      <p:cNvPr id="0" name=""/>
                      <p:cNvPicPr/>
                      <p:nvPr/>
                    </p:nvPicPr>
                    <p:blipFill>
                      <a:blip r:embed="rId4"/>
                      <a:stretch>
                        <a:fillRect/>
                      </a:stretch>
                    </p:blipFill>
                    <p:spPr>
                      <a:xfrm>
                        <a:off x="3733800" y="721181"/>
                        <a:ext cx="1600200" cy="806971"/>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22410694"/>
              </p:ext>
            </p:extLst>
          </p:nvPr>
        </p:nvGraphicFramePr>
        <p:xfrm>
          <a:off x="2933700" y="2704321"/>
          <a:ext cx="3200400" cy="901284"/>
        </p:xfrm>
        <a:graphic>
          <a:graphicData uri="http://schemas.openxmlformats.org/presentationml/2006/ole">
            <mc:AlternateContent xmlns:mc="http://schemas.openxmlformats.org/markup-compatibility/2006">
              <mc:Choice xmlns:v="urn:schemas-microsoft-com:vml" Requires="v">
                <p:oleObj spid="_x0000_s118811" name="Equation" r:id="rId5" imgW="1549080" imgH="495000" progId="Equation.DSMT4">
                  <p:embed/>
                </p:oleObj>
              </mc:Choice>
              <mc:Fallback>
                <p:oleObj name="Equation" r:id="rId5" imgW="1549080" imgH="495000" progId="Equation.DSMT4">
                  <p:embed/>
                  <p:pic>
                    <p:nvPicPr>
                      <p:cNvPr id="0" name=""/>
                      <p:cNvPicPr/>
                      <p:nvPr/>
                    </p:nvPicPr>
                    <p:blipFill>
                      <a:blip r:embed="rId6"/>
                      <a:stretch>
                        <a:fillRect/>
                      </a:stretch>
                    </p:blipFill>
                    <p:spPr>
                      <a:xfrm>
                        <a:off x="2933700" y="2704321"/>
                        <a:ext cx="3200400" cy="901284"/>
                      </a:xfrm>
                      <a:prstGeom prst="rect">
                        <a:avLst/>
                      </a:prstGeom>
                    </p:spPr>
                  </p:pic>
                </p:oleObj>
              </mc:Fallback>
            </mc:AlternateContent>
          </a:graphicData>
        </a:graphic>
      </p:graphicFrame>
    </p:spTree>
    <p:extLst>
      <p:ext uri="{BB962C8B-B14F-4D97-AF65-F5344CB8AC3E}">
        <p14:creationId xmlns:p14="http://schemas.microsoft.com/office/powerpoint/2010/main" val="714360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096BE96-2777-4A35-B01B-15E677D99522}" type="slidenum">
              <a:rPr lang="en-US"/>
              <a:pPr/>
              <a:t>40</a:t>
            </a:fld>
            <a:endParaRPr lang="en-US"/>
          </a:p>
        </p:txBody>
      </p:sp>
      <p:sp>
        <p:nvSpPr>
          <p:cNvPr id="230402" name="Rectangle 2"/>
          <p:cNvSpPr>
            <a:spLocks noGrp="1" noChangeArrowheads="1"/>
          </p:cNvSpPr>
          <p:nvPr>
            <p:ph type="body" idx="1"/>
          </p:nvPr>
        </p:nvSpPr>
        <p:spPr>
          <a:xfrm>
            <a:off x="228600" y="609600"/>
            <a:ext cx="8382000" cy="4419600"/>
          </a:xfrm>
        </p:spPr>
        <p:txBody>
          <a:bodyPr/>
          <a:lstStyle/>
          <a:p>
            <a:pPr marL="400050" lvl="1">
              <a:spcAft>
                <a:spcPts val="2400"/>
              </a:spcAft>
              <a:buFontTx/>
              <a:buNone/>
              <a:tabLst>
                <a:tab pos="1085850" algn="l"/>
              </a:tabLst>
            </a:pPr>
            <a:r>
              <a:rPr lang="en-US" sz="2400" dirty="0"/>
              <a:t>Cost of Debt Financing,     , risky debt:</a:t>
            </a:r>
            <a:endParaRPr lang="en-US" sz="2000" dirty="0"/>
          </a:p>
          <a:p>
            <a:pPr marL="742950" lvl="2">
              <a:spcAft>
                <a:spcPct val="20000"/>
              </a:spcAft>
              <a:tabLst>
                <a:tab pos="1085850" algn="l"/>
              </a:tabLst>
            </a:pPr>
            <a:r>
              <a:rPr lang="en-US" sz="2000" dirty="0">
                <a:solidFill>
                  <a:schemeClr val="accent2"/>
                </a:solidFill>
              </a:rPr>
              <a:t>YTM overstates the cost of debt</a:t>
            </a:r>
            <a:r>
              <a:rPr lang="en-US" sz="2000" dirty="0"/>
              <a:t>: The “expected return on debt” is lower than the promised yield</a:t>
            </a:r>
          </a:p>
          <a:p>
            <a:pPr marL="1143000" lvl="3">
              <a:spcAft>
                <a:spcPct val="70000"/>
              </a:spcAft>
              <a:tabLst>
                <a:tab pos="1085850" algn="l"/>
              </a:tabLst>
            </a:pPr>
            <a:r>
              <a:rPr lang="en-US" dirty="0"/>
              <a:t>In practice, most firms act conservatively and use YTM</a:t>
            </a:r>
          </a:p>
          <a:p>
            <a:pPr marL="742950" lvl="2">
              <a:spcAft>
                <a:spcPct val="20000"/>
              </a:spcAft>
              <a:tabLst>
                <a:tab pos="1085850" algn="l"/>
              </a:tabLst>
            </a:pPr>
            <a:r>
              <a:rPr lang="en-US" sz="2000" dirty="0">
                <a:solidFill>
                  <a:schemeClr val="accent2"/>
                </a:solidFill>
              </a:rPr>
              <a:t>Two alternative ways to get the true cost of debt:</a:t>
            </a:r>
          </a:p>
          <a:p>
            <a:pPr marL="1143000" lvl="3">
              <a:spcAft>
                <a:spcPct val="20000"/>
              </a:spcAft>
              <a:buFontTx/>
              <a:buAutoNum type="arabicPeriod"/>
              <a:tabLst>
                <a:tab pos="1085850" algn="l"/>
              </a:tabLst>
            </a:pPr>
            <a:r>
              <a:rPr lang="en-US" b="1" dirty="0"/>
              <a:t> </a:t>
            </a:r>
            <a:r>
              <a:rPr lang="en-US" b="1" dirty="0" smtClean="0"/>
              <a:t>C.A.P.M. approach: Use </a:t>
            </a:r>
            <a:r>
              <a:rPr lang="en-US" b="1" dirty="0"/>
              <a:t>the beta of debt to calculate the expected return on </a:t>
            </a:r>
            <a:r>
              <a:rPr lang="en-US" b="1" dirty="0" smtClean="0"/>
              <a:t>debt</a:t>
            </a:r>
            <a:endParaRPr lang="en-US" b="1" dirty="0"/>
          </a:p>
          <a:p>
            <a:pPr marL="2000250" lvl="4" indent="-171450">
              <a:spcAft>
                <a:spcPts val="1800"/>
              </a:spcAft>
              <a:tabLst>
                <a:tab pos="1085850" algn="l"/>
              </a:tabLst>
            </a:pPr>
            <a:r>
              <a:rPr lang="en-US" sz="1800" dirty="0" smtClean="0"/>
              <a:t>Junk (i.e., speculative-grade) </a:t>
            </a:r>
            <a:r>
              <a:rPr lang="en-US" sz="1800" dirty="0"/>
              <a:t>debt betas range from 0.3 to 0.5</a:t>
            </a:r>
          </a:p>
          <a:p>
            <a:pPr marL="2000250" lvl="4" indent="-171450">
              <a:spcAft>
                <a:spcPts val="1800"/>
              </a:spcAft>
              <a:buFontTx/>
              <a:buNone/>
              <a:tabLst>
                <a:tab pos="1085850" algn="l"/>
              </a:tabLst>
            </a:pPr>
            <a:r>
              <a:rPr lang="en-US" dirty="0"/>
              <a:t>			</a:t>
            </a:r>
            <a:r>
              <a:rPr lang="en-US" b="1" dirty="0" smtClean="0"/>
              <a:t>or</a:t>
            </a:r>
            <a:endParaRPr lang="en-US" b="1" dirty="0"/>
          </a:p>
          <a:p>
            <a:pPr marL="1143000" lvl="3">
              <a:spcAft>
                <a:spcPct val="20000"/>
              </a:spcAft>
              <a:buFontTx/>
              <a:buAutoNum type="arabicPeriod"/>
              <a:tabLst>
                <a:tab pos="1085850" algn="l"/>
              </a:tabLst>
            </a:pPr>
            <a:r>
              <a:rPr lang="en-US" b="1" dirty="0"/>
              <a:t>Subtract expected losses from default and recalculate </a:t>
            </a:r>
            <a:r>
              <a:rPr lang="en-US" b="1" dirty="0" smtClean="0"/>
              <a:t>yields</a:t>
            </a:r>
          </a:p>
          <a:p>
            <a:pPr marL="2057400" lvl="5">
              <a:spcAft>
                <a:spcPct val="20000"/>
              </a:spcAft>
              <a:buNone/>
              <a:tabLst>
                <a:tab pos="1085850" algn="l"/>
              </a:tabLst>
            </a:pPr>
            <a:r>
              <a:rPr lang="en-US" sz="1800" dirty="0" smtClean="0"/>
              <a:t>- See example on next slide</a:t>
            </a:r>
            <a:endParaRPr lang="en-US" sz="1800" dirty="0"/>
          </a:p>
          <a:p>
            <a:pPr marL="0" indent="0">
              <a:spcAft>
                <a:spcPct val="20000"/>
              </a:spcAft>
              <a:buFontTx/>
              <a:buNone/>
              <a:tabLst>
                <a:tab pos="1085850" algn="l"/>
              </a:tabLst>
            </a:pPr>
            <a:endParaRPr lang="en-US" sz="2000" b="1" dirty="0"/>
          </a:p>
        </p:txBody>
      </p:sp>
      <p:graphicFrame>
        <p:nvGraphicFramePr>
          <p:cNvPr id="230403" name="Object 3"/>
          <p:cNvGraphicFramePr>
            <a:graphicFrameLocks noChangeAspect="1"/>
          </p:cNvGraphicFramePr>
          <p:nvPr/>
        </p:nvGraphicFramePr>
        <p:xfrm>
          <a:off x="3352800" y="609600"/>
          <a:ext cx="328613" cy="533400"/>
        </p:xfrm>
        <a:graphic>
          <a:graphicData uri="http://schemas.openxmlformats.org/presentationml/2006/ole">
            <mc:AlternateContent xmlns:mc="http://schemas.openxmlformats.org/markup-compatibility/2006">
              <mc:Choice xmlns:v="urn:schemas-microsoft-com:vml" Requires="v">
                <p:oleObj spid="_x0000_s108573" name="Equation" r:id="rId3" imgW="164880" imgH="215640" progId="Equation.3">
                  <p:embed/>
                </p:oleObj>
              </mc:Choice>
              <mc:Fallback>
                <p:oleObj name="Equation" r:id="rId3" imgW="1648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609600"/>
                        <a:ext cx="328613" cy="533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0120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2F0C079-FDFE-45B1-8E77-1285F0B3B4BD}" type="slidenum">
              <a:rPr lang="en-US"/>
              <a:pPr/>
              <a:t>41</a:t>
            </a:fld>
            <a:endParaRPr lang="en-US"/>
          </a:p>
        </p:txBody>
      </p:sp>
      <p:sp>
        <p:nvSpPr>
          <p:cNvPr id="212994" name="Rectangle 2"/>
          <p:cNvSpPr>
            <a:spLocks noGrp="1" noChangeArrowheads="1"/>
          </p:cNvSpPr>
          <p:nvPr>
            <p:ph type="body" idx="1"/>
          </p:nvPr>
        </p:nvSpPr>
        <p:spPr>
          <a:xfrm>
            <a:off x="457200" y="228600"/>
            <a:ext cx="8229600" cy="4191000"/>
          </a:xfrm>
        </p:spPr>
        <p:txBody>
          <a:bodyPr/>
          <a:lstStyle/>
          <a:p>
            <a:pPr marL="228600" indent="-228600">
              <a:buFontTx/>
              <a:buNone/>
            </a:pPr>
            <a:r>
              <a:rPr lang="en-US" sz="2400">
                <a:cs typeface="Arial" charset="0"/>
              </a:rPr>
              <a:t>Example: Recalculating the yield based on expected losses</a:t>
            </a:r>
          </a:p>
          <a:p>
            <a:pPr marL="228600" indent="-228600"/>
            <a:r>
              <a:rPr lang="en-US" sz="2000">
                <a:cs typeface="Arial" charset="0"/>
              </a:rPr>
              <a:t>Firm X has outstanding debt that matures in one year  </a:t>
            </a:r>
          </a:p>
          <a:p>
            <a:pPr marL="228600" indent="-228600"/>
            <a:r>
              <a:rPr lang="en-US" sz="2000">
                <a:cs typeface="Arial" charset="0"/>
              </a:rPr>
              <a:t>Debt has </a:t>
            </a:r>
            <a:r>
              <a:rPr lang="en-US" sz="2000">
                <a:solidFill>
                  <a:srgbClr val="FF0000"/>
                </a:solidFill>
                <a:cs typeface="Arial" charset="0"/>
              </a:rPr>
              <a:t>8%</a:t>
            </a:r>
            <a:r>
              <a:rPr lang="en-US" sz="2000">
                <a:cs typeface="Arial" charset="0"/>
              </a:rPr>
              <a:t> coupon rate over </a:t>
            </a:r>
            <a:r>
              <a:rPr lang="en-US" sz="2000">
                <a:solidFill>
                  <a:srgbClr val="FF0000"/>
                </a:solidFill>
                <a:cs typeface="Arial" charset="0"/>
              </a:rPr>
              <a:t>$1</a:t>
            </a:r>
            <a:r>
              <a:rPr lang="en-US" sz="2000">
                <a:cs typeface="Arial" charset="0"/>
              </a:rPr>
              <a:t> face value, to be paid at the end of the year</a:t>
            </a:r>
          </a:p>
          <a:p>
            <a:pPr marL="228600" indent="-228600"/>
            <a:r>
              <a:rPr lang="en-US" sz="2000">
                <a:cs typeface="Arial" charset="0"/>
              </a:rPr>
              <a:t>Debt is currently trading for </a:t>
            </a:r>
            <a:r>
              <a:rPr lang="en-US" sz="2000">
                <a:solidFill>
                  <a:srgbClr val="FF0000"/>
                </a:solidFill>
                <a:cs typeface="Arial" charset="0"/>
              </a:rPr>
              <a:t>96 cents on the dollar</a:t>
            </a:r>
            <a:r>
              <a:rPr lang="en-US" sz="2000">
                <a:cs typeface="Arial" charset="0"/>
              </a:rPr>
              <a:t>  </a:t>
            </a:r>
          </a:p>
          <a:p>
            <a:pPr marL="228600" indent="-228600"/>
            <a:r>
              <a:rPr lang="en-US" sz="2000">
                <a:cs typeface="Arial" charset="0"/>
              </a:rPr>
              <a:t>If firm X defaults, bondholders are expected to </a:t>
            </a:r>
            <a:r>
              <a:rPr lang="en-US" sz="2000">
                <a:solidFill>
                  <a:srgbClr val="FF0000"/>
                </a:solidFill>
                <a:cs typeface="Arial" charset="0"/>
              </a:rPr>
              <a:t>recover 90 cents</a:t>
            </a:r>
            <a:r>
              <a:rPr lang="en-US" sz="2000">
                <a:cs typeface="Arial" charset="0"/>
              </a:rPr>
              <a:t> on the dollar</a:t>
            </a:r>
          </a:p>
          <a:p>
            <a:pPr marL="228600" indent="-228600"/>
            <a:r>
              <a:rPr lang="en-US" sz="2000">
                <a:cs typeface="Arial" charset="0"/>
              </a:rPr>
              <a:t>There is a </a:t>
            </a:r>
            <a:r>
              <a:rPr lang="en-US" sz="2000">
                <a:solidFill>
                  <a:srgbClr val="FF0000"/>
                </a:solidFill>
                <a:cs typeface="Arial" charset="0"/>
              </a:rPr>
              <a:t>15% chance of default</a:t>
            </a:r>
          </a:p>
          <a:p>
            <a:pPr marL="228600" indent="-228600" fontAlgn="b">
              <a:buFontTx/>
              <a:buNone/>
            </a:pPr>
            <a:r>
              <a:rPr lang="en-US" sz="2000">
                <a:cs typeface="Arial" charset="0"/>
              </a:rPr>
              <a:t>Estimate the cost of debt,</a:t>
            </a:r>
            <a:r>
              <a:rPr lang="en-US" sz="2400">
                <a:cs typeface="Arial" charset="0"/>
              </a:rPr>
              <a:t> </a:t>
            </a:r>
          </a:p>
          <a:p>
            <a:pPr marL="628650" lvl="1" fontAlgn="b"/>
            <a:endParaRPr lang="en-US" sz="2000">
              <a:cs typeface="Arial" charset="0"/>
            </a:endParaRPr>
          </a:p>
          <a:p>
            <a:pPr marL="228600" indent="-228600" fontAlgn="b">
              <a:buFontTx/>
              <a:buNone/>
            </a:pPr>
            <a:r>
              <a:rPr lang="en-US" sz="2000">
                <a:cs typeface="Arial" charset="0"/>
              </a:rPr>
              <a:t>Answer</a:t>
            </a:r>
          </a:p>
          <a:p>
            <a:pPr marL="228600" indent="-228600" fontAlgn="b">
              <a:buFontTx/>
              <a:buAutoNum type="arabicPeriod"/>
            </a:pPr>
            <a:r>
              <a:rPr lang="en-US" sz="2000">
                <a:cs typeface="Arial" charset="0"/>
              </a:rPr>
              <a:t>Find YTM (i.e., return with no default):     2. Find the return with default:</a:t>
            </a:r>
          </a:p>
          <a:p>
            <a:pPr marL="628650" lvl="1" fontAlgn="b">
              <a:buFontTx/>
              <a:buAutoNum type="arabicPeriod"/>
            </a:pPr>
            <a:endParaRPr lang="en-US" sz="2000">
              <a:cs typeface="Arial" charset="0"/>
            </a:endParaRPr>
          </a:p>
          <a:p>
            <a:pPr marL="628650" lvl="1" fontAlgn="b">
              <a:buFontTx/>
              <a:buAutoNum type="arabicPeriod"/>
            </a:pPr>
            <a:endParaRPr lang="en-US" sz="2000">
              <a:cs typeface="Arial" charset="0"/>
            </a:endParaRPr>
          </a:p>
          <a:p>
            <a:pPr marL="628650" lvl="1" fontAlgn="b">
              <a:buFontTx/>
              <a:buAutoNum type="arabicPeriod"/>
            </a:pPr>
            <a:endParaRPr lang="en-US" sz="2000">
              <a:cs typeface="Arial" charset="0"/>
            </a:endParaRPr>
          </a:p>
          <a:p>
            <a:pPr marL="228600" indent="-228600" fontAlgn="b">
              <a:buFontTx/>
              <a:buNone/>
            </a:pPr>
            <a:r>
              <a:rPr lang="en-US" sz="2000">
                <a:cs typeface="Arial" charset="0"/>
              </a:rPr>
              <a:t>3. Cost of debt (i.e., expected return on debt) is the weighted average of returns in the two possible outcomes:</a:t>
            </a:r>
          </a:p>
          <a:p>
            <a:pPr marL="628650" lvl="1" fontAlgn="b">
              <a:lnSpc>
                <a:spcPct val="90000"/>
              </a:lnSpc>
            </a:pPr>
            <a:endParaRPr lang="en-US" sz="2000">
              <a:cs typeface="Arial" charset="0"/>
            </a:endParaRPr>
          </a:p>
          <a:p>
            <a:pPr marL="228600" indent="-228600" fontAlgn="b">
              <a:lnSpc>
                <a:spcPct val="90000"/>
              </a:lnSpc>
              <a:buFontTx/>
              <a:buNone/>
            </a:pPr>
            <a:endParaRPr lang="en-US" sz="2000"/>
          </a:p>
        </p:txBody>
      </p:sp>
      <p:graphicFrame>
        <p:nvGraphicFramePr>
          <p:cNvPr id="212995" name="Object 3"/>
          <p:cNvGraphicFramePr>
            <a:graphicFrameLocks noChangeAspect="1"/>
          </p:cNvGraphicFramePr>
          <p:nvPr/>
        </p:nvGraphicFramePr>
        <p:xfrm>
          <a:off x="990600" y="4495800"/>
          <a:ext cx="3200400" cy="644525"/>
        </p:xfrm>
        <a:graphic>
          <a:graphicData uri="http://schemas.openxmlformats.org/presentationml/2006/ole">
            <mc:AlternateContent xmlns:mc="http://schemas.openxmlformats.org/markup-compatibility/2006">
              <mc:Choice xmlns:v="urn:schemas-microsoft-com:vml" Requires="v">
                <p:oleObj spid="_x0000_s109678" name="Equation" r:id="rId3" imgW="1955520" imgH="393480" progId="Equation.3">
                  <p:embed/>
                </p:oleObj>
              </mc:Choice>
              <mc:Fallback>
                <p:oleObj name="Equation" r:id="rId3" imgW="19555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495800"/>
                        <a:ext cx="3200400" cy="6445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2996" name="Object 4"/>
          <p:cNvGraphicFramePr>
            <a:graphicFrameLocks noChangeAspect="1"/>
          </p:cNvGraphicFramePr>
          <p:nvPr/>
        </p:nvGraphicFramePr>
        <p:xfrm>
          <a:off x="1828800" y="6172200"/>
          <a:ext cx="5219700" cy="398463"/>
        </p:xfrm>
        <a:graphic>
          <a:graphicData uri="http://schemas.openxmlformats.org/presentationml/2006/ole">
            <mc:AlternateContent xmlns:mc="http://schemas.openxmlformats.org/markup-compatibility/2006">
              <mc:Choice xmlns:v="urn:schemas-microsoft-com:vml" Requires="v">
                <p:oleObj spid="_x0000_s109679" name="Equation" r:id="rId5" imgW="2831760" imgH="215640" progId="Equation.DSMT4">
                  <p:embed/>
                </p:oleObj>
              </mc:Choice>
              <mc:Fallback>
                <p:oleObj name="Equation" r:id="rId5" imgW="283176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6172200"/>
                        <a:ext cx="5219700" cy="3984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12997" name="Rectangle 5"/>
          <p:cNvSpPr>
            <a:spLocks noChangeArrowheads="1"/>
          </p:cNvSpPr>
          <p:nvPr/>
        </p:nvSpPr>
        <p:spPr bwMode="auto">
          <a:xfrm>
            <a:off x="381000" y="228600"/>
            <a:ext cx="8382000" cy="3124200"/>
          </a:xfrm>
          <a:prstGeom prst="rect">
            <a:avLst/>
          </a:prstGeom>
          <a:noFill/>
          <a:ln w="9525">
            <a:solidFill>
              <a:schemeClr val="tx1"/>
            </a:solidFill>
            <a:miter lim="800000"/>
            <a:headEnd/>
            <a:tailEnd/>
          </a:ln>
          <a:effectLst/>
        </p:spPr>
        <p:txBody>
          <a:bodyPr wrap="none" anchor="ctr"/>
          <a:lstStyle/>
          <a:p>
            <a:endParaRPr lang="en-US"/>
          </a:p>
        </p:txBody>
      </p:sp>
      <p:graphicFrame>
        <p:nvGraphicFramePr>
          <p:cNvPr id="212998" name="Object 6"/>
          <p:cNvGraphicFramePr>
            <a:graphicFrameLocks noChangeAspect="1"/>
          </p:cNvGraphicFramePr>
          <p:nvPr/>
        </p:nvGraphicFramePr>
        <p:xfrm>
          <a:off x="3200400" y="2895600"/>
          <a:ext cx="234950" cy="381000"/>
        </p:xfrm>
        <a:graphic>
          <a:graphicData uri="http://schemas.openxmlformats.org/presentationml/2006/ole">
            <mc:AlternateContent xmlns:mc="http://schemas.openxmlformats.org/markup-compatibility/2006">
              <mc:Choice xmlns:v="urn:schemas-microsoft-com:vml" Requires="v">
                <p:oleObj spid="_x0000_s109680" name="Equation" r:id="rId7" imgW="164880" imgH="215640" progId="Equation.3">
                  <p:embed/>
                </p:oleObj>
              </mc:Choice>
              <mc:Fallback>
                <p:oleObj name="Equation" r:id="rId7" imgW="1648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895600"/>
                        <a:ext cx="234950" cy="381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2999" name="Object 7"/>
          <p:cNvGraphicFramePr>
            <a:graphicFrameLocks noChangeAspect="1"/>
          </p:cNvGraphicFramePr>
          <p:nvPr/>
        </p:nvGraphicFramePr>
        <p:xfrm>
          <a:off x="5257800" y="4419600"/>
          <a:ext cx="2514600" cy="644525"/>
        </p:xfrm>
        <a:graphic>
          <a:graphicData uri="http://schemas.openxmlformats.org/presentationml/2006/ole">
            <mc:AlternateContent xmlns:mc="http://schemas.openxmlformats.org/markup-compatibility/2006">
              <mc:Choice xmlns:v="urn:schemas-microsoft-com:vml" Requires="v">
                <p:oleObj spid="_x0000_s109681" name="Equation" r:id="rId9" imgW="1536480" imgH="393480" progId="Equation.DSMT4">
                  <p:embed/>
                </p:oleObj>
              </mc:Choice>
              <mc:Fallback>
                <p:oleObj name="Equation" r:id="rId9" imgW="153648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4419600"/>
                        <a:ext cx="2514600" cy="6445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32210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448E67-A129-4378-B029-6CE081D37283}" type="slidenum">
              <a:rPr lang="en-US"/>
              <a:pPr/>
              <a:t>42</a:t>
            </a:fld>
            <a:endParaRPr lang="en-US"/>
          </a:p>
        </p:txBody>
      </p:sp>
      <p:sp>
        <p:nvSpPr>
          <p:cNvPr id="222210" name="Rectangle 2"/>
          <p:cNvSpPr>
            <a:spLocks noGrp="1" noChangeArrowheads="1"/>
          </p:cNvSpPr>
          <p:nvPr>
            <p:ph type="body" idx="1"/>
          </p:nvPr>
        </p:nvSpPr>
        <p:spPr>
          <a:xfrm>
            <a:off x="304800" y="304800"/>
            <a:ext cx="8487286" cy="6265662"/>
          </a:xfrm>
        </p:spPr>
        <p:txBody>
          <a:bodyPr/>
          <a:lstStyle/>
          <a:p>
            <a:pPr marL="533400" indent="-533400">
              <a:lnSpc>
                <a:spcPct val="95000"/>
              </a:lnSpc>
              <a:spcAft>
                <a:spcPts val="600"/>
              </a:spcAft>
              <a:buFontTx/>
              <a:buNone/>
            </a:pPr>
            <a:r>
              <a:rPr lang="en-US" sz="2400" dirty="0" smtClean="0"/>
              <a:t>3</a:t>
            </a:r>
            <a:r>
              <a:rPr lang="en-US" sz="2400" dirty="0"/>
              <a:t>. Tax Rate </a:t>
            </a:r>
            <a:r>
              <a:rPr lang="en-US" sz="2400" i="1" dirty="0"/>
              <a:t>T</a:t>
            </a:r>
            <a:r>
              <a:rPr lang="en-US" sz="2400" i="1" baseline="-25000" dirty="0"/>
              <a:t>c</a:t>
            </a:r>
          </a:p>
          <a:p>
            <a:pPr marL="398463" lvl="1">
              <a:lnSpc>
                <a:spcPct val="95000"/>
              </a:lnSpc>
              <a:spcAft>
                <a:spcPct val="30000"/>
              </a:spcAft>
            </a:pPr>
            <a:r>
              <a:rPr lang="en-US" sz="2000" dirty="0"/>
              <a:t>If the firm </a:t>
            </a:r>
            <a:r>
              <a:rPr lang="en-US" sz="2000" dirty="0" smtClean="0"/>
              <a:t>is expected </a:t>
            </a:r>
            <a:r>
              <a:rPr lang="en-US" sz="2000" dirty="0"/>
              <a:t>to </a:t>
            </a:r>
            <a:r>
              <a:rPr lang="en-US" sz="2000" dirty="0" smtClean="0"/>
              <a:t>utilize full </a:t>
            </a:r>
            <a:r>
              <a:rPr lang="en-US" sz="2000" dirty="0"/>
              <a:t>tax shields in </a:t>
            </a:r>
            <a:r>
              <a:rPr lang="en-US" sz="2000" dirty="0" smtClean="0"/>
              <a:t>future </a:t>
            </a:r>
            <a:r>
              <a:rPr lang="en-US" sz="2000" dirty="0"/>
              <a:t>years  (i.e., EBIT &gt; Interest Expense), then </a:t>
            </a:r>
            <a:r>
              <a:rPr lang="en-US" sz="2000" i="1" dirty="0"/>
              <a:t>T</a:t>
            </a:r>
            <a:r>
              <a:rPr lang="en-US" sz="2000" i="1" baseline="-25000" dirty="0"/>
              <a:t>c</a:t>
            </a:r>
            <a:r>
              <a:rPr lang="en-US" sz="2000" i="1" dirty="0"/>
              <a:t> = </a:t>
            </a:r>
            <a:r>
              <a:rPr lang="en-US" sz="2000" i="1" dirty="0" err="1"/>
              <a:t>T</a:t>
            </a:r>
            <a:r>
              <a:rPr lang="en-US" sz="2000" i="1" baseline="-25000" dirty="0" err="1"/>
              <a:t>marginal</a:t>
            </a:r>
            <a:r>
              <a:rPr lang="en-US" sz="2000" i="1" dirty="0"/>
              <a:t> </a:t>
            </a:r>
            <a:r>
              <a:rPr lang="en-US" sz="2000" dirty="0"/>
              <a:t>: the tax rate on the next $ of earnings</a:t>
            </a:r>
          </a:p>
          <a:p>
            <a:pPr marL="398463" lvl="1">
              <a:lnSpc>
                <a:spcPct val="95000"/>
              </a:lnSpc>
              <a:spcAft>
                <a:spcPts val="600"/>
              </a:spcAft>
            </a:pPr>
            <a:r>
              <a:rPr lang="en-US" sz="2000" dirty="0"/>
              <a:t>If </a:t>
            </a:r>
            <a:r>
              <a:rPr lang="en-US" sz="2000" dirty="0" smtClean="0"/>
              <a:t>not, need </a:t>
            </a:r>
            <a:r>
              <a:rPr lang="en-US" sz="2000" dirty="0"/>
              <a:t>to </a:t>
            </a:r>
            <a:r>
              <a:rPr lang="en-US" sz="2000" dirty="0" smtClean="0"/>
              <a:t>adjust the </a:t>
            </a:r>
            <a:r>
              <a:rPr lang="en-US" sz="2000" dirty="0"/>
              <a:t>tax rate </a:t>
            </a:r>
            <a:r>
              <a:rPr lang="en-US" sz="2000" dirty="0" smtClean="0"/>
              <a:t>to take </a:t>
            </a:r>
            <a:r>
              <a:rPr lang="en-US" sz="2000" dirty="0"/>
              <a:t>into </a:t>
            </a:r>
            <a:r>
              <a:rPr lang="en-US" sz="2000" dirty="0" smtClean="0"/>
              <a:t>account expected utilization rate</a:t>
            </a:r>
          </a:p>
          <a:p>
            <a:pPr marL="798513" lvl="2" indent="-169863">
              <a:lnSpc>
                <a:spcPct val="95000"/>
              </a:lnSpc>
              <a:spcAft>
                <a:spcPct val="30000"/>
              </a:spcAft>
            </a:pPr>
            <a:r>
              <a:rPr lang="en-US" sz="1900" dirty="0" smtClean="0"/>
              <a:t>In practice, this adjustment is rarely made</a:t>
            </a:r>
          </a:p>
          <a:p>
            <a:pPr marL="398463" lvl="1">
              <a:lnSpc>
                <a:spcPct val="95000"/>
              </a:lnSpc>
              <a:spcAft>
                <a:spcPts val="300"/>
              </a:spcAft>
            </a:pPr>
            <a:r>
              <a:rPr lang="en-US" sz="2000" dirty="0" smtClean="0"/>
              <a:t>How to adjust the tax rate?</a:t>
            </a:r>
          </a:p>
          <a:p>
            <a:pPr marL="838200" lvl="2" indent="-268288">
              <a:lnSpc>
                <a:spcPct val="95000"/>
              </a:lnSpc>
              <a:spcAft>
                <a:spcPts val="300"/>
              </a:spcAft>
              <a:buFontTx/>
              <a:buAutoNum type="arabicPeriod"/>
            </a:pPr>
            <a:r>
              <a:rPr lang="en-US" sz="1800" dirty="0" smtClean="0"/>
              <a:t>If the average tax shield utilization rate is stable over time:</a:t>
            </a:r>
          </a:p>
          <a:p>
            <a:pPr marL="838200" lvl="2" indent="-381000">
              <a:lnSpc>
                <a:spcPct val="95000"/>
              </a:lnSpc>
              <a:buFontTx/>
              <a:buAutoNum type="arabicPeriod"/>
            </a:pPr>
            <a:endParaRPr lang="en-US" sz="1800" dirty="0"/>
          </a:p>
          <a:p>
            <a:pPr marL="838200" lvl="2" indent="-381000">
              <a:lnSpc>
                <a:spcPct val="95000"/>
              </a:lnSpc>
              <a:buFontTx/>
              <a:buNone/>
            </a:pPr>
            <a:endParaRPr lang="en-US" sz="1800" dirty="0"/>
          </a:p>
          <a:p>
            <a:pPr marL="838200" lvl="2" indent="17463">
              <a:lnSpc>
                <a:spcPct val="95000"/>
              </a:lnSpc>
              <a:spcBef>
                <a:spcPts val="0"/>
              </a:spcBef>
              <a:buFontTx/>
              <a:buNone/>
            </a:pPr>
            <a:endParaRPr lang="en-US" sz="1800" dirty="0"/>
          </a:p>
          <a:p>
            <a:pPr marL="838200" lvl="2" indent="17463">
              <a:lnSpc>
                <a:spcPct val="95000"/>
              </a:lnSpc>
              <a:spcBef>
                <a:spcPts val="0"/>
              </a:spcBef>
              <a:spcAft>
                <a:spcPts val="1200"/>
              </a:spcAft>
              <a:buFontTx/>
              <a:buNone/>
            </a:pPr>
            <a:r>
              <a:rPr lang="en-US" sz="1800" dirty="0" smtClean="0"/>
              <a:t>which </a:t>
            </a:r>
            <a:r>
              <a:rPr lang="en-US" sz="1800" dirty="0"/>
              <a:t>gives the “tax savings” component of WACC:</a:t>
            </a:r>
          </a:p>
          <a:p>
            <a:pPr marL="914400" lvl="3" indent="0">
              <a:lnSpc>
                <a:spcPct val="95000"/>
              </a:lnSpc>
              <a:buNone/>
            </a:pPr>
            <a:endParaRPr lang="en-US" sz="1800" dirty="0"/>
          </a:p>
          <a:p>
            <a:pPr marL="838200" lvl="2" indent="-381000">
              <a:lnSpc>
                <a:spcPct val="95000"/>
              </a:lnSpc>
              <a:buFontTx/>
              <a:buChar char="–"/>
            </a:pPr>
            <a:endParaRPr lang="en-US" sz="1800" dirty="0"/>
          </a:p>
          <a:p>
            <a:pPr marL="838200" lvl="2" indent="-381000">
              <a:lnSpc>
                <a:spcPct val="95000"/>
              </a:lnSpc>
              <a:buFontTx/>
              <a:buNone/>
            </a:pPr>
            <a:r>
              <a:rPr lang="en-US" sz="1800" dirty="0"/>
              <a:t>2.  If </a:t>
            </a:r>
            <a:r>
              <a:rPr lang="en-US" sz="1800" dirty="0" smtClean="0"/>
              <a:t>tax shield utilization rate </a:t>
            </a:r>
            <a:r>
              <a:rPr lang="en-US" sz="1800" dirty="0"/>
              <a:t>changes over </a:t>
            </a:r>
            <a:r>
              <a:rPr lang="en-US" sz="1800" dirty="0" smtClean="0"/>
              <a:t>time:</a:t>
            </a:r>
            <a:endParaRPr lang="en-US" sz="1800" dirty="0"/>
          </a:p>
          <a:p>
            <a:pPr marL="1085850" lvl="3" indent="-230188">
              <a:lnSpc>
                <a:spcPct val="95000"/>
              </a:lnSpc>
            </a:pPr>
            <a:r>
              <a:rPr lang="en-US" sz="1800" dirty="0"/>
              <a:t>Not clear if </a:t>
            </a:r>
            <a:r>
              <a:rPr lang="en-US" sz="1800" dirty="0" smtClean="0"/>
              <a:t>the above adjustment over </a:t>
            </a:r>
            <a:r>
              <a:rPr lang="en-US" sz="1800" dirty="0"/>
              <a:t>or </a:t>
            </a:r>
            <a:r>
              <a:rPr lang="en-US" sz="1800" dirty="0" smtClean="0"/>
              <a:t>underestimates the value of tax shields. A </a:t>
            </a:r>
            <a:r>
              <a:rPr lang="en-US" sz="1800" dirty="0"/>
              <a:t>precise value is </a:t>
            </a:r>
            <a:r>
              <a:rPr lang="en-US" sz="1800" dirty="0" smtClean="0"/>
              <a:t>difficult </a:t>
            </a:r>
            <a:r>
              <a:rPr lang="en-US" sz="1800" dirty="0"/>
              <a:t>to find</a:t>
            </a:r>
          </a:p>
          <a:p>
            <a:pPr marL="1085850" lvl="3" indent="-230188">
              <a:lnSpc>
                <a:spcPct val="95000"/>
              </a:lnSpc>
            </a:pPr>
            <a:r>
              <a:rPr lang="en-US" sz="1800" dirty="0" smtClean="0"/>
              <a:t>More generally,</a:t>
            </a:r>
            <a:r>
              <a:rPr lang="en-US" sz="1800" dirty="0"/>
              <a:t> </a:t>
            </a:r>
            <a:r>
              <a:rPr lang="en-US" sz="1800" dirty="0" smtClean="0"/>
              <a:t>when </a:t>
            </a:r>
            <a:r>
              <a:rPr lang="en-US" sz="1800" dirty="0"/>
              <a:t>interest expense is large relative to cash flow and unused tax shields are potentially important, </a:t>
            </a:r>
            <a:r>
              <a:rPr lang="en-US" sz="1800" dirty="0" smtClean="0"/>
              <a:t>use APV instead of WACC</a:t>
            </a:r>
            <a:endParaRPr lang="en-US" sz="1800" dirty="0"/>
          </a:p>
          <a:p>
            <a:pPr marL="1257300" lvl="3" indent="-342900">
              <a:lnSpc>
                <a:spcPct val="95000"/>
              </a:lnSpc>
            </a:pPr>
            <a:endParaRPr lang="en-US" sz="1800" dirty="0"/>
          </a:p>
        </p:txBody>
      </p:sp>
      <p:graphicFrame>
        <p:nvGraphicFramePr>
          <p:cNvPr id="222211" name="Object 3"/>
          <p:cNvGraphicFramePr>
            <a:graphicFrameLocks noChangeAspect="1"/>
          </p:cNvGraphicFramePr>
          <p:nvPr>
            <p:extLst>
              <p:ext uri="{D42A27DB-BD31-4B8C-83A1-F6EECF244321}">
                <p14:modId xmlns:p14="http://schemas.microsoft.com/office/powerpoint/2010/main" val="2211373223"/>
              </p:ext>
            </p:extLst>
          </p:nvPr>
        </p:nvGraphicFramePr>
        <p:xfrm>
          <a:off x="1885818" y="3200400"/>
          <a:ext cx="5429382" cy="685800"/>
        </p:xfrm>
        <a:graphic>
          <a:graphicData uri="http://schemas.openxmlformats.org/presentationml/2006/ole">
            <mc:AlternateContent xmlns:mc="http://schemas.openxmlformats.org/markup-compatibility/2006">
              <mc:Choice xmlns:v="urn:schemas-microsoft-com:vml" Requires="v">
                <p:oleObj spid="_x0000_s110652" name="Equation" r:id="rId4" imgW="3530520" imgH="444240" progId="Equation.DSMT4">
                  <p:embed/>
                </p:oleObj>
              </mc:Choice>
              <mc:Fallback>
                <p:oleObj name="Equation" r:id="rId4" imgW="3530520" imgH="444240" progId="Equation.DSMT4">
                  <p:embed/>
                  <p:pic>
                    <p:nvPicPr>
                      <p:cNvPr id="0" name=""/>
                      <p:cNvPicPr>
                        <a:picLocks noChangeAspect="1" noChangeArrowheads="1"/>
                      </p:cNvPicPr>
                      <p:nvPr/>
                    </p:nvPicPr>
                    <p:blipFill>
                      <a:blip r:embed="rId5"/>
                      <a:srcRect/>
                      <a:stretch>
                        <a:fillRect/>
                      </a:stretch>
                    </p:blipFill>
                    <p:spPr bwMode="auto">
                      <a:xfrm>
                        <a:off x="1885818" y="3200400"/>
                        <a:ext cx="5429382" cy="685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22212" name="Object 4"/>
          <p:cNvGraphicFramePr>
            <a:graphicFrameLocks noChangeAspect="1"/>
          </p:cNvGraphicFramePr>
          <p:nvPr>
            <p:extLst>
              <p:ext uri="{D42A27DB-BD31-4B8C-83A1-F6EECF244321}">
                <p14:modId xmlns:p14="http://schemas.microsoft.com/office/powerpoint/2010/main" val="4069644025"/>
              </p:ext>
            </p:extLst>
          </p:nvPr>
        </p:nvGraphicFramePr>
        <p:xfrm>
          <a:off x="1600200" y="4495800"/>
          <a:ext cx="5715000" cy="388689"/>
        </p:xfrm>
        <a:graphic>
          <a:graphicData uri="http://schemas.openxmlformats.org/presentationml/2006/ole">
            <mc:AlternateContent xmlns:mc="http://schemas.openxmlformats.org/markup-compatibility/2006">
              <mc:Choice xmlns:v="urn:schemas-microsoft-com:vml" Requires="v">
                <p:oleObj spid="_x0000_s110653" name="Equation" r:id="rId6" imgW="3543120" imgH="241200" progId="Equation.DSMT4">
                  <p:embed/>
                </p:oleObj>
              </mc:Choice>
              <mc:Fallback>
                <p:oleObj name="Equation" r:id="rId6" imgW="35431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495800"/>
                        <a:ext cx="5715000" cy="388689"/>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22213" name="Rectangle 5"/>
          <p:cNvSpPr>
            <a:spLocks noChangeArrowheads="1"/>
          </p:cNvSpPr>
          <p:nvPr/>
        </p:nvSpPr>
        <p:spPr bwMode="auto">
          <a:xfrm>
            <a:off x="1371601" y="4423444"/>
            <a:ext cx="6248400" cy="5334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8092817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247F8E9-9E22-4B5E-9DA7-FFE48599D007}" type="slidenum">
              <a:rPr lang="en-US"/>
              <a:pPr/>
              <a:t>43</a:t>
            </a:fld>
            <a:endParaRPr lang="en-US"/>
          </a:p>
        </p:txBody>
      </p:sp>
      <p:sp>
        <p:nvSpPr>
          <p:cNvPr id="182274" name="Rectangle 2"/>
          <p:cNvSpPr>
            <a:spLocks noGrp="1" noChangeArrowheads="1"/>
          </p:cNvSpPr>
          <p:nvPr>
            <p:ph type="body" idx="1"/>
          </p:nvPr>
        </p:nvSpPr>
        <p:spPr>
          <a:xfrm>
            <a:off x="685800" y="609600"/>
            <a:ext cx="7772400" cy="4114800"/>
          </a:xfrm>
        </p:spPr>
        <p:txBody>
          <a:bodyPr/>
          <a:lstStyle/>
          <a:p>
            <a:pPr marL="0" indent="0">
              <a:lnSpc>
                <a:spcPct val="90000"/>
              </a:lnSpc>
              <a:spcAft>
                <a:spcPct val="25000"/>
              </a:spcAft>
              <a:buFontTx/>
              <a:buNone/>
            </a:pPr>
            <a:r>
              <a:rPr lang="en-US" sz="2400" dirty="0"/>
              <a:t>Example – WACC with risk-free debt:</a:t>
            </a:r>
          </a:p>
          <a:p>
            <a:pPr marL="0" indent="0">
              <a:lnSpc>
                <a:spcPct val="90000"/>
              </a:lnSpc>
              <a:buFontTx/>
              <a:buNone/>
            </a:pPr>
            <a:r>
              <a:rPr lang="en-US" sz="2000" dirty="0"/>
              <a:t>A </a:t>
            </a:r>
            <a:r>
              <a:rPr lang="en-US" sz="2000" dirty="0">
                <a:solidFill>
                  <a:srgbClr val="FF0000"/>
                </a:solidFill>
              </a:rPr>
              <a:t>20%</a:t>
            </a:r>
            <a:r>
              <a:rPr lang="en-US" sz="2000" dirty="0"/>
              <a:t> debt-</a:t>
            </a:r>
            <a:r>
              <a:rPr lang="en-US" sz="2000" dirty="0">
                <a:solidFill>
                  <a:srgbClr val="FF0000"/>
                </a:solidFill>
              </a:rPr>
              <a:t>80% </a:t>
            </a:r>
            <a:r>
              <a:rPr lang="en-US" sz="2000" dirty="0"/>
              <a:t>equity firm borrows at </a:t>
            </a:r>
            <a:r>
              <a:rPr lang="en-US" sz="2000" dirty="0">
                <a:solidFill>
                  <a:srgbClr val="FF0000"/>
                </a:solidFill>
              </a:rPr>
              <a:t>8%</a:t>
            </a:r>
            <a:r>
              <a:rPr lang="en-US" sz="2000" dirty="0"/>
              <a:t> (risk-free)</a:t>
            </a:r>
          </a:p>
          <a:p>
            <a:pPr marL="0" indent="0">
              <a:lnSpc>
                <a:spcPct val="90000"/>
              </a:lnSpc>
            </a:pPr>
            <a:r>
              <a:rPr lang="en-US" sz="2000" dirty="0"/>
              <a:t> CAPM holds: Expected market return = </a:t>
            </a:r>
            <a:r>
              <a:rPr lang="en-US" sz="2000" dirty="0">
                <a:solidFill>
                  <a:srgbClr val="FF0000"/>
                </a:solidFill>
              </a:rPr>
              <a:t>14%</a:t>
            </a:r>
            <a:r>
              <a:rPr lang="en-US" sz="2000" dirty="0"/>
              <a:t> and the beta of equity = </a:t>
            </a:r>
            <a:r>
              <a:rPr lang="en-US" sz="2000" dirty="0">
                <a:solidFill>
                  <a:srgbClr val="FF0000"/>
                </a:solidFill>
              </a:rPr>
              <a:t>1.2</a:t>
            </a:r>
          </a:p>
          <a:p>
            <a:pPr marL="0" indent="0">
              <a:lnSpc>
                <a:spcPct val="90000"/>
              </a:lnSpc>
            </a:pPr>
            <a:r>
              <a:rPr lang="en-US" sz="2000" dirty="0"/>
              <a:t> Interest is fully tax deductible and corporate tax rate is </a:t>
            </a:r>
            <a:r>
              <a:rPr lang="en-US" sz="2000" dirty="0">
                <a:solidFill>
                  <a:srgbClr val="FF0000"/>
                </a:solidFill>
              </a:rPr>
              <a:t>34%</a:t>
            </a:r>
          </a:p>
          <a:p>
            <a:pPr marL="0" indent="0">
              <a:lnSpc>
                <a:spcPct val="90000"/>
              </a:lnSpc>
              <a:buFontTx/>
              <a:buNone/>
            </a:pPr>
            <a:r>
              <a:rPr lang="en-US" sz="2000" dirty="0"/>
              <a:t>Find WACC</a:t>
            </a:r>
          </a:p>
          <a:p>
            <a:pPr marL="0" indent="0">
              <a:lnSpc>
                <a:spcPct val="90000"/>
              </a:lnSpc>
              <a:buFontTx/>
              <a:buNone/>
            </a:pPr>
            <a:endParaRPr lang="en-US" sz="2000" dirty="0"/>
          </a:p>
          <a:p>
            <a:pPr marL="0" indent="0">
              <a:lnSpc>
                <a:spcPct val="90000"/>
              </a:lnSpc>
              <a:buFontTx/>
              <a:buNone/>
            </a:pPr>
            <a:r>
              <a:rPr lang="en-US" sz="2400" dirty="0"/>
              <a:t>Answer</a:t>
            </a:r>
          </a:p>
          <a:p>
            <a:pPr marL="0" indent="0">
              <a:lnSpc>
                <a:spcPct val="90000"/>
              </a:lnSpc>
              <a:buFontTx/>
              <a:buNone/>
            </a:pPr>
            <a:endParaRPr lang="en-US" sz="2000" dirty="0"/>
          </a:p>
          <a:p>
            <a:pPr marL="0" indent="0">
              <a:lnSpc>
                <a:spcPct val="90000"/>
              </a:lnSpc>
              <a:buFontTx/>
              <a:buNone/>
            </a:pPr>
            <a:endParaRPr lang="en-US" sz="2000" dirty="0"/>
          </a:p>
          <a:p>
            <a:pPr marL="0" indent="0">
              <a:lnSpc>
                <a:spcPct val="90000"/>
              </a:lnSpc>
              <a:buFontTx/>
              <a:buNone/>
            </a:pPr>
            <a:endParaRPr lang="en-US" sz="2000" dirty="0"/>
          </a:p>
          <a:p>
            <a:pPr marL="0" indent="0">
              <a:lnSpc>
                <a:spcPct val="90000"/>
              </a:lnSpc>
              <a:buFontTx/>
              <a:buNone/>
            </a:pPr>
            <a:r>
              <a:rPr lang="en-US" sz="2000" dirty="0"/>
              <a:t>hence</a:t>
            </a:r>
          </a:p>
          <a:p>
            <a:pPr marL="0" indent="0">
              <a:lnSpc>
                <a:spcPct val="90000"/>
              </a:lnSpc>
              <a:buFontTx/>
              <a:buNone/>
            </a:pPr>
            <a:r>
              <a:rPr lang="en-US" sz="2000" dirty="0"/>
              <a:t>	</a:t>
            </a:r>
            <a:r>
              <a:rPr lang="en-US" sz="2600" dirty="0"/>
              <a:t>  </a:t>
            </a:r>
          </a:p>
        </p:txBody>
      </p:sp>
      <p:graphicFrame>
        <p:nvGraphicFramePr>
          <p:cNvPr id="182275" name="Object 3"/>
          <p:cNvGraphicFramePr>
            <a:graphicFrameLocks noChangeAspect="1"/>
          </p:cNvGraphicFramePr>
          <p:nvPr/>
        </p:nvGraphicFramePr>
        <p:xfrm>
          <a:off x="2171700" y="3276600"/>
          <a:ext cx="4421188" cy="433388"/>
        </p:xfrm>
        <a:graphic>
          <a:graphicData uri="http://schemas.openxmlformats.org/presentationml/2006/ole">
            <mc:AlternateContent xmlns:mc="http://schemas.openxmlformats.org/markup-compatibility/2006">
              <mc:Choice xmlns:v="urn:schemas-microsoft-com:vml" Requires="v">
                <p:oleObj spid="_x0000_s111696" name="Equation" r:id="rId4" imgW="2184120" imgH="215640" progId="Equation.DSMT4">
                  <p:embed/>
                </p:oleObj>
              </mc:Choice>
              <mc:Fallback>
                <p:oleObj name="Equation" r:id="rId4" imgW="218412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700" y="3276600"/>
                        <a:ext cx="4421188" cy="4333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2276" name="Object 4"/>
          <p:cNvGraphicFramePr>
            <a:graphicFrameLocks noChangeAspect="1"/>
          </p:cNvGraphicFramePr>
          <p:nvPr/>
        </p:nvGraphicFramePr>
        <p:xfrm>
          <a:off x="2171700" y="3886200"/>
          <a:ext cx="4343400" cy="457200"/>
        </p:xfrm>
        <a:graphic>
          <a:graphicData uri="http://schemas.openxmlformats.org/presentationml/2006/ole">
            <mc:AlternateContent xmlns:mc="http://schemas.openxmlformats.org/markup-compatibility/2006">
              <mc:Choice xmlns:v="urn:schemas-microsoft-com:vml" Requires="v">
                <p:oleObj spid="_x0000_s111697" name="Equation" r:id="rId6" imgW="2171520" imgH="228600" progId="Equation.DSMT4">
                  <p:embed/>
                </p:oleObj>
              </mc:Choice>
              <mc:Fallback>
                <p:oleObj name="Equation" r:id="rId6" imgW="217152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1700" y="3886200"/>
                        <a:ext cx="4343400" cy="457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2277" name="Object 5"/>
          <p:cNvGraphicFramePr>
            <a:graphicFrameLocks noChangeAspect="1"/>
          </p:cNvGraphicFramePr>
          <p:nvPr/>
        </p:nvGraphicFramePr>
        <p:xfrm>
          <a:off x="2209800" y="5257800"/>
          <a:ext cx="5181600" cy="358775"/>
        </p:xfrm>
        <a:graphic>
          <a:graphicData uri="http://schemas.openxmlformats.org/presentationml/2006/ole">
            <mc:AlternateContent xmlns:mc="http://schemas.openxmlformats.org/markup-compatibility/2006">
              <mc:Choice xmlns:v="urn:schemas-microsoft-com:vml" Requires="v">
                <p:oleObj spid="_x0000_s111698" name="Equation" r:id="rId8" imgW="2539800" imgH="177480" progId="Equation.3">
                  <p:embed/>
                </p:oleObj>
              </mc:Choice>
              <mc:Fallback>
                <p:oleObj name="Equation" r:id="rId8" imgW="253980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5257800"/>
                        <a:ext cx="5181600" cy="358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2278" name="Rectangle 6"/>
          <p:cNvSpPr>
            <a:spLocks noChangeArrowheads="1"/>
          </p:cNvSpPr>
          <p:nvPr/>
        </p:nvSpPr>
        <p:spPr bwMode="auto">
          <a:xfrm>
            <a:off x="457200" y="533400"/>
            <a:ext cx="8229600" cy="22098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5509699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508AA08-4EFF-4B19-9AC4-E2E2295F661D}" type="slidenum">
              <a:rPr lang="en-US"/>
              <a:pPr/>
              <a:t>44</a:t>
            </a:fld>
            <a:endParaRPr lang="en-US"/>
          </a:p>
        </p:txBody>
      </p:sp>
      <p:sp>
        <p:nvSpPr>
          <p:cNvPr id="184322" name="Rectangle 2"/>
          <p:cNvSpPr>
            <a:spLocks noGrp="1" noChangeArrowheads="1"/>
          </p:cNvSpPr>
          <p:nvPr>
            <p:ph type="body" idx="1"/>
          </p:nvPr>
        </p:nvSpPr>
        <p:spPr>
          <a:xfrm>
            <a:off x="609600" y="304800"/>
            <a:ext cx="8001000" cy="6096000"/>
          </a:xfrm>
        </p:spPr>
        <p:txBody>
          <a:bodyPr/>
          <a:lstStyle/>
          <a:p>
            <a:pPr marL="171450" indent="-171450">
              <a:spcAft>
                <a:spcPct val="20000"/>
              </a:spcAft>
              <a:buFontTx/>
              <a:buNone/>
            </a:pPr>
            <a:r>
              <a:rPr lang="en-US" sz="2400" dirty="0"/>
              <a:t>Example continued – WACC with risky debt:</a:t>
            </a:r>
          </a:p>
          <a:p>
            <a:pPr marL="171450" indent="-171450">
              <a:spcAft>
                <a:spcPct val="20000"/>
              </a:spcAft>
              <a:buFontTx/>
              <a:buNone/>
            </a:pPr>
            <a:r>
              <a:rPr lang="en-US" sz="2000" dirty="0"/>
              <a:t>Compute WACC when</a:t>
            </a:r>
          </a:p>
          <a:p>
            <a:pPr marL="571500" lvl="1">
              <a:spcAft>
                <a:spcPct val="20000"/>
              </a:spcAft>
            </a:pPr>
            <a:r>
              <a:rPr lang="en-US" sz="2000" dirty="0"/>
              <a:t>Firm’s bonds have a </a:t>
            </a:r>
            <a:r>
              <a:rPr lang="en-US" sz="2000" dirty="0">
                <a:solidFill>
                  <a:srgbClr val="FF0000"/>
                </a:solidFill>
              </a:rPr>
              <a:t>15%</a:t>
            </a:r>
            <a:r>
              <a:rPr lang="en-US" sz="2000" dirty="0"/>
              <a:t> YTM, and a beta of </a:t>
            </a:r>
            <a:r>
              <a:rPr lang="en-US" sz="2000" dirty="0">
                <a:solidFill>
                  <a:srgbClr val="FF0000"/>
                </a:solidFill>
              </a:rPr>
              <a:t>0.5</a:t>
            </a:r>
            <a:r>
              <a:rPr lang="en-US" sz="2000" dirty="0"/>
              <a:t> </a:t>
            </a:r>
          </a:p>
          <a:p>
            <a:pPr marL="571500" lvl="1"/>
            <a:r>
              <a:rPr lang="en-US" sz="2000" dirty="0" smtClean="0"/>
              <a:t>Average tax shield utilization rate is </a:t>
            </a:r>
            <a:r>
              <a:rPr lang="en-US" sz="2000" dirty="0" smtClean="0">
                <a:solidFill>
                  <a:srgbClr val="FF0000"/>
                </a:solidFill>
              </a:rPr>
              <a:t>75%</a:t>
            </a:r>
            <a:endParaRPr lang="en-US" sz="2000" dirty="0">
              <a:solidFill>
                <a:srgbClr val="FF0000"/>
              </a:solidFill>
            </a:endParaRPr>
          </a:p>
          <a:p>
            <a:pPr marL="171450" indent="-171450">
              <a:buFontTx/>
              <a:buNone/>
            </a:pPr>
            <a:r>
              <a:rPr lang="en-US" sz="2000" dirty="0"/>
              <a:t>	</a:t>
            </a:r>
          </a:p>
          <a:p>
            <a:pPr marL="171450" indent="-171450">
              <a:spcAft>
                <a:spcPct val="20000"/>
              </a:spcAft>
              <a:buFontTx/>
              <a:buNone/>
            </a:pPr>
            <a:r>
              <a:rPr lang="en-US" sz="2400" dirty="0"/>
              <a:t>Answer</a:t>
            </a:r>
          </a:p>
          <a:p>
            <a:pPr marL="171450" indent="-171450">
              <a:spcAft>
                <a:spcPct val="20000"/>
              </a:spcAft>
              <a:buFontTx/>
              <a:buNone/>
            </a:pPr>
            <a:r>
              <a:rPr lang="en-US" sz="2000" dirty="0"/>
              <a:t>We need to compute </a:t>
            </a:r>
          </a:p>
          <a:p>
            <a:pPr marL="171450" indent="-171450">
              <a:spcAft>
                <a:spcPct val="65000"/>
              </a:spcAft>
              <a:buFontTx/>
              <a:buNone/>
            </a:pPr>
            <a:r>
              <a:rPr lang="en-US" sz="2000" dirty="0"/>
              <a:t>Now the expected return on debt is (using the debt beta approach):</a:t>
            </a:r>
          </a:p>
          <a:p>
            <a:pPr marL="171450" indent="-171450">
              <a:spcAft>
                <a:spcPct val="20000"/>
              </a:spcAft>
              <a:buFontTx/>
              <a:buNone/>
            </a:pPr>
            <a:r>
              <a:rPr lang="en-US" sz="2000" dirty="0"/>
              <a:t>						</a:t>
            </a:r>
          </a:p>
          <a:p>
            <a:pPr marL="171450" indent="-171450">
              <a:spcAft>
                <a:spcPct val="20000"/>
              </a:spcAft>
              <a:buFontTx/>
              <a:buNone/>
            </a:pPr>
            <a:r>
              <a:rPr lang="en-US" sz="2000" dirty="0"/>
              <a:t>The expected tax savings due to leverage are:</a:t>
            </a:r>
          </a:p>
          <a:p>
            <a:pPr marL="171450" indent="-171450">
              <a:spcAft>
                <a:spcPct val="20000"/>
              </a:spcAft>
              <a:buFontTx/>
              <a:buNone/>
            </a:pPr>
            <a:endParaRPr lang="en-US" sz="2000" dirty="0"/>
          </a:p>
          <a:p>
            <a:pPr marL="171450" indent="-171450">
              <a:spcAft>
                <a:spcPct val="20000"/>
              </a:spcAft>
              <a:buFontTx/>
              <a:buNone/>
            </a:pPr>
            <a:r>
              <a:rPr lang="en-US" sz="2000" dirty="0"/>
              <a:t>			</a:t>
            </a:r>
          </a:p>
          <a:p>
            <a:pPr marL="171450" indent="-171450">
              <a:spcAft>
                <a:spcPct val="20000"/>
              </a:spcAft>
              <a:buFontTx/>
              <a:buNone/>
            </a:pPr>
            <a:r>
              <a:rPr lang="en-US" sz="2000" dirty="0"/>
              <a:t>Hence WACC is:</a:t>
            </a:r>
            <a:endParaRPr lang="en-US" sz="2600" dirty="0"/>
          </a:p>
          <a:p>
            <a:pPr marL="171450" indent="-171450">
              <a:spcAft>
                <a:spcPct val="20000"/>
              </a:spcAft>
              <a:buFontTx/>
              <a:buNone/>
            </a:pPr>
            <a:endParaRPr lang="en-US" dirty="0"/>
          </a:p>
        </p:txBody>
      </p:sp>
      <p:graphicFrame>
        <p:nvGraphicFramePr>
          <p:cNvPr id="184323" name="Object 3"/>
          <p:cNvGraphicFramePr>
            <a:graphicFrameLocks noChangeAspect="1"/>
          </p:cNvGraphicFramePr>
          <p:nvPr/>
        </p:nvGraphicFramePr>
        <p:xfrm>
          <a:off x="2417763" y="3810000"/>
          <a:ext cx="3570287" cy="368300"/>
        </p:xfrm>
        <a:graphic>
          <a:graphicData uri="http://schemas.openxmlformats.org/presentationml/2006/ole">
            <mc:AlternateContent xmlns:mc="http://schemas.openxmlformats.org/markup-compatibility/2006">
              <mc:Choice xmlns:v="urn:schemas-microsoft-com:vml" Requires="v">
                <p:oleObj spid="_x0000_s112746" name="Equation" r:id="rId4" imgW="2082600" imgH="215640" progId="Equation.DSMT4">
                  <p:embed/>
                </p:oleObj>
              </mc:Choice>
              <mc:Fallback>
                <p:oleObj name="Equation" r:id="rId4" imgW="208260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7763" y="3810000"/>
                        <a:ext cx="3570287" cy="3683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4324" name="Object 4"/>
          <p:cNvGraphicFramePr>
            <a:graphicFrameLocks noChangeAspect="1"/>
          </p:cNvGraphicFramePr>
          <p:nvPr/>
        </p:nvGraphicFramePr>
        <p:xfrm>
          <a:off x="1611313" y="6096000"/>
          <a:ext cx="5815012" cy="346075"/>
        </p:xfrm>
        <a:graphic>
          <a:graphicData uri="http://schemas.openxmlformats.org/presentationml/2006/ole">
            <mc:AlternateContent xmlns:mc="http://schemas.openxmlformats.org/markup-compatibility/2006">
              <mc:Choice xmlns:v="urn:schemas-microsoft-com:vml" Requires="v">
                <p:oleObj spid="_x0000_s112747" name="Equation" r:id="rId6" imgW="3390840" imgH="203040" progId="Equation.3">
                  <p:embed/>
                </p:oleObj>
              </mc:Choice>
              <mc:Fallback>
                <p:oleObj name="Equation" r:id="rId6" imgW="339084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1313" y="6096000"/>
                        <a:ext cx="5815012" cy="3460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4325" name="Object 5"/>
          <p:cNvGraphicFramePr>
            <a:graphicFrameLocks noChangeAspect="1"/>
          </p:cNvGraphicFramePr>
          <p:nvPr/>
        </p:nvGraphicFramePr>
        <p:xfrm>
          <a:off x="641350" y="4953000"/>
          <a:ext cx="8153400" cy="406400"/>
        </p:xfrm>
        <a:graphic>
          <a:graphicData uri="http://schemas.openxmlformats.org/presentationml/2006/ole">
            <mc:AlternateContent xmlns:mc="http://schemas.openxmlformats.org/markup-compatibility/2006">
              <mc:Choice xmlns:v="urn:schemas-microsoft-com:vml" Requires="v">
                <p:oleObj spid="_x0000_s112748" name="Equation" r:id="rId8" imgW="4851360" imgH="241200" progId="Equation.DSMT4">
                  <p:embed/>
                </p:oleObj>
              </mc:Choice>
              <mc:Fallback>
                <p:oleObj name="Equation" r:id="rId8" imgW="485136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4953000"/>
                        <a:ext cx="8153400" cy="406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4326" name="Rectangle 6"/>
          <p:cNvSpPr>
            <a:spLocks noChangeArrowheads="1"/>
          </p:cNvSpPr>
          <p:nvPr/>
        </p:nvSpPr>
        <p:spPr bwMode="auto">
          <a:xfrm>
            <a:off x="609600" y="304800"/>
            <a:ext cx="7848600" cy="1905000"/>
          </a:xfrm>
          <a:prstGeom prst="rect">
            <a:avLst/>
          </a:prstGeom>
          <a:noFill/>
          <a:ln w="9525">
            <a:solidFill>
              <a:schemeClr val="tx1"/>
            </a:solidFill>
            <a:miter lim="800000"/>
            <a:headEnd/>
            <a:tailEnd/>
          </a:ln>
          <a:effectLst/>
        </p:spPr>
        <p:txBody>
          <a:bodyPr wrap="none" anchor="ctr"/>
          <a:lstStyle/>
          <a:p>
            <a:endParaRPr lang="en-US"/>
          </a:p>
        </p:txBody>
      </p:sp>
      <p:graphicFrame>
        <p:nvGraphicFramePr>
          <p:cNvPr id="184327" name="Object 7"/>
          <p:cNvGraphicFramePr>
            <a:graphicFrameLocks noChangeAspect="1"/>
          </p:cNvGraphicFramePr>
          <p:nvPr/>
        </p:nvGraphicFramePr>
        <p:xfrm>
          <a:off x="2895600" y="2895600"/>
          <a:ext cx="2362200" cy="415925"/>
        </p:xfrm>
        <a:graphic>
          <a:graphicData uri="http://schemas.openxmlformats.org/presentationml/2006/ole">
            <mc:AlternateContent xmlns:mc="http://schemas.openxmlformats.org/markup-compatibility/2006">
              <mc:Choice xmlns:v="urn:schemas-microsoft-com:vml" Requires="v">
                <p:oleObj spid="_x0000_s112749" name="Equation" r:id="rId10" imgW="1295280" imgH="228600" progId="Equation.3">
                  <p:embed/>
                </p:oleObj>
              </mc:Choice>
              <mc:Fallback>
                <p:oleObj name="Equation" r:id="rId10" imgW="12952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600" y="2895600"/>
                        <a:ext cx="2362200" cy="4159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1976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10B97CA1-AE33-43A1-B334-547101BE3FAA}" type="slidenum">
              <a:rPr lang="en-US"/>
              <a:pPr/>
              <a:t>45</a:t>
            </a:fld>
            <a:endParaRPr lang="en-US"/>
          </a:p>
        </p:txBody>
      </p:sp>
      <p:sp>
        <p:nvSpPr>
          <p:cNvPr id="232451" name="Rectangle 3"/>
          <p:cNvSpPr>
            <a:spLocks noGrp="1" noChangeArrowheads="1"/>
          </p:cNvSpPr>
          <p:nvPr>
            <p:ph type="body" idx="1"/>
          </p:nvPr>
        </p:nvSpPr>
        <p:spPr>
          <a:xfrm>
            <a:off x="381000" y="381000"/>
            <a:ext cx="8458200" cy="4114800"/>
          </a:xfrm>
        </p:spPr>
        <p:txBody>
          <a:bodyPr/>
          <a:lstStyle/>
          <a:p>
            <a:pPr marL="381000" indent="-381000">
              <a:spcAft>
                <a:spcPts val="1200"/>
              </a:spcAft>
              <a:buFontTx/>
              <a:buNone/>
              <a:tabLst>
                <a:tab pos="685800" algn="l"/>
              </a:tabLst>
            </a:pPr>
            <a:r>
              <a:rPr lang="en-US" sz="2400" dirty="0"/>
              <a:t>Remarks:</a:t>
            </a:r>
          </a:p>
          <a:p>
            <a:pPr marL="381000" indent="-381000">
              <a:spcAft>
                <a:spcPts val="600"/>
              </a:spcAft>
              <a:buFontTx/>
              <a:buNone/>
              <a:tabLst>
                <a:tab pos="685800" algn="l"/>
              </a:tabLst>
            </a:pPr>
            <a:r>
              <a:rPr lang="en-US" sz="2400" dirty="0"/>
              <a:t>1. What are the weights on equity and debt?</a:t>
            </a:r>
          </a:p>
          <a:p>
            <a:pPr marL="514350" lvl="1" indent="-19050">
              <a:spcAft>
                <a:spcPct val="50000"/>
              </a:spcAft>
              <a:buFontTx/>
              <a:buNone/>
              <a:tabLst>
                <a:tab pos="685800" algn="l"/>
              </a:tabLst>
            </a:pPr>
            <a:r>
              <a:rPr lang="en-US" sz="2000" i="1" dirty="0"/>
              <a:t>D/(D+E): </a:t>
            </a:r>
            <a:r>
              <a:rPr lang="en-US" sz="2000" dirty="0"/>
              <a:t>target capital structure (in market values) for the project (i.e., project’s </a:t>
            </a:r>
            <a:r>
              <a:rPr lang="en-US" sz="2000" u="sng" dirty="0"/>
              <a:t>debt capacity</a:t>
            </a:r>
            <a:r>
              <a:rPr lang="en-US" sz="2000" dirty="0"/>
              <a:t>)</a:t>
            </a:r>
            <a:endParaRPr lang="en-US" sz="1800" dirty="0"/>
          </a:p>
          <a:p>
            <a:pPr marL="381000" indent="-381000">
              <a:spcAft>
                <a:spcPct val="30000"/>
              </a:spcAft>
              <a:buFontTx/>
              <a:buNone/>
              <a:tabLst>
                <a:tab pos="685800" algn="l"/>
              </a:tabLst>
            </a:pPr>
            <a:r>
              <a:rPr lang="en-US" sz="2000" dirty="0"/>
              <a:t>	</a:t>
            </a:r>
            <a:r>
              <a:rPr lang="en-US" sz="2000" dirty="0">
                <a:solidFill>
                  <a:schemeClr val="accent2"/>
                </a:solidFill>
              </a:rPr>
              <a:t>Common mistake 1: Using the </a:t>
            </a:r>
            <a:r>
              <a:rPr lang="en-US" sz="2000" i="1" dirty="0">
                <a:solidFill>
                  <a:schemeClr val="accent2"/>
                </a:solidFill>
              </a:rPr>
              <a:t>D/(D+E) </a:t>
            </a:r>
            <a:r>
              <a:rPr lang="en-US" sz="2000" dirty="0">
                <a:solidFill>
                  <a:schemeClr val="accent2"/>
                </a:solidFill>
              </a:rPr>
              <a:t>of the firm undertaking the project</a:t>
            </a:r>
          </a:p>
          <a:p>
            <a:pPr marL="801688" lvl="2" indent="-231775">
              <a:spcAft>
                <a:spcPct val="30000"/>
              </a:spcAft>
              <a:buFontTx/>
              <a:buChar char="–"/>
              <a:tabLst>
                <a:tab pos="685800" algn="l"/>
              </a:tabLst>
            </a:pPr>
            <a:r>
              <a:rPr lang="en-US" sz="1800" dirty="0"/>
              <a:t>Is the debt capacity of the project the same as that of firm’s other assets?</a:t>
            </a:r>
          </a:p>
          <a:p>
            <a:pPr marL="381000" indent="-381000">
              <a:buFontTx/>
              <a:buNone/>
              <a:tabLst>
                <a:tab pos="685800" algn="l"/>
              </a:tabLst>
            </a:pPr>
            <a:r>
              <a:rPr lang="en-US" sz="2000" dirty="0">
                <a:solidFill>
                  <a:schemeClr val="accent2"/>
                </a:solidFill>
              </a:rPr>
              <a:t>	Common mistake 2: Using the </a:t>
            </a:r>
            <a:r>
              <a:rPr lang="en-US" sz="2000" i="1" dirty="0">
                <a:solidFill>
                  <a:schemeClr val="accent2"/>
                </a:solidFill>
              </a:rPr>
              <a:t>D/(D+E) </a:t>
            </a:r>
            <a:r>
              <a:rPr lang="en-US" sz="2000" dirty="0">
                <a:solidFill>
                  <a:schemeClr val="accent2"/>
                </a:solidFill>
              </a:rPr>
              <a:t>of the project’s immediate financing</a:t>
            </a:r>
          </a:p>
          <a:p>
            <a:pPr marL="801688" lvl="2" indent="-231775">
              <a:spcAft>
                <a:spcPts val="1200"/>
              </a:spcAft>
              <a:buFontTx/>
              <a:buChar char="–"/>
              <a:tabLst>
                <a:tab pos="685800" algn="l"/>
              </a:tabLst>
            </a:pPr>
            <a:r>
              <a:rPr lang="en-US" sz="1800" dirty="0"/>
              <a:t>Would the firm finance the project the way it does if it </a:t>
            </a:r>
            <a:r>
              <a:rPr lang="en-US" sz="1800" dirty="0" smtClean="0"/>
              <a:t>were </a:t>
            </a:r>
            <a:r>
              <a:rPr lang="en-US" sz="1800" dirty="0"/>
              <a:t>its only project</a:t>
            </a:r>
            <a:r>
              <a:rPr lang="en-US" sz="1800" dirty="0" smtClean="0"/>
              <a:t>?</a:t>
            </a:r>
            <a:endParaRPr lang="en-US" dirty="0"/>
          </a:p>
          <a:p>
            <a:pPr marL="344488" indent="-231775">
              <a:tabLst>
                <a:tab pos="685800" algn="l"/>
              </a:tabLst>
            </a:pPr>
            <a:r>
              <a:rPr lang="en-US" sz="2000" dirty="0"/>
              <a:t>To get </a:t>
            </a:r>
            <a:r>
              <a:rPr lang="en-US" sz="2000" i="1" dirty="0"/>
              <a:t>D/(D+E): </a:t>
            </a:r>
          </a:p>
          <a:p>
            <a:pPr marL="515938" lvl="1" indent="-230188">
              <a:tabLst>
                <a:tab pos="685800" algn="l"/>
              </a:tabLst>
            </a:pPr>
            <a:r>
              <a:rPr lang="en-US" sz="2000" dirty="0" smtClean="0"/>
              <a:t>Use </a:t>
            </a:r>
            <a:r>
              <a:rPr lang="en-US" sz="2000" dirty="0"/>
              <a:t>project’s comparables: “Pure plays” in the same business as the </a:t>
            </a:r>
            <a:r>
              <a:rPr lang="en-US" sz="2000" dirty="0" smtClean="0"/>
              <a:t>project</a:t>
            </a:r>
            <a:endParaRPr lang="en-US" sz="2000" dirty="0"/>
          </a:p>
          <a:p>
            <a:pPr marL="515938" lvl="1" indent="-230188">
              <a:tabLst>
                <a:tab pos="685800" algn="l"/>
              </a:tabLst>
            </a:pPr>
            <a:r>
              <a:rPr lang="en-US" sz="2000" dirty="0" smtClean="0"/>
              <a:t>Use </a:t>
            </a:r>
            <a:r>
              <a:rPr lang="en-US" sz="2000" dirty="0"/>
              <a:t>firm’s </a:t>
            </a:r>
            <a:r>
              <a:rPr lang="en-US" sz="2000" i="1" dirty="0"/>
              <a:t>D/(D+E) </a:t>
            </a:r>
            <a:r>
              <a:rPr lang="en-US" sz="2000" dirty="0"/>
              <a:t>only if the project is similar to the firm’s other assets</a:t>
            </a:r>
          </a:p>
          <a:p>
            <a:pPr marL="515938" lvl="1" indent="-230188">
              <a:spcAft>
                <a:spcPts val="1200"/>
              </a:spcAft>
              <a:tabLst>
                <a:tab pos="685800" algn="l"/>
              </a:tabLst>
            </a:pPr>
            <a:r>
              <a:rPr lang="en-US" sz="2000" dirty="0" smtClean="0"/>
              <a:t>Use </a:t>
            </a:r>
            <a:r>
              <a:rPr lang="en-US" sz="2000" dirty="0"/>
              <a:t>intuitions from optimal determination of capital </a:t>
            </a:r>
            <a:r>
              <a:rPr lang="en-US" sz="2000" dirty="0" smtClean="0"/>
              <a:t>structure</a:t>
            </a:r>
            <a:endParaRPr lang="en-US" sz="2000" dirty="0"/>
          </a:p>
          <a:p>
            <a:pPr marL="344488" indent="-231775">
              <a:tabLst>
                <a:tab pos="685800" algn="l"/>
              </a:tabLst>
            </a:pPr>
            <a:r>
              <a:rPr lang="en-US" sz="2000" dirty="0" smtClean="0"/>
              <a:t>What if the project’s </a:t>
            </a:r>
            <a:r>
              <a:rPr lang="en-US" sz="2000" i="1" dirty="0" smtClean="0"/>
              <a:t>D/(D+E) </a:t>
            </a:r>
            <a:r>
              <a:rPr lang="en-US" sz="2000" dirty="0" smtClean="0"/>
              <a:t>changes over time? Can’t use WACC, use APV instead</a:t>
            </a:r>
          </a:p>
        </p:txBody>
      </p:sp>
    </p:spTree>
    <p:extLst>
      <p:ext uri="{BB962C8B-B14F-4D97-AF65-F5344CB8AC3E}">
        <p14:creationId xmlns:p14="http://schemas.microsoft.com/office/powerpoint/2010/main" val="1618680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ADCC0B-F356-47B4-950C-FD61D5A5BE46}" type="slidenum">
              <a:rPr lang="en-US"/>
              <a:pPr/>
              <a:t>46</a:t>
            </a:fld>
            <a:endParaRPr lang="en-US"/>
          </a:p>
        </p:txBody>
      </p:sp>
      <p:sp>
        <p:nvSpPr>
          <p:cNvPr id="115714" name="Rectangle 2"/>
          <p:cNvSpPr>
            <a:spLocks noGrp="1" noChangeArrowheads="1"/>
          </p:cNvSpPr>
          <p:nvPr>
            <p:ph type="body" idx="1"/>
          </p:nvPr>
        </p:nvSpPr>
        <p:spPr>
          <a:xfrm>
            <a:off x="457200" y="685800"/>
            <a:ext cx="8153400" cy="3886200"/>
          </a:xfrm>
        </p:spPr>
        <p:txBody>
          <a:bodyPr/>
          <a:lstStyle/>
          <a:p>
            <a:pPr>
              <a:spcAft>
                <a:spcPct val="10000"/>
              </a:spcAft>
              <a:buFontTx/>
              <a:buNone/>
              <a:tabLst>
                <a:tab pos="228600" algn="l"/>
              </a:tabLst>
            </a:pPr>
            <a:r>
              <a:rPr lang="en-US" sz="2400" dirty="0" smtClean="0"/>
              <a:t>2</a:t>
            </a:r>
            <a:r>
              <a:rPr lang="en-US" sz="2400" dirty="0"/>
              <a:t>.        and        are </a:t>
            </a:r>
            <a:r>
              <a:rPr lang="en-US" sz="2400" u="sng" dirty="0"/>
              <a:t>forward-looking</a:t>
            </a:r>
            <a:r>
              <a:rPr lang="en-US" sz="2400" dirty="0"/>
              <a:t> expected returns, not the expected returns at the time the firm has raised financing</a:t>
            </a:r>
          </a:p>
          <a:p>
            <a:pPr marL="800100" lvl="2" indent="0">
              <a:spcAft>
                <a:spcPts val="1800"/>
              </a:spcAft>
              <a:buFont typeface="Wingdings" pitchFamily="2" charset="2"/>
              <a:buChar char="Ø"/>
              <a:tabLst>
                <a:tab pos="228600" algn="l"/>
              </a:tabLst>
            </a:pPr>
            <a:r>
              <a:rPr lang="en-US" sz="2000" dirty="0"/>
              <a:t> Getting cheap financing does not justify investing in a bad project!</a:t>
            </a:r>
          </a:p>
          <a:p>
            <a:pPr marL="0" indent="0">
              <a:spcAft>
                <a:spcPct val="10000"/>
              </a:spcAft>
              <a:buNone/>
              <a:tabLst>
                <a:tab pos="228600" algn="l"/>
              </a:tabLst>
            </a:pPr>
            <a:endParaRPr lang="en-US" sz="2000" dirty="0"/>
          </a:p>
          <a:p>
            <a:pPr>
              <a:spcAft>
                <a:spcPts val="3000"/>
              </a:spcAft>
              <a:buFontTx/>
              <a:buNone/>
              <a:tabLst>
                <a:tab pos="228600" algn="l"/>
              </a:tabLst>
            </a:pPr>
            <a:r>
              <a:rPr lang="en-US" sz="2400" dirty="0"/>
              <a:t>3. One can adjust WACC for more than two sources of financing (e.g., preferred stock)</a:t>
            </a:r>
          </a:p>
          <a:p>
            <a:pPr>
              <a:spcAft>
                <a:spcPct val="10000"/>
              </a:spcAft>
              <a:tabLst>
                <a:tab pos="228600" algn="l"/>
              </a:tabLst>
            </a:pPr>
            <a:endParaRPr lang="en-US" sz="2400" dirty="0"/>
          </a:p>
          <a:p>
            <a:pPr>
              <a:spcAft>
                <a:spcPct val="10000"/>
              </a:spcAft>
              <a:tabLst>
                <a:tab pos="228600" algn="l"/>
              </a:tabLst>
            </a:pPr>
            <a:endParaRPr lang="en-US" sz="2400" dirty="0"/>
          </a:p>
          <a:p>
            <a:pPr marL="2781300" lvl="4" indent="-381000">
              <a:lnSpc>
                <a:spcPct val="90000"/>
              </a:lnSpc>
              <a:buFontTx/>
              <a:buNone/>
              <a:tabLst>
                <a:tab pos="228600" algn="l"/>
              </a:tabLst>
            </a:pPr>
            <a:endParaRPr lang="en-US" dirty="0"/>
          </a:p>
        </p:txBody>
      </p:sp>
      <p:graphicFrame>
        <p:nvGraphicFramePr>
          <p:cNvPr id="115715" name="Object 3"/>
          <p:cNvGraphicFramePr>
            <a:graphicFrameLocks noChangeAspect="1"/>
          </p:cNvGraphicFramePr>
          <p:nvPr>
            <p:extLst>
              <p:ext uri="{D42A27DB-BD31-4B8C-83A1-F6EECF244321}">
                <p14:modId xmlns:p14="http://schemas.microsoft.com/office/powerpoint/2010/main" val="879928918"/>
              </p:ext>
            </p:extLst>
          </p:nvPr>
        </p:nvGraphicFramePr>
        <p:xfrm>
          <a:off x="914400" y="685800"/>
          <a:ext cx="373063" cy="488950"/>
        </p:xfrm>
        <a:graphic>
          <a:graphicData uri="http://schemas.openxmlformats.org/presentationml/2006/ole">
            <mc:AlternateContent xmlns:mc="http://schemas.openxmlformats.org/markup-compatibility/2006">
              <mc:Choice xmlns:v="urn:schemas-microsoft-com:vml" Requires="v">
                <p:oleObj spid="_x0000_s113744" name="Equation" r:id="rId4" imgW="164880" imgH="215640" progId="Equation.3">
                  <p:embed/>
                </p:oleObj>
              </mc:Choice>
              <mc:Fallback>
                <p:oleObj name="Equation" r:id="rId4" imgW="1648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373063" cy="4889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5716" name="Object 4"/>
          <p:cNvGraphicFramePr>
            <a:graphicFrameLocks noChangeAspect="1"/>
          </p:cNvGraphicFramePr>
          <p:nvPr>
            <p:extLst>
              <p:ext uri="{D42A27DB-BD31-4B8C-83A1-F6EECF244321}">
                <p14:modId xmlns:p14="http://schemas.microsoft.com/office/powerpoint/2010/main" val="172010066"/>
              </p:ext>
            </p:extLst>
          </p:nvPr>
        </p:nvGraphicFramePr>
        <p:xfrm>
          <a:off x="1981200" y="685800"/>
          <a:ext cx="373063" cy="488950"/>
        </p:xfrm>
        <a:graphic>
          <a:graphicData uri="http://schemas.openxmlformats.org/presentationml/2006/ole">
            <mc:AlternateContent xmlns:mc="http://schemas.openxmlformats.org/markup-compatibility/2006">
              <mc:Choice xmlns:v="urn:schemas-microsoft-com:vml" Requires="v">
                <p:oleObj spid="_x0000_s113745" name="Equation" r:id="rId6" imgW="164880" imgH="215640" progId="Equation.3">
                  <p:embed/>
                </p:oleObj>
              </mc:Choice>
              <mc:Fallback>
                <p:oleObj name="Equation"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685800"/>
                        <a:ext cx="373063" cy="4889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5723" name="Object 11"/>
          <p:cNvGraphicFramePr>
            <a:graphicFrameLocks noChangeAspect="1"/>
          </p:cNvGraphicFramePr>
          <p:nvPr>
            <p:extLst>
              <p:ext uri="{D42A27DB-BD31-4B8C-83A1-F6EECF244321}">
                <p14:modId xmlns:p14="http://schemas.microsoft.com/office/powerpoint/2010/main" val="1203908408"/>
              </p:ext>
            </p:extLst>
          </p:nvPr>
        </p:nvGraphicFramePr>
        <p:xfrm>
          <a:off x="2057400" y="3733800"/>
          <a:ext cx="4648200" cy="718895"/>
        </p:xfrm>
        <a:graphic>
          <a:graphicData uri="http://schemas.openxmlformats.org/presentationml/2006/ole">
            <mc:AlternateContent xmlns:mc="http://schemas.openxmlformats.org/markup-compatibility/2006">
              <mc:Choice xmlns:v="urn:schemas-microsoft-com:vml" Requires="v">
                <p:oleObj spid="_x0000_s113746" name="Equation" r:id="rId8" imgW="2057400" imgH="393480" progId="Equation.3">
                  <p:embed/>
                </p:oleObj>
              </mc:Choice>
              <mc:Fallback>
                <p:oleObj name="Equation" r:id="rId8" imgW="205740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3733800"/>
                        <a:ext cx="4648200" cy="71889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12490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ADCC0B-F356-47B4-950C-FD61D5A5BE46}" type="slidenum">
              <a:rPr lang="en-US"/>
              <a:pPr/>
              <a:t>47</a:t>
            </a:fld>
            <a:endParaRPr lang="en-US" dirty="0"/>
          </a:p>
        </p:txBody>
      </p:sp>
      <p:sp>
        <p:nvSpPr>
          <p:cNvPr id="115714" name="Rectangle 2"/>
          <p:cNvSpPr>
            <a:spLocks noGrp="1" noChangeArrowheads="1"/>
          </p:cNvSpPr>
          <p:nvPr>
            <p:ph type="body" idx="1"/>
          </p:nvPr>
        </p:nvSpPr>
        <p:spPr>
          <a:xfrm>
            <a:off x="371213" y="609600"/>
            <a:ext cx="8077200" cy="3886200"/>
          </a:xfrm>
        </p:spPr>
        <p:txBody>
          <a:bodyPr/>
          <a:lstStyle/>
          <a:p>
            <a:pPr>
              <a:lnSpc>
                <a:spcPct val="110000"/>
              </a:lnSpc>
              <a:spcAft>
                <a:spcPts val="1200"/>
              </a:spcAft>
              <a:buFontTx/>
              <a:buNone/>
              <a:tabLst>
                <a:tab pos="228600" algn="l"/>
              </a:tabLst>
            </a:pPr>
            <a:r>
              <a:rPr lang="en-US" sz="2400" dirty="0"/>
              <a:t>4</a:t>
            </a:r>
            <a:r>
              <a:rPr lang="en-US" sz="2400" noProof="0" dirty="0" smtClean="0"/>
              <a:t>. Project </a:t>
            </a:r>
            <a:r>
              <a:rPr lang="en-US" sz="2400" noProof="0" dirty="0"/>
              <a:t>WACC and firm WACC </a:t>
            </a:r>
            <a:r>
              <a:rPr lang="en-US" sz="2400" dirty="0" smtClean="0"/>
              <a:t>are </a:t>
            </a:r>
            <a:r>
              <a:rPr lang="en-US" sz="2400" noProof="0" dirty="0" smtClean="0"/>
              <a:t>different</a:t>
            </a:r>
          </a:p>
          <a:p>
            <a:pPr marL="628650" indent="-284163">
              <a:lnSpc>
                <a:spcPct val="110000"/>
              </a:lnSpc>
              <a:spcAft>
                <a:spcPct val="10000"/>
              </a:spcAft>
              <a:buFont typeface="Times New Roman" panose="02020603050405020304" pitchFamily="18" charset="0"/>
              <a:buChar char="−"/>
              <a:tabLst>
                <a:tab pos="228600" algn="l"/>
              </a:tabLst>
            </a:pPr>
            <a:r>
              <a:rPr lang="en-US" sz="2000" noProof="0" dirty="0" smtClean="0"/>
              <a:t>If </a:t>
            </a:r>
            <a:r>
              <a:rPr lang="en-US" sz="2000" noProof="0" dirty="0"/>
              <a:t>project risk differs significantly from the overall firm risk, using </a:t>
            </a:r>
            <a:r>
              <a:rPr lang="en-US" sz="2000" noProof="0" dirty="0" smtClean="0"/>
              <a:t>the firm’s WACC, which is </a:t>
            </a:r>
            <a:r>
              <a:rPr lang="en-US" sz="2000" noProof="0" dirty="0"/>
              <a:t>based on the existing </a:t>
            </a:r>
            <a:r>
              <a:rPr lang="en-US" sz="2000" noProof="0" dirty="0" smtClean="0"/>
              <a:t>projects, </a:t>
            </a:r>
            <a:r>
              <a:rPr lang="en-US" sz="2000" noProof="0" dirty="0"/>
              <a:t>will give the wrong </a:t>
            </a:r>
            <a:r>
              <a:rPr lang="en-US" sz="2000" noProof="0" dirty="0" smtClean="0"/>
              <a:t>answer</a:t>
            </a:r>
          </a:p>
          <a:p>
            <a:pPr marL="1028700" lvl="1" indent="-173038">
              <a:lnSpc>
                <a:spcPct val="110000"/>
              </a:lnSpc>
              <a:spcAft>
                <a:spcPts val="1200"/>
              </a:spcAft>
              <a:buFont typeface="Arial" panose="020B0604020202020204" pitchFamily="34" charset="0"/>
              <a:buChar char="•"/>
              <a:tabLst>
                <a:tab pos="228600" algn="l"/>
              </a:tabLst>
            </a:pPr>
            <a:r>
              <a:rPr lang="en-US" sz="1800" dirty="0" smtClean="0"/>
              <a:t>See the next example</a:t>
            </a:r>
            <a:endParaRPr lang="en-US" sz="1800" noProof="0" dirty="0" smtClean="0"/>
          </a:p>
          <a:p>
            <a:pPr marL="628650" indent="-284163">
              <a:lnSpc>
                <a:spcPct val="110000"/>
              </a:lnSpc>
              <a:spcAft>
                <a:spcPct val="10000"/>
              </a:spcAft>
              <a:buFont typeface="Times New Roman" panose="02020603050405020304" pitchFamily="18" charset="0"/>
              <a:buChar char="−"/>
              <a:tabLst>
                <a:tab pos="228600" algn="l"/>
              </a:tabLst>
            </a:pPr>
            <a:r>
              <a:rPr lang="en-US" sz="2000" dirty="0" smtClean="0"/>
              <a:t>Think of diversified firms, or mergers/acquisitions that involve firms in different industries</a:t>
            </a:r>
          </a:p>
          <a:p>
            <a:pPr marL="628650" indent="-284163">
              <a:lnSpc>
                <a:spcPct val="110000"/>
              </a:lnSpc>
              <a:spcAft>
                <a:spcPct val="10000"/>
              </a:spcAft>
              <a:buFont typeface="Times New Roman" panose="02020603050405020304" pitchFamily="18" charset="0"/>
              <a:buChar char="−"/>
              <a:tabLst>
                <a:tab pos="228600" algn="l"/>
              </a:tabLst>
            </a:pPr>
            <a:r>
              <a:rPr lang="en-US" sz="2000" noProof="0" dirty="0" smtClean="0"/>
              <a:t>Even in pure-play firms, not all projects are of the same risk</a:t>
            </a:r>
          </a:p>
          <a:p>
            <a:pPr marL="1028700" lvl="1" indent="-284163">
              <a:lnSpc>
                <a:spcPct val="110000"/>
              </a:lnSpc>
              <a:spcAft>
                <a:spcPct val="10000"/>
              </a:spcAft>
              <a:buFont typeface="Times New Roman" panose="02020603050405020304" pitchFamily="18" charset="0"/>
              <a:buChar char="−"/>
              <a:tabLst>
                <a:tab pos="228600" algn="l"/>
              </a:tabLst>
            </a:pPr>
            <a:r>
              <a:rPr lang="en-US" sz="2000" dirty="0"/>
              <a:t>e</a:t>
            </a:r>
            <a:r>
              <a:rPr lang="en-US" sz="2000" dirty="0" smtClean="0"/>
              <a:t>.g., investing to enter a new market is high risk, investing in plant maintenance is low risk</a:t>
            </a:r>
            <a:endParaRPr lang="en-US" sz="2000" noProof="0" dirty="0"/>
          </a:p>
        </p:txBody>
      </p:sp>
    </p:spTree>
    <p:extLst>
      <p:ext uri="{BB962C8B-B14F-4D97-AF65-F5344CB8AC3E}">
        <p14:creationId xmlns:p14="http://schemas.microsoft.com/office/powerpoint/2010/main" val="15948153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0F990DC-DA33-4102-9614-134CF6F6C096}" type="slidenum">
              <a:rPr lang="en-US"/>
              <a:pPr/>
              <a:t>48</a:t>
            </a:fld>
            <a:endParaRPr lang="en-US"/>
          </a:p>
        </p:txBody>
      </p:sp>
      <p:sp>
        <p:nvSpPr>
          <p:cNvPr id="192514" name="Rectangle 2"/>
          <p:cNvSpPr>
            <a:spLocks noGrp="1" noChangeArrowheads="1"/>
          </p:cNvSpPr>
          <p:nvPr>
            <p:ph type="body" idx="1"/>
          </p:nvPr>
        </p:nvSpPr>
        <p:spPr>
          <a:xfrm>
            <a:off x="838200" y="533400"/>
            <a:ext cx="7772400" cy="4114800"/>
          </a:xfrm>
        </p:spPr>
        <p:txBody>
          <a:bodyPr/>
          <a:lstStyle/>
          <a:p>
            <a:pPr marL="285750" indent="-285750">
              <a:lnSpc>
                <a:spcPct val="90000"/>
              </a:lnSpc>
              <a:buFontTx/>
              <a:buNone/>
            </a:pPr>
            <a:r>
              <a:rPr lang="en-US" sz="2400" dirty="0"/>
              <a:t>Example – Project WACC vs. firm WACC:</a:t>
            </a:r>
          </a:p>
          <a:p>
            <a:pPr marL="285750" indent="-285750">
              <a:lnSpc>
                <a:spcPct val="90000"/>
              </a:lnSpc>
              <a:buFontTx/>
              <a:buNone/>
            </a:pPr>
            <a:endParaRPr lang="en-US" sz="2400" dirty="0"/>
          </a:p>
          <a:p>
            <a:pPr marL="285750" indent="-285750">
              <a:lnSpc>
                <a:spcPct val="90000"/>
              </a:lnSpc>
            </a:pPr>
            <a:r>
              <a:rPr lang="en-US" sz="2400" dirty="0"/>
              <a:t>Company X spends </a:t>
            </a:r>
            <a:r>
              <a:rPr lang="en-US" sz="2400" dirty="0">
                <a:solidFill>
                  <a:srgbClr val="FF0000"/>
                </a:solidFill>
              </a:rPr>
              <a:t>$213,333</a:t>
            </a:r>
            <a:r>
              <a:rPr lang="en-US" sz="2400" dirty="0"/>
              <a:t> per year to lease its office space</a:t>
            </a:r>
          </a:p>
          <a:p>
            <a:pPr marL="285750" indent="-285750">
              <a:lnSpc>
                <a:spcPct val="90000"/>
              </a:lnSpc>
            </a:pPr>
            <a:r>
              <a:rPr lang="en-US" sz="2400" dirty="0"/>
              <a:t>X is </a:t>
            </a:r>
            <a:r>
              <a:rPr lang="en-US" sz="2400" u="sng" dirty="0"/>
              <a:t>all-equity</a:t>
            </a:r>
            <a:r>
              <a:rPr lang="en-US" sz="2400" dirty="0"/>
              <a:t> financed and has a WACC = </a:t>
            </a:r>
            <a:r>
              <a:rPr lang="en-US" sz="2400" i="1" dirty="0" err="1"/>
              <a:t>r</a:t>
            </a:r>
            <a:r>
              <a:rPr lang="en-US" sz="2400" i="1" baseline="-25000" dirty="0" err="1"/>
              <a:t>E</a:t>
            </a:r>
            <a:r>
              <a:rPr lang="en-US" sz="2400" dirty="0"/>
              <a:t> = </a:t>
            </a:r>
            <a:r>
              <a:rPr lang="en-US" sz="2400" dirty="0">
                <a:solidFill>
                  <a:srgbClr val="FF0000"/>
                </a:solidFill>
              </a:rPr>
              <a:t>20%</a:t>
            </a:r>
          </a:p>
          <a:p>
            <a:pPr marL="285750" indent="-285750">
              <a:lnSpc>
                <a:spcPct val="90000"/>
              </a:lnSpc>
            </a:pPr>
            <a:r>
              <a:rPr lang="en-US" sz="2400" dirty="0"/>
              <a:t>X can buy its office space for </a:t>
            </a:r>
            <a:r>
              <a:rPr lang="en-US" sz="2400" dirty="0">
                <a:solidFill>
                  <a:srgbClr val="FF0000"/>
                </a:solidFill>
              </a:rPr>
              <a:t>$1,000,000</a:t>
            </a:r>
          </a:p>
          <a:p>
            <a:pPr marL="285750" indent="-285750">
              <a:lnSpc>
                <a:spcPct val="90000"/>
              </a:lnSpc>
            </a:pPr>
            <a:r>
              <a:rPr lang="en-US" sz="2400" dirty="0"/>
              <a:t>If it decides to buy the building, X will finance the purchase with a mortgage obtained at </a:t>
            </a:r>
            <a:r>
              <a:rPr lang="en-US" sz="2400" i="1" dirty="0" err="1"/>
              <a:t>r</a:t>
            </a:r>
            <a:r>
              <a:rPr lang="en-US" sz="2400" i="1" baseline="-25000" dirty="0" err="1"/>
              <a:t>f</a:t>
            </a:r>
            <a:r>
              <a:rPr lang="en-US" sz="2400" dirty="0"/>
              <a:t> = </a:t>
            </a:r>
            <a:r>
              <a:rPr lang="en-US" sz="2400" dirty="0">
                <a:solidFill>
                  <a:srgbClr val="FF0000"/>
                </a:solidFill>
              </a:rPr>
              <a:t>8%</a:t>
            </a:r>
            <a:r>
              <a:rPr lang="en-US" sz="2400" dirty="0"/>
              <a:t> (suppose mortgage is perpetual)</a:t>
            </a:r>
          </a:p>
          <a:p>
            <a:pPr marL="285750" indent="-285750">
              <a:lnSpc>
                <a:spcPct val="90000"/>
              </a:lnSpc>
            </a:pPr>
            <a:r>
              <a:rPr lang="en-US" sz="2400" dirty="0"/>
              <a:t>Marginal tax rate = </a:t>
            </a:r>
            <a:r>
              <a:rPr lang="en-US" sz="2400" dirty="0">
                <a:solidFill>
                  <a:srgbClr val="FF0000"/>
                </a:solidFill>
              </a:rPr>
              <a:t>25%</a:t>
            </a:r>
            <a:r>
              <a:rPr lang="en-US" sz="2400" dirty="0"/>
              <a:t> </a:t>
            </a:r>
          </a:p>
          <a:p>
            <a:pPr marL="285750" indent="-285750">
              <a:lnSpc>
                <a:spcPct val="90000"/>
              </a:lnSpc>
              <a:buFontTx/>
              <a:buNone/>
            </a:pPr>
            <a:r>
              <a:rPr lang="en-US" sz="2400" dirty="0"/>
              <a:t>	</a:t>
            </a:r>
          </a:p>
          <a:p>
            <a:pPr marL="285750" indent="-285750">
              <a:lnSpc>
                <a:spcPct val="90000"/>
              </a:lnSpc>
              <a:buFontTx/>
              <a:buNone/>
            </a:pPr>
            <a:r>
              <a:rPr lang="en-US" sz="2400" dirty="0"/>
              <a:t>Should the company buy the building?</a:t>
            </a:r>
          </a:p>
        </p:txBody>
      </p:sp>
      <p:sp>
        <p:nvSpPr>
          <p:cNvPr id="192515" name="Rectangle 3"/>
          <p:cNvSpPr>
            <a:spLocks noChangeArrowheads="1"/>
          </p:cNvSpPr>
          <p:nvPr/>
        </p:nvSpPr>
        <p:spPr bwMode="auto">
          <a:xfrm>
            <a:off x="685800" y="457200"/>
            <a:ext cx="7924800" cy="51816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444167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D1E82D0-769E-45B3-BDAE-37B73E284E48}" type="slidenum">
              <a:rPr lang="en-US"/>
              <a:pPr/>
              <a:t>49</a:t>
            </a:fld>
            <a:endParaRPr lang="en-US"/>
          </a:p>
        </p:txBody>
      </p:sp>
      <p:sp>
        <p:nvSpPr>
          <p:cNvPr id="194562" name="Rectangle 2"/>
          <p:cNvSpPr>
            <a:spLocks noGrp="1" noChangeArrowheads="1"/>
          </p:cNvSpPr>
          <p:nvPr>
            <p:ph type="body" idx="1"/>
          </p:nvPr>
        </p:nvSpPr>
        <p:spPr>
          <a:xfrm>
            <a:off x="647700" y="381000"/>
            <a:ext cx="7772400" cy="4114800"/>
          </a:xfrm>
        </p:spPr>
        <p:txBody>
          <a:bodyPr/>
          <a:lstStyle/>
          <a:p>
            <a:pPr marL="0" indent="0">
              <a:lnSpc>
                <a:spcPct val="90000"/>
              </a:lnSpc>
              <a:spcAft>
                <a:spcPct val="40000"/>
              </a:spcAft>
              <a:buFontTx/>
              <a:buNone/>
            </a:pPr>
            <a:r>
              <a:rPr lang="en-US" sz="2400" dirty="0"/>
              <a:t>Answer</a:t>
            </a:r>
            <a:endParaRPr lang="en-US" sz="2000" dirty="0"/>
          </a:p>
          <a:p>
            <a:pPr marL="0" indent="0">
              <a:lnSpc>
                <a:spcPct val="90000"/>
              </a:lnSpc>
              <a:spcAft>
                <a:spcPts val="1200"/>
              </a:spcAft>
              <a:buFontTx/>
              <a:buNone/>
            </a:pPr>
            <a:r>
              <a:rPr lang="en-US" sz="2000" dirty="0"/>
              <a:t>1. It makes sense to buy if “owning costs” are less than “leasing costs”</a:t>
            </a:r>
          </a:p>
          <a:p>
            <a:pPr marL="0" indent="0">
              <a:lnSpc>
                <a:spcPct val="90000"/>
              </a:lnSpc>
              <a:buFontTx/>
              <a:buNone/>
            </a:pPr>
            <a:r>
              <a:rPr lang="en-US" sz="2000" dirty="0"/>
              <a:t>	Leasing costs = (1 </a:t>
            </a:r>
            <a:r>
              <a:rPr lang="en-US" sz="2000" dirty="0">
                <a:cs typeface="Times New Roman" pitchFamily="18" charset="0"/>
              </a:rPr>
              <a:t>–</a:t>
            </a:r>
            <a:r>
              <a:rPr lang="en-US" sz="2000" dirty="0"/>
              <a:t> 0.25) x 213,333 = $160,000 per year</a:t>
            </a:r>
          </a:p>
          <a:p>
            <a:pPr marL="0" indent="0">
              <a:lnSpc>
                <a:spcPct val="90000"/>
              </a:lnSpc>
              <a:buFontTx/>
              <a:buNone/>
            </a:pPr>
            <a:r>
              <a:rPr lang="en-US" sz="2000" dirty="0"/>
              <a:t>	Owning cost = 0.08 (1 </a:t>
            </a:r>
            <a:r>
              <a:rPr lang="en-US" sz="2000" dirty="0">
                <a:cs typeface="Times New Roman" pitchFamily="18" charset="0"/>
              </a:rPr>
              <a:t>–</a:t>
            </a:r>
            <a:r>
              <a:rPr lang="en-US" sz="2000" dirty="0"/>
              <a:t> 0.25) x 1,000,000 = $60,000 per year</a:t>
            </a:r>
          </a:p>
          <a:p>
            <a:pPr marL="0" indent="0">
              <a:lnSpc>
                <a:spcPct val="90000"/>
              </a:lnSpc>
              <a:buFontTx/>
              <a:buNone/>
            </a:pPr>
            <a:r>
              <a:rPr lang="en-US" sz="2000" dirty="0"/>
              <a:t>	</a:t>
            </a:r>
          </a:p>
          <a:p>
            <a:pPr marL="0" indent="0">
              <a:lnSpc>
                <a:spcPct val="90000"/>
              </a:lnSpc>
              <a:buFontTx/>
              <a:buNone/>
            </a:pPr>
            <a:r>
              <a:rPr lang="en-US" sz="2000" dirty="0"/>
              <a:t>Clearly it makes sense to buy the building</a:t>
            </a:r>
          </a:p>
          <a:p>
            <a:pPr marL="0" indent="0">
              <a:lnSpc>
                <a:spcPct val="90000"/>
              </a:lnSpc>
              <a:buFontTx/>
              <a:buNone/>
            </a:pPr>
            <a:endParaRPr lang="en-US" sz="2000" dirty="0"/>
          </a:p>
          <a:p>
            <a:pPr marL="0" indent="0">
              <a:lnSpc>
                <a:spcPct val="90000"/>
              </a:lnSpc>
              <a:buFontTx/>
              <a:buNone/>
            </a:pPr>
            <a:r>
              <a:rPr lang="en-US" sz="2000" dirty="0"/>
              <a:t>2. What happens if you use firm’s WACC to evaluate project?</a:t>
            </a:r>
          </a:p>
          <a:p>
            <a:pPr marL="0" indent="0">
              <a:lnSpc>
                <a:spcPct val="90000"/>
              </a:lnSpc>
              <a:buFontTx/>
              <a:buNone/>
            </a:pPr>
            <a:endParaRPr lang="en-US" sz="2000" dirty="0"/>
          </a:p>
          <a:p>
            <a:pPr marL="0" indent="0">
              <a:lnSpc>
                <a:spcPct val="90000"/>
              </a:lnSpc>
              <a:buFontTx/>
              <a:buNone/>
            </a:pPr>
            <a:endParaRPr lang="en-US" sz="2000" dirty="0"/>
          </a:p>
          <a:p>
            <a:pPr marL="0" indent="0">
              <a:lnSpc>
                <a:spcPct val="90000"/>
              </a:lnSpc>
              <a:buFontTx/>
              <a:buNone/>
            </a:pPr>
            <a:endParaRPr lang="en-US" sz="2000" dirty="0"/>
          </a:p>
          <a:p>
            <a:pPr marL="0" indent="0">
              <a:lnSpc>
                <a:spcPct val="90000"/>
              </a:lnSpc>
              <a:buFontTx/>
              <a:buNone/>
            </a:pPr>
            <a:r>
              <a:rPr lang="en-US" sz="2000" i="1" dirty="0"/>
              <a:t>But this is wrong!!</a:t>
            </a:r>
          </a:p>
          <a:p>
            <a:pPr marL="0" indent="0">
              <a:lnSpc>
                <a:spcPct val="90000"/>
              </a:lnSpc>
              <a:buFontTx/>
              <a:buNone/>
            </a:pPr>
            <a:endParaRPr lang="en-US" sz="2000" i="1" dirty="0"/>
          </a:p>
          <a:p>
            <a:pPr marL="0" indent="0">
              <a:lnSpc>
                <a:spcPct val="90000"/>
              </a:lnSpc>
              <a:buFontTx/>
              <a:buNone/>
            </a:pPr>
            <a:endParaRPr lang="en-US" sz="2000" dirty="0"/>
          </a:p>
          <a:p>
            <a:pPr marL="0" indent="0">
              <a:lnSpc>
                <a:spcPct val="90000"/>
              </a:lnSpc>
              <a:buFontTx/>
              <a:buNone/>
            </a:pPr>
            <a:r>
              <a:rPr lang="en-US" sz="2000" dirty="0"/>
              <a:t>3. What is the correct WACC?</a:t>
            </a:r>
          </a:p>
          <a:p>
            <a:pPr marL="0" indent="0">
              <a:lnSpc>
                <a:spcPct val="90000"/>
              </a:lnSpc>
              <a:buFontTx/>
              <a:buNone/>
            </a:pPr>
            <a:r>
              <a:rPr lang="en-US" sz="2000" dirty="0"/>
              <a:t>    Finding WACC in this case is more complicated than it looks:</a:t>
            </a:r>
          </a:p>
          <a:p>
            <a:pPr marL="0" indent="0">
              <a:lnSpc>
                <a:spcPct val="90000"/>
              </a:lnSpc>
              <a:buFontTx/>
              <a:buNone/>
            </a:pPr>
            <a:endParaRPr lang="en-US" sz="1800" dirty="0"/>
          </a:p>
          <a:p>
            <a:pPr marL="0" indent="0">
              <a:lnSpc>
                <a:spcPct val="90000"/>
              </a:lnSpc>
              <a:buFontTx/>
              <a:buNone/>
            </a:pPr>
            <a:endParaRPr lang="en-US" sz="1800" dirty="0"/>
          </a:p>
          <a:p>
            <a:pPr marL="0" indent="0">
              <a:lnSpc>
                <a:spcPct val="90000"/>
              </a:lnSpc>
              <a:buFontTx/>
              <a:buNone/>
            </a:pPr>
            <a:endParaRPr lang="en-US" sz="1800" dirty="0"/>
          </a:p>
          <a:p>
            <a:pPr marL="0" indent="0">
              <a:lnSpc>
                <a:spcPct val="90000"/>
              </a:lnSpc>
              <a:buFontTx/>
              <a:buNone/>
            </a:pPr>
            <a:r>
              <a:rPr lang="en-US" sz="2000" dirty="0"/>
              <a:t>		</a:t>
            </a:r>
          </a:p>
        </p:txBody>
      </p:sp>
      <p:graphicFrame>
        <p:nvGraphicFramePr>
          <p:cNvPr id="194563" name="Object 3"/>
          <p:cNvGraphicFramePr>
            <a:graphicFrameLocks noChangeAspect="1"/>
          </p:cNvGraphicFramePr>
          <p:nvPr>
            <p:extLst>
              <p:ext uri="{D42A27DB-BD31-4B8C-83A1-F6EECF244321}">
                <p14:modId xmlns:p14="http://schemas.microsoft.com/office/powerpoint/2010/main" val="1516958763"/>
              </p:ext>
            </p:extLst>
          </p:nvPr>
        </p:nvGraphicFramePr>
        <p:xfrm>
          <a:off x="2209800" y="3733800"/>
          <a:ext cx="4800600" cy="658813"/>
        </p:xfrm>
        <a:graphic>
          <a:graphicData uri="http://schemas.openxmlformats.org/presentationml/2006/ole">
            <mc:AlternateContent xmlns:mc="http://schemas.openxmlformats.org/markup-compatibility/2006">
              <mc:Choice xmlns:v="urn:schemas-microsoft-com:vml" Requires="v">
                <p:oleObj spid="_x0000_s114715" name="Equation" r:id="rId3" imgW="2539800" imgH="393480" progId="Equation.3">
                  <p:embed/>
                </p:oleObj>
              </mc:Choice>
              <mc:Fallback>
                <p:oleObj name="Equation" r:id="rId3" imgW="25398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33800"/>
                        <a:ext cx="4800600" cy="6588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6469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945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6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6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6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6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56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6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56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4E97760D-69DB-4C66-B5AB-081C32A54F3D}" type="slidenum">
              <a:rPr lang="en-US"/>
              <a:pPr/>
              <a:t>5</a:t>
            </a:fld>
            <a:endParaRPr lang="en-US" dirty="0"/>
          </a:p>
        </p:txBody>
      </p:sp>
      <p:sp>
        <p:nvSpPr>
          <p:cNvPr id="65538" name="Text Box 2"/>
          <p:cNvSpPr txBox="1">
            <a:spLocks noChangeArrowheads="1"/>
          </p:cNvSpPr>
          <p:nvPr/>
        </p:nvSpPr>
        <p:spPr bwMode="auto">
          <a:xfrm>
            <a:off x="228600" y="533400"/>
            <a:ext cx="8610600" cy="5139869"/>
          </a:xfrm>
          <a:prstGeom prst="rect">
            <a:avLst/>
          </a:prstGeom>
          <a:noFill/>
          <a:ln w="9525">
            <a:noFill/>
            <a:miter lim="800000"/>
            <a:headEnd/>
            <a:tailEnd/>
          </a:ln>
          <a:effectLst/>
        </p:spPr>
        <p:txBody>
          <a:bodyPr wrap="square">
            <a:spAutoFit/>
          </a:bodyPr>
          <a:lstStyle/>
          <a:p>
            <a:pPr defTabSz="625475">
              <a:spcBef>
                <a:spcPct val="50000"/>
              </a:spcBef>
              <a:spcAft>
                <a:spcPts val="600"/>
              </a:spcAft>
              <a:buFontTx/>
              <a:buChar char="•"/>
            </a:pPr>
            <a:r>
              <a:rPr lang="en-US" dirty="0"/>
              <a:t> Inputs we need for risk-adjusted discounting:</a:t>
            </a:r>
          </a:p>
          <a:p>
            <a:pPr marL="514350" lvl="1" indent="-284163" defTabSz="625475">
              <a:spcBef>
                <a:spcPct val="50000"/>
              </a:spcBef>
              <a:spcAft>
                <a:spcPts val="600"/>
              </a:spcAft>
              <a:buFont typeface="Times New Roman" panose="02020603050405020304" pitchFamily="18" charset="0"/>
              <a:buChar char="−"/>
            </a:pPr>
            <a:r>
              <a:rPr lang="en-US" sz="2200" dirty="0"/>
              <a:t>Expected cash flow: Estimate, based on projections, simulations, etc.</a:t>
            </a:r>
          </a:p>
          <a:p>
            <a:pPr marL="514350" lvl="1" indent="-284163" defTabSz="625475">
              <a:spcBef>
                <a:spcPct val="50000"/>
              </a:spcBef>
              <a:spcAft>
                <a:spcPts val="600"/>
              </a:spcAft>
              <a:buFont typeface="Times New Roman" panose="02020603050405020304" pitchFamily="18" charset="0"/>
              <a:buChar char="−"/>
            </a:pPr>
            <a:r>
              <a:rPr lang="en-US" sz="2200" dirty="0"/>
              <a:t>The risk-free rate: Observable. In theory </a:t>
            </a:r>
            <a:r>
              <a:rPr lang="en-US" sz="2200" dirty="0" smtClean="0"/>
              <a:t>the short-term </a:t>
            </a:r>
            <a:r>
              <a:rPr lang="en-US" sz="2200" dirty="0"/>
              <a:t>T-bill rate, in practice often </a:t>
            </a:r>
            <a:r>
              <a:rPr lang="en-US" sz="2200" dirty="0" smtClean="0"/>
              <a:t>a higher rate is used (e.g. 10-year Treasury)</a:t>
            </a:r>
            <a:endParaRPr lang="en-US" sz="2200" dirty="0"/>
          </a:p>
          <a:p>
            <a:pPr marL="514350" lvl="1" indent="-284163" defTabSz="625475">
              <a:spcBef>
                <a:spcPct val="50000"/>
              </a:spcBef>
              <a:spcAft>
                <a:spcPts val="1800"/>
              </a:spcAft>
              <a:buFont typeface="Times New Roman" panose="02020603050405020304" pitchFamily="18" charset="0"/>
              <a:buChar char="−"/>
            </a:pPr>
            <a:r>
              <a:rPr lang="en-US" sz="2200" dirty="0"/>
              <a:t>Market risk premium: Estimate </a:t>
            </a:r>
            <a:r>
              <a:rPr lang="en-US" sz="2200" dirty="0" smtClean="0"/>
              <a:t>(or guesstimate</a:t>
            </a:r>
            <a:r>
              <a:rPr lang="en-US" sz="2200" dirty="0"/>
              <a:t>?). Historically about 7%, possibly much lower going forward (~ </a:t>
            </a:r>
            <a:r>
              <a:rPr lang="en-US" sz="2200" dirty="0" smtClean="0"/>
              <a:t>3-4%?)</a:t>
            </a:r>
            <a:endParaRPr lang="en-US" sz="2200" dirty="0"/>
          </a:p>
          <a:p>
            <a:pPr marL="514350" lvl="1" indent="-284163" defTabSz="625475">
              <a:spcBef>
                <a:spcPct val="50000"/>
              </a:spcBef>
              <a:spcAft>
                <a:spcPts val="600"/>
              </a:spcAft>
              <a:buFont typeface="Times New Roman" panose="02020603050405020304" pitchFamily="18" charset="0"/>
              <a:buChar char="−"/>
            </a:pPr>
            <a:r>
              <a:rPr lang="en-US" sz="2200" b="1" u="sng" dirty="0"/>
              <a:t>The Project Beta</a:t>
            </a:r>
            <a:r>
              <a:rPr lang="en-US" sz="2200" b="1" dirty="0"/>
              <a:t>: How do we compute this?</a:t>
            </a:r>
          </a:p>
          <a:p>
            <a:pPr marL="922338" lvl="2" indent="-236538" defTabSz="625475">
              <a:spcBef>
                <a:spcPct val="50000"/>
              </a:spcBef>
              <a:spcAft>
                <a:spcPts val="600"/>
              </a:spcAft>
              <a:buFont typeface="Arial" panose="020B0604020202020204" pitchFamily="34" charset="0"/>
              <a:buChar char="•"/>
            </a:pPr>
            <a:r>
              <a:rPr lang="en-US" sz="2200" dirty="0"/>
              <a:t>What we need is </a:t>
            </a:r>
            <a:r>
              <a:rPr lang="en-US" sz="2200" dirty="0" smtClean="0"/>
              <a:t>a beta that measures the exposure of </a:t>
            </a:r>
            <a:r>
              <a:rPr lang="en-US" sz="2200" dirty="0"/>
              <a:t>project </a:t>
            </a:r>
            <a:r>
              <a:rPr lang="en-US" sz="2200" dirty="0" smtClean="0"/>
              <a:t>returns </a:t>
            </a:r>
            <a:r>
              <a:rPr lang="en-US" sz="2200" dirty="0"/>
              <a:t>to market risk</a:t>
            </a:r>
          </a:p>
          <a:p>
            <a:pPr marL="922338" lvl="2" indent="-236538" defTabSz="625475">
              <a:spcBef>
                <a:spcPct val="50000"/>
              </a:spcBef>
              <a:spcAft>
                <a:spcPts val="1200"/>
              </a:spcAft>
              <a:buFont typeface="Arial" panose="020B0604020202020204" pitchFamily="34" charset="0"/>
              <a:buChar char="•"/>
            </a:pPr>
            <a:r>
              <a:rPr lang="en-US" sz="2200" dirty="0" smtClean="0"/>
              <a:t>Is this the same as </a:t>
            </a:r>
            <a:r>
              <a:rPr lang="en-US" sz="2200" u="sng" dirty="0"/>
              <a:t>our own firm’s equity beta</a:t>
            </a:r>
            <a:r>
              <a:rPr lang="en-US" sz="2200" dirty="0"/>
              <a:t>?</a:t>
            </a:r>
          </a:p>
        </p:txBody>
      </p:sp>
    </p:spTree>
    <p:extLst>
      <p:ext uri="{BB962C8B-B14F-4D97-AF65-F5344CB8AC3E}">
        <p14:creationId xmlns:p14="http://schemas.microsoft.com/office/powerpoint/2010/main" val="27556300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661236E3-0381-4916-847C-30A126782E49}" type="slidenum">
              <a:rPr lang="en-US"/>
              <a:pPr/>
              <a:t>50</a:t>
            </a:fld>
            <a:endParaRPr lang="en-US"/>
          </a:p>
        </p:txBody>
      </p:sp>
      <p:sp>
        <p:nvSpPr>
          <p:cNvPr id="214018" name="Text Box 2"/>
          <p:cNvSpPr txBox="1">
            <a:spLocks noChangeArrowheads="1"/>
          </p:cNvSpPr>
          <p:nvPr/>
        </p:nvSpPr>
        <p:spPr bwMode="auto">
          <a:xfrm>
            <a:off x="152400" y="228600"/>
            <a:ext cx="8686800" cy="4816475"/>
          </a:xfrm>
          <a:prstGeom prst="rect">
            <a:avLst/>
          </a:prstGeom>
          <a:noFill/>
          <a:ln w="9525">
            <a:noFill/>
            <a:miter lim="800000"/>
            <a:headEnd/>
            <a:tailEnd/>
          </a:ln>
          <a:effectLst/>
        </p:spPr>
        <p:txBody>
          <a:bodyPr>
            <a:spAutoFit/>
          </a:bodyPr>
          <a:lstStyle/>
          <a:p>
            <a:pPr>
              <a:spcBef>
                <a:spcPct val="50000"/>
              </a:spcBef>
              <a:buFontTx/>
              <a:buAutoNum type="alphaLcParenR"/>
            </a:pPr>
            <a:r>
              <a:rPr lang="en-US" sz="2000"/>
              <a:t> One may be tempted to say: the project is all-debt financed, therefore,</a:t>
            </a:r>
          </a:p>
          <a:p>
            <a:pPr>
              <a:spcBef>
                <a:spcPct val="50000"/>
              </a:spcBef>
            </a:pPr>
            <a:endParaRPr lang="en-US" sz="2000"/>
          </a:p>
          <a:p>
            <a:pPr>
              <a:spcBef>
                <a:spcPct val="50000"/>
              </a:spcBef>
            </a:pPr>
            <a:endParaRPr lang="en-US" sz="2000"/>
          </a:p>
          <a:p>
            <a:pPr>
              <a:spcBef>
                <a:spcPct val="50000"/>
              </a:spcBef>
            </a:pPr>
            <a:r>
              <a:rPr lang="en-US" sz="2000"/>
              <a:t>But this is wrong too. Although the “cost” of the project is paid by issuing debt, this is only part of project’s value. Since we know that the project NPV is positive, the PV of the project includes $1 million debt plus some surplus accruing to equity holders: V = D + E , D = $1 million, and V &gt; $1 million, therefore E &gt; 0.</a:t>
            </a:r>
          </a:p>
          <a:p>
            <a:pPr>
              <a:spcBef>
                <a:spcPct val="50000"/>
              </a:spcBef>
            </a:pPr>
            <a:r>
              <a:rPr lang="en-US" sz="2000"/>
              <a:t>So we should put some weight on equity too in calculating WACC.</a:t>
            </a:r>
          </a:p>
          <a:p>
            <a:pPr>
              <a:spcBef>
                <a:spcPct val="50000"/>
              </a:spcBef>
            </a:pPr>
            <a:r>
              <a:rPr lang="en-US" sz="2000"/>
              <a:t>But what is the correct weight?</a:t>
            </a:r>
          </a:p>
          <a:p>
            <a:pPr>
              <a:spcBef>
                <a:spcPct val="50000"/>
              </a:spcBef>
            </a:pPr>
            <a:r>
              <a:rPr lang="en-US" sz="2000"/>
              <a:t>b) Here the calculation has some circularity. We want to find PV. Yet the weight on equity in WACC is a function of PV too:</a:t>
            </a:r>
          </a:p>
          <a:p>
            <a:pPr>
              <a:spcBef>
                <a:spcPct val="50000"/>
              </a:spcBef>
            </a:pPr>
            <a:endParaRPr lang="en-US" sz="2000"/>
          </a:p>
        </p:txBody>
      </p:sp>
      <p:graphicFrame>
        <p:nvGraphicFramePr>
          <p:cNvPr id="214019" name="Object 3"/>
          <p:cNvGraphicFramePr>
            <a:graphicFrameLocks noChangeAspect="1"/>
          </p:cNvGraphicFramePr>
          <p:nvPr/>
        </p:nvGraphicFramePr>
        <p:xfrm>
          <a:off x="1752600" y="1066800"/>
          <a:ext cx="4968875" cy="339725"/>
        </p:xfrm>
        <a:graphic>
          <a:graphicData uri="http://schemas.openxmlformats.org/presentationml/2006/ole">
            <mc:AlternateContent xmlns:mc="http://schemas.openxmlformats.org/markup-compatibility/2006">
              <mc:Choice xmlns:v="urn:schemas-microsoft-com:vml" Requires="v">
                <p:oleObj spid="_x0000_s115764" name="Equation" r:id="rId3" imgW="2628720" imgH="203040" progId="Equation.DSMT4">
                  <p:embed/>
                </p:oleObj>
              </mc:Choice>
              <mc:Fallback>
                <p:oleObj name="Equation" r:id="rId3" imgW="262872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066800"/>
                        <a:ext cx="4968875"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4020" name="Object 4"/>
          <p:cNvGraphicFramePr>
            <a:graphicFrameLocks noChangeAspect="1"/>
          </p:cNvGraphicFramePr>
          <p:nvPr/>
        </p:nvGraphicFramePr>
        <p:xfrm>
          <a:off x="762000" y="4953000"/>
          <a:ext cx="7386638" cy="977900"/>
        </p:xfrm>
        <a:graphic>
          <a:graphicData uri="http://schemas.openxmlformats.org/presentationml/2006/ole">
            <mc:AlternateContent xmlns:mc="http://schemas.openxmlformats.org/markup-compatibility/2006">
              <mc:Choice xmlns:v="urn:schemas-microsoft-com:vml" Requires="v">
                <p:oleObj spid="_x0000_s115765" name="Equation" r:id="rId5" imgW="3911400" imgH="583920" progId="Equation.DSMT4">
                  <p:embed/>
                </p:oleObj>
              </mc:Choice>
              <mc:Fallback>
                <p:oleObj name="Equation" r:id="rId5" imgW="3911400" imgH="5839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953000"/>
                        <a:ext cx="7386638" cy="977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52748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8959E203-FFB9-4DE8-8FDB-709F067029AE}" type="slidenum">
              <a:rPr lang="en-US"/>
              <a:pPr/>
              <a:t>51</a:t>
            </a:fld>
            <a:endParaRPr lang="en-US"/>
          </a:p>
        </p:txBody>
      </p:sp>
      <p:sp>
        <p:nvSpPr>
          <p:cNvPr id="215042" name="Text Box 2"/>
          <p:cNvSpPr txBox="1">
            <a:spLocks noChangeArrowheads="1"/>
          </p:cNvSpPr>
          <p:nvPr/>
        </p:nvSpPr>
        <p:spPr bwMode="auto">
          <a:xfrm>
            <a:off x="304800" y="381000"/>
            <a:ext cx="8610600" cy="4247317"/>
          </a:xfrm>
          <a:prstGeom prst="rect">
            <a:avLst/>
          </a:prstGeom>
          <a:noFill/>
          <a:ln w="9525">
            <a:noFill/>
            <a:miter lim="800000"/>
            <a:headEnd/>
            <a:tailEnd/>
          </a:ln>
          <a:effectLst/>
        </p:spPr>
        <p:txBody>
          <a:bodyPr>
            <a:spAutoFit/>
          </a:bodyPr>
          <a:lstStyle/>
          <a:p>
            <a:pPr>
              <a:spcBef>
                <a:spcPct val="50000"/>
              </a:spcBef>
            </a:pPr>
            <a:r>
              <a:rPr lang="en-US" sz="2000" dirty="0"/>
              <a:t>Rearranging this equation gives the following:</a:t>
            </a:r>
          </a:p>
          <a:p>
            <a:pPr>
              <a:spcBef>
                <a:spcPct val="50000"/>
              </a:spcBef>
            </a:pPr>
            <a:endParaRPr lang="en-US" sz="2000" dirty="0"/>
          </a:p>
          <a:p>
            <a:pPr>
              <a:spcBef>
                <a:spcPct val="50000"/>
              </a:spcBef>
            </a:pPr>
            <a:endParaRPr lang="en-US" sz="2000" dirty="0"/>
          </a:p>
          <a:p>
            <a:pPr>
              <a:spcBef>
                <a:spcPct val="50000"/>
              </a:spcBef>
            </a:pPr>
            <a:r>
              <a:rPr lang="en-US" sz="2000" dirty="0"/>
              <a:t>Solving this gives PV = 2,250,000. Now we can plug this into WACC: </a:t>
            </a:r>
          </a:p>
          <a:p>
            <a:pPr>
              <a:spcBef>
                <a:spcPct val="50000"/>
              </a:spcBef>
            </a:pPr>
            <a:endParaRPr lang="en-US" sz="2000" dirty="0"/>
          </a:p>
          <a:p>
            <a:pPr>
              <a:spcBef>
                <a:spcPct val="50000"/>
              </a:spcBef>
            </a:pPr>
            <a:endParaRPr lang="en-US" sz="2000" dirty="0"/>
          </a:p>
          <a:p>
            <a:pPr>
              <a:spcBef>
                <a:spcPct val="50000"/>
              </a:spcBef>
            </a:pPr>
            <a:endParaRPr lang="en-US" sz="2000" dirty="0"/>
          </a:p>
          <a:p>
            <a:pPr>
              <a:spcBef>
                <a:spcPct val="50000"/>
              </a:spcBef>
            </a:pPr>
            <a:r>
              <a:rPr lang="en-US" sz="2000" dirty="0">
                <a:solidFill>
                  <a:schemeClr val="accent2"/>
                </a:solidFill>
              </a:rPr>
              <a:t>Conclusion: When the project risk differs significantly from the overall firm </a:t>
            </a:r>
            <a:r>
              <a:rPr lang="en-US" sz="2000" dirty="0" smtClean="0">
                <a:solidFill>
                  <a:schemeClr val="accent2"/>
                </a:solidFill>
              </a:rPr>
              <a:t>risk and there are no close pure-play comparisons, </a:t>
            </a:r>
            <a:r>
              <a:rPr lang="en-US" sz="2000" dirty="0">
                <a:solidFill>
                  <a:schemeClr val="accent2"/>
                </a:solidFill>
              </a:rPr>
              <a:t>finding the correct WACC is a non-trivial task</a:t>
            </a:r>
          </a:p>
        </p:txBody>
      </p:sp>
      <p:graphicFrame>
        <p:nvGraphicFramePr>
          <p:cNvPr id="215043" name="Object 3"/>
          <p:cNvGraphicFramePr>
            <a:graphicFrameLocks noChangeAspect="1"/>
          </p:cNvGraphicFramePr>
          <p:nvPr/>
        </p:nvGraphicFramePr>
        <p:xfrm>
          <a:off x="990600" y="1066800"/>
          <a:ext cx="6907213" cy="339725"/>
        </p:xfrm>
        <a:graphic>
          <a:graphicData uri="http://schemas.openxmlformats.org/presentationml/2006/ole">
            <mc:AlternateContent xmlns:mc="http://schemas.openxmlformats.org/markup-compatibility/2006">
              <mc:Choice xmlns:v="urn:schemas-microsoft-com:vml" Requires="v">
                <p:oleObj spid="_x0000_s116788" name="Equation" r:id="rId3" imgW="3657600" imgH="203040" progId="Equation.DSMT4">
                  <p:embed/>
                </p:oleObj>
              </mc:Choice>
              <mc:Fallback>
                <p:oleObj name="Equation" r:id="rId3" imgW="365760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066800"/>
                        <a:ext cx="6907213"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5044" name="Object 4"/>
          <p:cNvGraphicFramePr>
            <a:graphicFrameLocks noChangeAspect="1"/>
          </p:cNvGraphicFramePr>
          <p:nvPr/>
        </p:nvGraphicFramePr>
        <p:xfrm>
          <a:off x="720725" y="2487613"/>
          <a:ext cx="7602538" cy="701675"/>
        </p:xfrm>
        <a:graphic>
          <a:graphicData uri="http://schemas.openxmlformats.org/presentationml/2006/ole">
            <mc:AlternateContent xmlns:mc="http://schemas.openxmlformats.org/markup-compatibility/2006">
              <mc:Choice xmlns:v="urn:schemas-microsoft-com:vml" Requires="v">
                <p:oleObj spid="_x0000_s116789" name="Equation" r:id="rId5" imgW="4025880" imgH="419040" progId="Equation.DSMT4">
                  <p:embed/>
                </p:oleObj>
              </mc:Choice>
              <mc:Fallback>
                <p:oleObj name="Equation" r:id="rId5" imgW="402588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725" y="2487613"/>
                        <a:ext cx="7602538" cy="7016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61154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15D3D3-3948-4CE2-A252-1B34E7DD14C5}" type="slidenum">
              <a:rPr lang="en-US"/>
              <a:pPr/>
              <a:t>52</a:t>
            </a:fld>
            <a:endParaRPr lang="en-US"/>
          </a:p>
        </p:txBody>
      </p:sp>
      <p:sp>
        <p:nvSpPr>
          <p:cNvPr id="235522" name="Rectangle 2"/>
          <p:cNvSpPr>
            <a:spLocks noGrp="1" noChangeArrowheads="1"/>
          </p:cNvSpPr>
          <p:nvPr>
            <p:ph type="body" idx="1"/>
          </p:nvPr>
        </p:nvSpPr>
        <p:spPr>
          <a:xfrm>
            <a:off x="457200" y="76200"/>
            <a:ext cx="8686800" cy="6477000"/>
          </a:xfrm>
        </p:spPr>
        <p:txBody>
          <a:bodyPr/>
          <a:lstStyle/>
          <a:p>
            <a:pPr marL="381000" indent="-381000">
              <a:buFontTx/>
              <a:buNone/>
            </a:pPr>
            <a:r>
              <a:rPr lang="en-US" sz="2400" b="1" noProof="0" dirty="0"/>
              <a:t>					</a:t>
            </a:r>
            <a:r>
              <a:rPr lang="en-US" sz="1600" b="1" noProof="0" dirty="0"/>
              <a:t>WACC</a:t>
            </a:r>
          </a:p>
          <a:p>
            <a:pPr marL="381000" indent="-381000">
              <a:buFontTx/>
              <a:buNone/>
            </a:pPr>
            <a:r>
              <a:rPr lang="en-US" sz="1600" b="1" noProof="0" dirty="0"/>
              <a:t>Pros</a:t>
            </a:r>
          </a:p>
          <a:p>
            <a:pPr marL="230188" indent="-230188"/>
            <a:r>
              <a:rPr lang="en-US" sz="1600" noProof="0" dirty="0"/>
              <a:t>Widely used and intuitive: a project should earn a higher return than </a:t>
            </a:r>
            <a:r>
              <a:rPr lang="en-US" sz="1600" dirty="0" smtClean="0"/>
              <a:t>its</a:t>
            </a:r>
            <a:r>
              <a:rPr lang="en-US" sz="1600" noProof="0" dirty="0" smtClean="0"/>
              <a:t> </a:t>
            </a:r>
            <a:r>
              <a:rPr lang="en-US" sz="1600" noProof="0" dirty="0"/>
              <a:t>cost of capital</a:t>
            </a:r>
          </a:p>
          <a:p>
            <a:pPr marL="230188" indent="-230188"/>
            <a:r>
              <a:rPr lang="en-US" sz="1600" noProof="0" dirty="0"/>
              <a:t>Facilitates decentralized capital budgeting </a:t>
            </a:r>
          </a:p>
          <a:p>
            <a:pPr marL="628650" lvl="1" indent="-230188"/>
            <a:r>
              <a:rPr lang="en-US" sz="1600" noProof="0" dirty="0" smtClean="0"/>
              <a:t>Lower-level </a:t>
            </a:r>
            <a:r>
              <a:rPr lang="en-US" sz="1600" noProof="0" dirty="0"/>
              <a:t>managers can use it easily while evaluating their divisions’ projects</a:t>
            </a:r>
            <a:endParaRPr lang="en-US" sz="1600" b="1" noProof="0" dirty="0"/>
          </a:p>
          <a:p>
            <a:pPr marL="381000" indent="-381000">
              <a:buFontTx/>
              <a:buNone/>
            </a:pPr>
            <a:r>
              <a:rPr lang="en-US" sz="1600" b="1" noProof="0" dirty="0"/>
              <a:t>Cons</a:t>
            </a:r>
          </a:p>
          <a:p>
            <a:pPr marL="230188" indent="-230188"/>
            <a:r>
              <a:rPr lang="en-US" sz="1600" noProof="0" dirty="0"/>
              <a:t>Mixes up effects of assets and liabilities</a:t>
            </a:r>
          </a:p>
          <a:p>
            <a:pPr marL="628650" lvl="1" indent="-230188"/>
            <a:r>
              <a:rPr lang="en-US" sz="1600" noProof="0" dirty="0"/>
              <a:t>Errors/approximations in effects of liabilities </a:t>
            </a:r>
            <a:r>
              <a:rPr lang="en-US" sz="1600" noProof="0" dirty="0" smtClean="0"/>
              <a:t>can contaminate </a:t>
            </a:r>
            <a:r>
              <a:rPr lang="en-US" sz="1600" noProof="0" dirty="0"/>
              <a:t>the whole valuation</a:t>
            </a:r>
          </a:p>
          <a:p>
            <a:pPr marL="230188" indent="-230188"/>
            <a:r>
              <a:rPr lang="en-US" sz="1600" noProof="0" dirty="0"/>
              <a:t>Not very flexible:</a:t>
            </a:r>
            <a:r>
              <a:rPr lang="en-US" sz="1600" b="1" noProof="0" dirty="0"/>
              <a:t> </a:t>
            </a:r>
            <a:r>
              <a:rPr lang="en-US" sz="1600" noProof="0" dirty="0" smtClean="0"/>
              <a:t>What </a:t>
            </a:r>
            <a:r>
              <a:rPr lang="en-US" sz="1600" noProof="0" dirty="0"/>
              <a:t>if debt is </a:t>
            </a:r>
            <a:r>
              <a:rPr lang="en-US" sz="1600" noProof="0" dirty="0" smtClean="0"/>
              <a:t>risky</a:t>
            </a:r>
            <a:r>
              <a:rPr lang="en-US" sz="1600" noProof="0" dirty="0"/>
              <a:t>? Cost of hybrid securities (e.g. convertibles)? </a:t>
            </a:r>
            <a:br>
              <a:rPr lang="en-US" sz="1600" noProof="0" dirty="0"/>
            </a:br>
            <a:r>
              <a:rPr lang="en-US" sz="1600" noProof="0" dirty="0"/>
              <a:t>Other effects of financing (e.g. costs of distress)? Non-constant debt ratios? </a:t>
            </a:r>
          </a:p>
          <a:p>
            <a:pPr marL="381000" indent="-381000"/>
            <a:endParaRPr lang="en-US" sz="1000" noProof="0" dirty="0"/>
          </a:p>
          <a:p>
            <a:pPr marL="381000" indent="-381000">
              <a:buFontTx/>
              <a:buNone/>
            </a:pPr>
            <a:r>
              <a:rPr lang="en-US" sz="1600" b="1" noProof="0" dirty="0"/>
              <a:t>					APV</a:t>
            </a:r>
          </a:p>
          <a:p>
            <a:pPr marL="381000" indent="-381000">
              <a:buFontTx/>
              <a:buNone/>
            </a:pPr>
            <a:r>
              <a:rPr lang="en-US" sz="1600" b="1" noProof="0" dirty="0"/>
              <a:t>Pros </a:t>
            </a:r>
          </a:p>
          <a:p>
            <a:pPr marL="230188" indent="-230188"/>
            <a:r>
              <a:rPr lang="en-US" sz="1600" noProof="0" dirty="0"/>
              <a:t>More clear: Easier to track down where value comes from</a:t>
            </a:r>
          </a:p>
          <a:p>
            <a:pPr marL="230188" indent="-230188"/>
            <a:r>
              <a:rPr lang="en-US" sz="1600" noProof="0" dirty="0"/>
              <a:t>More </a:t>
            </a:r>
            <a:r>
              <a:rPr lang="en-US" sz="1600" noProof="0" dirty="0" smtClean="0"/>
              <a:t>flexible; </a:t>
            </a:r>
            <a:r>
              <a:rPr lang="en-US" sz="1600" dirty="0" smtClean="0"/>
              <a:t>can accommodate changing debt levels</a:t>
            </a:r>
            <a:endParaRPr lang="en-US" sz="1600" noProof="0" dirty="0"/>
          </a:p>
          <a:p>
            <a:pPr marL="230188" indent="-230188">
              <a:spcAft>
                <a:spcPts val="600"/>
              </a:spcAft>
            </a:pPr>
            <a:r>
              <a:rPr lang="en-US" sz="1600" noProof="0" dirty="0"/>
              <a:t>Can be extended to include other effects of financing (e.g., financing subsidies)</a:t>
            </a:r>
          </a:p>
          <a:p>
            <a:pPr marL="1581150" lvl="3" indent="-381000">
              <a:buFontTx/>
              <a:buNone/>
            </a:pPr>
            <a:r>
              <a:rPr lang="en-US" sz="1000" dirty="0"/>
              <a:t> </a:t>
            </a:r>
            <a:r>
              <a:rPr lang="en-US" sz="1000" dirty="0" smtClean="0"/>
              <a:t>     </a:t>
            </a:r>
            <a:r>
              <a:rPr lang="en-US" sz="1600" i="1" noProof="0" dirty="0" smtClean="0"/>
              <a:t>APV </a:t>
            </a:r>
            <a:r>
              <a:rPr lang="en-US" sz="1600" i="1" noProof="0" dirty="0"/>
              <a:t>= PV (all-equity) + PV (Tax Shield) + PV (other stuff)</a:t>
            </a:r>
            <a:endParaRPr lang="en-US" sz="1600" noProof="0" dirty="0"/>
          </a:p>
          <a:p>
            <a:pPr marL="381000" indent="-381000">
              <a:spcBef>
                <a:spcPts val="0"/>
              </a:spcBef>
              <a:buFontTx/>
              <a:buNone/>
            </a:pPr>
            <a:r>
              <a:rPr lang="en-US" sz="1600" b="1" noProof="0" dirty="0"/>
              <a:t>Cons</a:t>
            </a:r>
          </a:p>
          <a:p>
            <a:pPr marL="230188" indent="-230188"/>
            <a:r>
              <a:rPr lang="en-US" sz="1600" noProof="0" dirty="0"/>
              <a:t>Not very frequently used</a:t>
            </a:r>
          </a:p>
          <a:p>
            <a:pPr marL="381000" indent="-381000"/>
            <a:endParaRPr lang="en-US" sz="700" noProof="0" dirty="0"/>
          </a:p>
          <a:p>
            <a:pPr marL="381000" indent="-381000">
              <a:buFontTx/>
              <a:buNone/>
            </a:pPr>
            <a:r>
              <a:rPr lang="en-US" sz="1600" b="1" noProof="0" dirty="0"/>
              <a:t>Overall</a:t>
            </a:r>
          </a:p>
          <a:p>
            <a:pPr marL="230188" indent="-230188"/>
            <a:r>
              <a:rPr lang="en-US" sz="1600" noProof="0" dirty="0"/>
              <a:t>For complex, changing or highly leveraged capital </a:t>
            </a:r>
            <a:r>
              <a:rPr lang="en-US" sz="1600" noProof="0" dirty="0" smtClean="0"/>
              <a:t>structures </a:t>
            </a:r>
            <a:r>
              <a:rPr lang="en-US" sz="1600" noProof="0" dirty="0"/>
              <a:t>(e.g. </a:t>
            </a:r>
            <a:r>
              <a:rPr lang="en-US" sz="1600" noProof="0" dirty="0" smtClean="0"/>
              <a:t>LBOs), </a:t>
            </a:r>
            <a:r>
              <a:rPr lang="en-US" sz="1600" noProof="0" dirty="0"/>
              <a:t>APV is much better</a:t>
            </a:r>
          </a:p>
          <a:p>
            <a:pPr marL="230188" indent="-230188"/>
            <a:r>
              <a:rPr lang="en-US" sz="1600" noProof="0" dirty="0"/>
              <a:t>Otherwise, it </a:t>
            </a:r>
            <a:r>
              <a:rPr lang="en-US" sz="1600" dirty="0" smtClean="0"/>
              <a:t>may not</a:t>
            </a:r>
            <a:r>
              <a:rPr lang="en-US" sz="1600" noProof="0" dirty="0" smtClean="0"/>
              <a:t> </a:t>
            </a:r>
            <a:r>
              <a:rPr lang="en-US" sz="1600" noProof="0" dirty="0"/>
              <a:t>matter much which method you use</a:t>
            </a:r>
          </a:p>
        </p:txBody>
      </p:sp>
      <p:sp>
        <p:nvSpPr>
          <p:cNvPr id="235523" name="AutoShape 3"/>
          <p:cNvSpPr>
            <a:spLocks noChangeArrowheads="1"/>
          </p:cNvSpPr>
          <p:nvPr/>
        </p:nvSpPr>
        <p:spPr bwMode="auto">
          <a:xfrm>
            <a:off x="228600" y="533400"/>
            <a:ext cx="8534400" cy="26670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235524" name="AutoShape 4"/>
          <p:cNvSpPr>
            <a:spLocks noChangeArrowheads="1"/>
          </p:cNvSpPr>
          <p:nvPr/>
        </p:nvSpPr>
        <p:spPr bwMode="auto">
          <a:xfrm>
            <a:off x="304800" y="3581400"/>
            <a:ext cx="8534400" cy="2133600"/>
          </a:xfrm>
          <a:prstGeom prst="roundRect">
            <a:avLst>
              <a:gd name="adj" fmla="val 16667"/>
            </a:avLst>
          </a:prstGeom>
          <a:no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1248822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0A2B6E-3F6D-4423-9202-275C4BD9F448}" type="slidenum">
              <a:rPr lang="en-US" altLang="en-US"/>
              <a:pPr/>
              <a:t>53</a:t>
            </a:fld>
            <a:endParaRPr lang="en-US" altLang="en-US"/>
          </a:p>
        </p:txBody>
      </p:sp>
      <p:sp>
        <p:nvSpPr>
          <p:cNvPr id="118787" name="Rectangle 3"/>
          <p:cNvSpPr>
            <a:spLocks noGrp="1" noChangeArrowheads="1"/>
          </p:cNvSpPr>
          <p:nvPr>
            <p:ph type="body" idx="1"/>
          </p:nvPr>
        </p:nvSpPr>
        <p:spPr>
          <a:xfrm>
            <a:off x="304800" y="304800"/>
            <a:ext cx="8534400" cy="4419600"/>
          </a:xfrm>
        </p:spPr>
        <p:txBody>
          <a:bodyPr/>
          <a:lstStyle/>
          <a:p>
            <a:pPr marL="533400" indent="-533400" algn="ctr">
              <a:spcAft>
                <a:spcPct val="50000"/>
              </a:spcAft>
              <a:buFontTx/>
              <a:buNone/>
            </a:pPr>
            <a:r>
              <a:rPr lang="en-US" altLang="en-US" sz="2800" b="1" dirty="0" smtClean="0"/>
              <a:t>5. </a:t>
            </a:r>
            <a:r>
              <a:rPr lang="en-US" altLang="en-US" sz="2800" b="1" dirty="0"/>
              <a:t>Terminal Value Calculations</a:t>
            </a:r>
          </a:p>
          <a:p>
            <a:pPr marL="285750" indent="-285750">
              <a:spcAft>
                <a:spcPct val="50000"/>
              </a:spcAft>
            </a:pPr>
            <a:r>
              <a:rPr lang="en-US" altLang="en-US" sz="2400" dirty="0"/>
              <a:t>In valuing long-lived projects or ongoing businesses, we cannot forecast every year of cash flows</a:t>
            </a:r>
          </a:p>
          <a:p>
            <a:pPr marL="285750" indent="-285750">
              <a:spcAft>
                <a:spcPts val="1800"/>
              </a:spcAft>
            </a:pPr>
            <a:r>
              <a:rPr lang="en-US" altLang="en-US" sz="2400" dirty="0"/>
              <a:t>Instead, forecast FCF until it is reasonable to think that the project or company is in “steady state” and estimate a “terminal value</a:t>
            </a:r>
            <a:r>
              <a:rPr lang="en-US" altLang="en-US" sz="2400" dirty="0" smtClean="0"/>
              <a:t>”</a:t>
            </a:r>
            <a:endParaRPr lang="en-US" altLang="en-US" sz="2400" dirty="0"/>
          </a:p>
          <a:p>
            <a:pPr marL="533400" indent="-533400"/>
            <a:endParaRPr lang="en-US" altLang="en-US" sz="2400" dirty="0"/>
          </a:p>
          <a:p>
            <a:pPr marL="533400" indent="-533400"/>
            <a:endParaRPr lang="en-US" altLang="en-US" sz="2400" dirty="0"/>
          </a:p>
          <a:p>
            <a:pPr marL="533400" indent="-533400"/>
            <a:endParaRPr lang="en-US" altLang="en-US" sz="2400" dirty="0"/>
          </a:p>
          <a:p>
            <a:pPr marL="285750" indent="-285750">
              <a:spcAft>
                <a:spcPct val="20000"/>
              </a:spcAft>
            </a:pPr>
            <a:r>
              <a:rPr lang="en-US" altLang="en-US" sz="2400" dirty="0"/>
              <a:t>Typically, terminal value is calculated in one of three ways:</a:t>
            </a:r>
          </a:p>
          <a:p>
            <a:pPr marL="914400" lvl="1" indent="-457200">
              <a:buFontTx/>
              <a:buAutoNum type="arabicPeriod"/>
            </a:pPr>
            <a:r>
              <a:rPr lang="en-US" altLang="en-US" sz="2400" dirty="0"/>
              <a:t>Liquidation </a:t>
            </a:r>
            <a:r>
              <a:rPr lang="en-US" altLang="en-US" sz="2400" dirty="0" smtClean="0"/>
              <a:t>value</a:t>
            </a:r>
            <a:endParaRPr lang="en-US" altLang="en-US" sz="2400" dirty="0"/>
          </a:p>
          <a:p>
            <a:pPr marL="914400" lvl="1" indent="-457200">
              <a:buFontTx/>
              <a:buAutoNum type="arabicPeriod"/>
            </a:pPr>
            <a:r>
              <a:rPr lang="en-US" altLang="en-US" sz="2400" dirty="0"/>
              <a:t>FCF growing as a perpetuity</a:t>
            </a:r>
          </a:p>
          <a:p>
            <a:pPr marL="914400" lvl="1" indent="-457200">
              <a:buFontTx/>
              <a:buAutoNum type="arabicPeriod"/>
            </a:pPr>
            <a:r>
              <a:rPr lang="en-US" altLang="en-US" sz="2400" dirty="0"/>
              <a:t>Based on multiples</a:t>
            </a:r>
          </a:p>
          <a:p>
            <a:pPr marL="914400" lvl="1" indent="-457200">
              <a:lnSpc>
                <a:spcPct val="90000"/>
              </a:lnSpc>
              <a:buFontTx/>
              <a:buAutoNum type="arabicPeriod"/>
            </a:pPr>
            <a:endParaRPr lang="en-US" altLang="en-US" sz="2400" dirty="0"/>
          </a:p>
          <a:p>
            <a:pPr marL="914400" lvl="1" indent="-457200">
              <a:lnSpc>
                <a:spcPct val="90000"/>
              </a:lnSpc>
              <a:buFontTx/>
              <a:buAutoNum type="arabicPeriod"/>
            </a:pPr>
            <a:endParaRPr lang="en-US" altLang="en-US" sz="2400" dirty="0"/>
          </a:p>
          <a:p>
            <a:pPr marL="533400" indent="-533400">
              <a:lnSpc>
                <a:spcPct val="90000"/>
              </a:lnSpc>
            </a:pPr>
            <a:endParaRPr lang="en-US" altLang="en-US" sz="2800" dirty="0"/>
          </a:p>
          <a:p>
            <a:pPr marL="914400" lvl="1" indent="-457200">
              <a:lnSpc>
                <a:spcPct val="90000"/>
              </a:lnSpc>
            </a:pPr>
            <a:endParaRPr lang="en-US" altLang="en-US" sz="2400" dirty="0"/>
          </a:p>
          <a:p>
            <a:pPr marL="914400" lvl="1" indent="-457200">
              <a:lnSpc>
                <a:spcPct val="90000"/>
              </a:lnSpc>
            </a:pPr>
            <a:endParaRPr lang="en-US" altLang="en-US" sz="2400" dirty="0"/>
          </a:p>
          <a:p>
            <a:pPr marL="533400" indent="-533400">
              <a:lnSpc>
                <a:spcPct val="90000"/>
              </a:lnSpc>
            </a:pPr>
            <a:endParaRPr lang="en-US" altLang="en-US" sz="2800" dirty="0"/>
          </a:p>
          <a:p>
            <a:pPr marL="533400" indent="-533400">
              <a:lnSpc>
                <a:spcPct val="90000"/>
              </a:lnSpc>
            </a:pPr>
            <a:endParaRPr lang="en-US" altLang="en-US" sz="2800" dirty="0"/>
          </a:p>
        </p:txBody>
      </p:sp>
      <p:graphicFrame>
        <p:nvGraphicFramePr>
          <p:cNvPr id="118788" name="Object 4"/>
          <p:cNvGraphicFramePr>
            <a:graphicFrameLocks noChangeAspect="1"/>
          </p:cNvGraphicFramePr>
          <p:nvPr/>
        </p:nvGraphicFramePr>
        <p:xfrm>
          <a:off x="1600200" y="3200400"/>
          <a:ext cx="6096000" cy="917575"/>
        </p:xfrm>
        <a:graphic>
          <a:graphicData uri="http://schemas.openxmlformats.org/presentationml/2006/ole">
            <mc:AlternateContent xmlns:mc="http://schemas.openxmlformats.org/markup-compatibility/2006">
              <mc:Choice xmlns:v="urn:schemas-microsoft-com:vml" Requires="v">
                <p:oleObj spid="_x0000_s101451" name="Equation" r:id="rId4" imgW="2463480" imgH="380880" progId="Equation.DSMT4">
                  <p:embed/>
                </p:oleObj>
              </mc:Choice>
              <mc:Fallback>
                <p:oleObj name="Equation" r:id="rId4" imgW="2463480" imgH="380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200400"/>
                        <a:ext cx="60960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0276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5AEDE95-639A-41B3-B256-BE58024FD959}" type="slidenum">
              <a:rPr lang="en-US" altLang="en-US"/>
              <a:pPr/>
              <a:t>54</a:t>
            </a:fld>
            <a:endParaRPr lang="en-US" altLang="en-US"/>
          </a:p>
        </p:txBody>
      </p:sp>
      <p:sp>
        <p:nvSpPr>
          <p:cNvPr id="126978" name="Rectangle 2"/>
          <p:cNvSpPr>
            <a:spLocks noGrp="1" noChangeArrowheads="1"/>
          </p:cNvSpPr>
          <p:nvPr>
            <p:ph type="title"/>
          </p:nvPr>
        </p:nvSpPr>
        <p:spPr>
          <a:xfrm>
            <a:off x="685800" y="0"/>
            <a:ext cx="7772400" cy="1143000"/>
          </a:xfrm>
        </p:spPr>
        <p:txBody>
          <a:bodyPr/>
          <a:lstStyle/>
          <a:p>
            <a:r>
              <a:rPr lang="en-US" altLang="en-US" sz="2800"/>
              <a:t>1. Terminal Value as Liquidation Value</a:t>
            </a:r>
          </a:p>
        </p:txBody>
      </p:sp>
      <p:sp>
        <p:nvSpPr>
          <p:cNvPr id="126979" name="Rectangle 3"/>
          <p:cNvSpPr>
            <a:spLocks noGrp="1" noChangeArrowheads="1"/>
          </p:cNvSpPr>
          <p:nvPr>
            <p:ph type="body" idx="1"/>
          </p:nvPr>
        </p:nvSpPr>
        <p:spPr>
          <a:xfrm>
            <a:off x="304800" y="685800"/>
            <a:ext cx="8382000" cy="5257800"/>
          </a:xfrm>
        </p:spPr>
        <p:txBody>
          <a:bodyPr/>
          <a:lstStyle/>
          <a:p>
            <a:pPr>
              <a:buFontTx/>
              <a:buNone/>
            </a:pPr>
            <a:r>
              <a:rPr lang="en-US" altLang="en-US" sz="2000" b="1" dirty="0"/>
              <a:t>				</a:t>
            </a:r>
            <a:endParaRPr lang="en-US" altLang="en-US" sz="2000" dirty="0"/>
          </a:p>
          <a:p>
            <a:pPr>
              <a:spcAft>
                <a:spcPct val="30000"/>
              </a:spcAft>
            </a:pPr>
            <a:r>
              <a:rPr lang="en-US" altLang="en-US" sz="2000" dirty="0"/>
              <a:t>Unless liquidation is likely, this method tends to underestimate TV </a:t>
            </a:r>
            <a:r>
              <a:rPr lang="en-US" altLang="en-US" sz="2000" dirty="0" smtClean="0"/>
              <a:t>(but useful </a:t>
            </a:r>
            <a:r>
              <a:rPr lang="en-US" altLang="en-US" sz="2000" dirty="0"/>
              <a:t>as a lower bound)</a:t>
            </a:r>
          </a:p>
          <a:p>
            <a:pPr>
              <a:spcAft>
                <a:spcPct val="50000"/>
              </a:spcAft>
            </a:pPr>
            <a:r>
              <a:rPr lang="en-US" altLang="en-US" sz="2000" dirty="0"/>
              <a:t>Liquidation Value depends on Salvage Value and Net Working Capital recovered</a:t>
            </a:r>
          </a:p>
          <a:p>
            <a:pPr lvl="1">
              <a:buFont typeface="Symbol" panose="05050102010706020507" pitchFamily="18" charset="2"/>
              <a:buAutoNum type="alphaLcParenR"/>
            </a:pPr>
            <a:r>
              <a:rPr lang="en-US" altLang="en-US" sz="1800" dirty="0"/>
              <a:t>Salvage Value (SV):  CF that the firm receives from liquidating its assets</a:t>
            </a:r>
          </a:p>
          <a:p>
            <a:pPr algn="ctr">
              <a:buFontTx/>
              <a:buNone/>
            </a:pPr>
            <a:endParaRPr lang="en-US" altLang="en-US" sz="1800" dirty="0"/>
          </a:p>
          <a:p>
            <a:pPr algn="ctr">
              <a:buFontTx/>
              <a:buNone/>
            </a:pPr>
            <a:r>
              <a:rPr lang="en-US" altLang="en-US" sz="1800" dirty="0"/>
              <a:t>SV = Liquidation price </a:t>
            </a:r>
            <a:r>
              <a:rPr lang="en-US" altLang="en-US" sz="1800" dirty="0">
                <a:cs typeface="Times New Roman" panose="02020603050405020304" pitchFamily="18" charset="0"/>
              </a:rPr>
              <a:t>–</a:t>
            </a:r>
            <a:r>
              <a:rPr lang="en-US" altLang="en-US" sz="1800" dirty="0"/>
              <a:t> Liquidation costs</a:t>
            </a:r>
            <a:endParaRPr lang="en-US" altLang="en-US" sz="1800" i="1" dirty="0"/>
          </a:p>
          <a:p>
            <a:pPr lvl="1">
              <a:buFontTx/>
              <a:buAutoNum type="alphaLcParenR" startAt="2"/>
            </a:pPr>
            <a:endParaRPr lang="en-US" altLang="en-US" sz="1800" dirty="0"/>
          </a:p>
          <a:p>
            <a:pPr lvl="1">
              <a:spcAft>
                <a:spcPct val="30000"/>
              </a:spcAft>
              <a:buFontTx/>
              <a:buAutoNum type="alphaLcParenR" startAt="2"/>
            </a:pPr>
            <a:r>
              <a:rPr lang="en-US" altLang="en-US" sz="1800" dirty="0"/>
              <a:t>Net Working Capital</a:t>
            </a:r>
          </a:p>
          <a:p>
            <a:pPr lvl="1">
              <a:buFont typeface="Wingdings" panose="05000000000000000000" pitchFamily="2" charset="2"/>
              <a:buChar char="§"/>
            </a:pPr>
            <a:r>
              <a:rPr lang="en-US" altLang="en-US" sz="1800" dirty="0"/>
              <a:t>Does firm recoup NWC at project end?</a:t>
            </a:r>
          </a:p>
          <a:p>
            <a:pPr marL="1123950" lvl="2" indent="-266700"/>
            <a:r>
              <a:rPr lang="en-US" altLang="en-US" sz="1800" dirty="0"/>
              <a:t>If so, last </a:t>
            </a:r>
            <a:r>
              <a:rPr lang="en-US" altLang="en-US" sz="1800" dirty="0">
                <a:latin typeface="Symbol" panose="05050102010706020507" pitchFamily="18" charset="2"/>
              </a:rPr>
              <a:t>D</a:t>
            </a:r>
            <a:r>
              <a:rPr lang="en-US" altLang="en-US" sz="1800" dirty="0"/>
              <a:t>NWC = last NWC</a:t>
            </a:r>
          </a:p>
          <a:p>
            <a:pPr lvl="1">
              <a:buFontTx/>
              <a:buNone/>
            </a:pPr>
            <a:endParaRPr lang="en-US" altLang="en-US" sz="1800" dirty="0"/>
          </a:p>
          <a:p>
            <a:pPr lvl="1">
              <a:buFont typeface="Wingdings" panose="05000000000000000000" pitchFamily="2" charset="2"/>
              <a:buChar char="§"/>
            </a:pPr>
            <a:r>
              <a:rPr lang="en-US" altLang="en-US" sz="1800" dirty="0"/>
              <a:t>NWC’s actual value can differ from its book value</a:t>
            </a:r>
          </a:p>
          <a:p>
            <a:pPr marL="1123950" lvl="2" indent="-266700"/>
            <a:r>
              <a:rPr lang="en-US" altLang="en-US" sz="1800" dirty="0"/>
              <a:t>m</a:t>
            </a:r>
            <a:r>
              <a:rPr lang="en-US" altLang="en-US" sz="1800" dirty="0" smtClean="0"/>
              <a:t>ay not </a:t>
            </a:r>
            <a:r>
              <a:rPr lang="en-US" altLang="en-US" sz="1800" dirty="0"/>
              <a:t>recoup the </a:t>
            </a:r>
            <a:r>
              <a:rPr lang="en-US" altLang="en-US" sz="1800" dirty="0" smtClean="0"/>
              <a:t>accounts receivable </a:t>
            </a:r>
            <a:r>
              <a:rPr lang="en-US" altLang="en-US" sz="1800" dirty="0"/>
              <a:t>fully</a:t>
            </a:r>
          </a:p>
          <a:p>
            <a:pPr marL="1123950" lvl="2" indent="-266700"/>
            <a:r>
              <a:rPr lang="en-US" altLang="en-US" sz="1800" dirty="0"/>
              <a:t>inventory may sell above or below book value</a:t>
            </a:r>
          </a:p>
          <a:p>
            <a:pPr lvl="1"/>
            <a:endParaRPr lang="en-US" altLang="en-US" sz="1800" dirty="0"/>
          </a:p>
          <a:p>
            <a:pPr>
              <a:lnSpc>
                <a:spcPct val="80000"/>
              </a:lnSpc>
            </a:pPr>
            <a:endParaRPr lang="en-US" altLang="en-US" sz="2000" dirty="0"/>
          </a:p>
          <a:p>
            <a:pPr>
              <a:lnSpc>
                <a:spcPct val="80000"/>
              </a:lnSpc>
            </a:pPr>
            <a:endParaRPr lang="en-US" altLang="en-US" sz="2000" dirty="0"/>
          </a:p>
          <a:p>
            <a:pPr>
              <a:lnSpc>
                <a:spcPct val="80000"/>
              </a:lnSpc>
            </a:pPr>
            <a:endParaRPr lang="en-US" altLang="en-US" sz="2000" dirty="0"/>
          </a:p>
        </p:txBody>
      </p:sp>
    </p:spTree>
    <p:extLst>
      <p:ext uri="{BB962C8B-B14F-4D97-AF65-F5344CB8AC3E}">
        <p14:creationId xmlns:p14="http://schemas.microsoft.com/office/powerpoint/2010/main" val="16635752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7F8BE308-31C0-4D64-956E-BA3D45A1909B}" type="slidenum">
              <a:rPr lang="en-US" altLang="en-US"/>
              <a:pPr/>
              <a:t>55</a:t>
            </a:fld>
            <a:endParaRPr lang="en-US" altLang="en-US"/>
          </a:p>
        </p:txBody>
      </p:sp>
      <p:sp>
        <p:nvSpPr>
          <p:cNvPr id="134146" name="Rectangle 2"/>
          <p:cNvSpPr>
            <a:spLocks noGrp="1" noChangeArrowheads="1"/>
          </p:cNvSpPr>
          <p:nvPr>
            <p:ph type="title"/>
          </p:nvPr>
        </p:nvSpPr>
        <p:spPr>
          <a:xfrm>
            <a:off x="685800" y="152400"/>
            <a:ext cx="7772400" cy="838200"/>
          </a:xfrm>
        </p:spPr>
        <p:txBody>
          <a:bodyPr/>
          <a:lstStyle/>
          <a:p>
            <a:r>
              <a:rPr lang="en-US" altLang="en-US" sz="2800" dirty="0"/>
              <a:t>2. Terminal Value as Growing Perpetuity</a:t>
            </a:r>
          </a:p>
        </p:txBody>
      </p:sp>
      <p:sp>
        <p:nvSpPr>
          <p:cNvPr id="134147" name="Rectangle 3"/>
          <p:cNvSpPr>
            <a:spLocks noGrp="1" noChangeArrowheads="1"/>
          </p:cNvSpPr>
          <p:nvPr>
            <p:ph type="body" idx="1"/>
          </p:nvPr>
        </p:nvSpPr>
        <p:spPr>
          <a:xfrm>
            <a:off x="457200" y="762000"/>
            <a:ext cx="8534400" cy="5257800"/>
          </a:xfrm>
        </p:spPr>
        <p:txBody>
          <a:bodyPr/>
          <a:lstStyle/>
          <a:p>
            <a:pPr marL="1428750" lvl="3">
              <a:buFontTx/>
              <a:buNone/>
            </a:pPr>
            <a:endParaRPr lang="en-US" altLang="en-US" dirty="0"/>
          </a:p>
          <a:p>
            <a:pPr marL="1428750" lvl="3">
              <a:buFontTx/>
              <a:buNone/>
            </a:pPr>
            <a:r>
              <a:rPr lang="en-US" altLang="en-US" dirty="0"/>
              <a:t>			</a:t>
            </a:r>
            <a:r>
              <a:rPr lang="en-US" altLang="en-US" b="1" dirty="0"/>
              <a:t>TV = FCF</a:t>
            </a:r>
            <a:r>
              <a:rPr lang="en-US" altLang="en-US" b="1" baseline="-25000" dirty="0"/>
              <a:t>N+1</a:t>
            </a:r>
            <a:r>
              <a:rPr lang="en-US" altLang="en-US" b="1" dirty="0"/>
              <a:t> / (r – g)</a:t>
            </a:r>
            <a:r>
              <a:rPr lang="en-US" altLang="en-US" dirty="0"/>
              <a:t>		</a:t>
            </a:r>
          </a:p>
          <a:p>
            <a:pPr marL="230188" indent="-230188"/>
            <a:endParaRPr lang="en-US" altLang="en-US" dirty="0"/>
          </a:p>
          <a:p>
            <a:pPr marL="230188" indent="-230188"/>
            <a:r>
              <a:rPr lang="en-US" altLang="en-US" sz="2000" dirty="0"/>
              <a:t>FCF = (</a:t>
            </a:r>
            <a:r>
              <a:rPr lang="en-US" altLang="en-US" sz="2000" dirty="0" smtClean="0"/>
              <a:t>1−T</a:t>
            </a:r>
            <a:r>
              <a:rPr lang="en-US" altLang="en-US" sz="2000" baseline="-25000" dirty="0" smtClean="0"/>
              <a:t>C</a:t>
            </a:r>
            <a:r>
              <a:rPr lang="en-US" altLang="en-US" sz="2000" dirty="0" smtClean="0"/>
              <a:t>)×EBIT </a:t>
            </a:r>
            <a:r>
              <a:rPr lang="en-US" altLang="en-US" sz="2000" dirty="0"/>
              <a:t>+ Depreciation – CAPX – </a:t>
            </a:r>
            <a:r>
              <a:rPr lang="en-US" altLang="en-US" sz="2000" dirty="0">
                <a:sym typeface="Symbol" panose="05050102010706020507" pitchFamily="18" charset="2"/>
              </a:rPr>
              <a:t>NWC = (</a:t>
            </a:r>
            <a:r>
              <a:rPr lang="en-US" altLang="en-US" sz="2000" dirty="0" smtClean="0">
                <a:sym typeface="Symbol" panose="05050102010706020507" pitchFamily="18" charset="2"/>
              </a:rPr>
              <a:t>1−</a:t>
            </a:r>
            <a:r>
              <a:rPr lang="en-US" altLang="en-US" sz="2000" dirty="0" smtClean="0"/>
              <a:t>T</a:t>
            </a:r>
            <a:r>
              <a:rPr lang="en-US" altLang="en-US" sz="2000" baseline="-25000" dirty="0" smtClean="0"/>
              <a:t>C</a:t>
            </a:r>
            <a:r>
              <a:rPr lang="en-US" altLang="en-US" sz="2000" dirty="0" smtClean="0">
                <a:sym typeface="Symbol" panose="05050102010706020507" pitchFamily="18" charset="2"/>
              </a:rPr>
              <a:t>)×EBIT</a:t>
            </a:r>
            <a:r>
              <a:rPr lang="en-US" altLang="en-US" sz="2000" dirty="0" smtClean="0">
                <a:cs typeface="Times New Roman" panose="02020603050405020304" pitchFamily="18" charset="0"/>
                <a:sym typeface="Symbol" panose="05050102010706020507" pitchFamily="18" charset="2"/>
              </a:rPr>
              <a:t>–</a:t>
            </a:r>
            <a:r>
              <a:rPr lang="en-US" altLang="en-US" sz="2000" dirty="0">
                <a:sym typeface="Symbol" panose="05050102010706020507" pitchFamily="18" charset="2"/>
              </a:rPr>
              <a:t>NA </a:t>
            </a:r>
            <a:endParaRPr lang="en-US" altLang="en-US" sz="2000" dirty="0"/>
          </a:p>
          <a:p>
            <a:pPr marL="230188" indent="-230188"/>
            <a:endParaRPr lang="en-US" altLang="en-US" sz="2000" dirty="0"/>
          </a:p>
          <a:p>
            <a:pPr marL="230188" indent="-230188"/>
            <a:r>
              <a:rPr lang="en-US" altLang="en-US" sz="2000" dirty="0"/>
              <a:t>Often assumed: </a:t>
            </a:r>
            <a:r>
              <a:rPr lang="en-US" altLang="en-US" sz="2000" dirty="0">
                <a:sym typeface="Symbol" panose="05050102010706020507" pitchFamily="18" charset="2"/>
              </a:rPr>
              <a:t>NA = </a:t>
            </a:r>
            <a:r>
              <a:rPr lang="en-US" altLang="en-US" sz="2000" dirty="0" smtClean="0">
                <a:sym typeface="Symbol" panose="05050102010706020507" pitchFamily="18" charset="2"/>
              </a:rPr>
              <a:t>g × </a:t>
            </a:r>
            <a:r>
              <a:rPr lang="en-US" altLang="en-US" sz="2000" dirty="0" err="1" smtClean="0">
                <a:sym typeface="Symbol" panose="05050102010706020507" pitchFamily="18" charset="2"/>
              </a:rPr>
              <a:t>NA</a:t>
            </a:r>
            <a:r>
              <a:rPr lang="en-US" altLang="en-US" sz="2000" baseline="-25000" dirty="0" err="1" smtClean="0">
                <a:sym typeface="Symbol" panose="05050102010706020507" pitchFamily="18" charset="2"/>
              </a:rPr>
              <a:t>prior</a:t>
            </a:r>
            <a:r>
              <a:rPr lang="en-US" altLang="en-US" sz="2000" baseline="-25000" dirty="0" smtClean="0">
                <a:sym typeface="Symbol" panose="05050102010706020507" pitchFamily="18" charset="2"/>
              </a:rPr>
              <a:t> </a:t>
            </a:r>
            <a:r>
              <a:rPr lang="en-US" altLang="en-US" sz="2000" baseline="-25000" dirty="0">
                <a:sym typeface="Symbol" panose="05050102010706020507" pitchFamily="18" charset="2"/>
              </a:rPr>
              <a:t>year</a:t>
            </a:r>
            <a:r>
              <a:rPr lang="en-US" altLang="en-US" sz="2000" dirty="0">
                <a:sym typeface="Symbol" panose="05050102010706020507" pitchFamily="18" charset="2"/>
              </a:rPr>
              <a:t> </a:t>
            </a:r>
            <a:endParaRPr lang="en-US" altLang="en-US" sz="2000" dirty="0"/>
          </a:p>
          <a:p>
            <a:pPr marL="625475" lvl="1" indent="-280988">
              <a:buFont typeface="Wingdings" panose="05000000000000000000" pitchFamily="2" charset="2"/>
              <a:buChar char="§"/>
            </a:pPr>
            <a:r>
              <a:rPr lang="en-US" altLang="en-US" sz="2000" dirty="0">
                <a:sym typeface="Symbol" panose="05050102010706020507" pitchFamily="18" charset="2"/>
              </a:rPr>
              <a:t>Net assets grow at the same rate as </a:t>
            </a:r>
            <a:r>
              <a:rPr lang="en-US" altLang="en-US" sz="2000" dirty="0" smtClean="0">
                <a:sym typeface="Symbol" panose="05050102010706020507" pitchFamily="18" charset="2"/>
              </a:rPr>
              <a:t>earnings</a:t>
            </a:r>
            <a:endParaRPr lang="en-US" altLang="en-US" sz="2000" dirty="0">
              <a:sym typeface="Symbol" panose="05050102010706020507" pitchFamily="18" charset="2"/>
            </a:endParaRPr>
          </a:p>
          <a:p>
            <a:pPr marL="625475" lvl="1" indent="-280988">
              <a:buFont typeface="Wingdings" panose="05000000000000000000" pitchFamily="2" charset="2"/>
              <a:buChar char="§"/>
            </a:pPr>
            <a:r>
              <a:rPr lang="en-US" altLang="en-US" sz="2000" dirty="0">
                <a:sym typeface="Symbol" panose="05050102010706020507" pitchFamily="18" charset="2"/>
              </a:rPr>
              <a:t>NA is a good measure of replacement costs</a:t>
            </a:r>
            <a:endParaRPr lang="en-US" altLang="en-US" sz="2000" dirty="0"/>
          </a:p>
          <a:p>
            <a:pPr marL="230188" indent="-230188">
              <a:buFontTx/>
              <a:buNone/>
            </a:pPr>
            <a:r>
              <a:rPr lang="en-US" altLang="en-US" sz="2000" b="1" dirty="0">
                <a:solidFill>
                  <a:schemeClr val="accent2"/>
                </a:solidFill>
              </a:rPr>
              <a:t>		</a:t>
            </a:r>
          </a:p>
          <a:p>
            <a:pPr marL="230188" indent="-230188"/>
            <a:r>
              <a:rPr lang="en-US" altLang="en-US" sz="2000" dirty="0">
                <a:sym typeface="Symbol" panose="05050102010706020507" pitchFamily="18" charset="2"/>
              </a:rPr>
              <a:t>Hence:	 </a:t>
            </a:r>
            <a:r>
              <a:rPr lang="en-US" altLang="en-US" sz="2000" dirty="0"/>
              <a:t>TV = [(</a:t>
            </a:r>
            <a:r>
              <a:rPr lang="en-US" altLang="en-US" sz="2000" dirty="0" smtClean="0"/>
              <a:t>1</a:t>
            </a:r>
            <a:r>
              <a:rPr lang="en-US" altLang="en-US" sz="2000" dirty="0"/>
              <a:t> − </a:t>
            </a:r>
            <a:r>
              <a:rPr lang="en-US" altLang="en-US" sz="2000" dirty="0" smtClean="0"/>
              <a:t>T</a:t>
            </a:r>
            <a:r>
              <a:rPr lang="en-US" altLang="en-US" sz="2000" baseline="-25000" dirty="0" smtClean="0"/>
              <a:t>C</a:t>
            </a:r>
            <a:r>
              <a:rPr lang="en-US" altLang="en-US" sz="2000" dirty="0" smtClean="0"/>
              <a:t>)×EBIT</a:t>
            </a:r>
            <a:r>
              <a:rPr lang="en-US" altLang="en-US" sz="2000" baseline="-25000" dirty="0" smtClean="0"/>
              <a:t>N+1</a:t>
            </a:r>
            <a:r>
              <a:rPr lang="en-US" altLang="en-US" sz="2000" dirty="0" smtClean="0"/>
              <a:t> </a:t>
            </a:r>
            <a:r>
              <a:rPr lang="en-US" altLang="en-US" sz="2000" dirty="0"/>
              <a:t>– </a:t>
            </a:r>
            <a:r>
              <a:rPr lang="en-US" altLang="en-US" sz="2000" dirty="0" smtClean="0"/>
              <a:t>g × NA</a:t>
            </a:r>
            <a:r>
              <a:rPr lang="en-US" altLang="en-US" sz="2000" baseline="-25000" dirty="0" smtClean="0"/>
              <a:t>N</a:t>
            </a:r>
            <a:r>
              <a:rPr lang="en-US" altLang="en-US" sz="2000" dirty="0"/>
              <a:t>] / (r −</a:t>
            </a:r>
            <a:r>
              <a:rPr lang="en-US" altLang="en-US" sz="2000" dirty="0" smtClean="0"/>
              <a:t> </a:t>
            </a:r>
            <a:r>
              <a:rPr lang="en-US" altLang="en-US" sz="2000" dirty="0"/>
              <a:t>g)</a:t>
            </a:r>
          </a:p>
          <a:p>
            <a:pPr marL="230188" indent="-230188"/>
            <a:endParaRPr lang="en-US" altLang="en-US" sz="2000" dirty="0"/>
          </a:p>
          <a:p>
            <a:pPr marL="230188" indent="-230188"/>
            <a:endParaRPr lang="en-US" altLang="en-US" sz="2400" dirty="0"/>
          </a:p>
          <a:p>
            <a:pPr marL="230188" indent="-230188"/>
            <a:r>
              <a:rPr lang="en-US" altLang="en-US" sz="2000" b="1" dirty="0"/>
              <a:t>Be careful with the assumed growth rate</a:t>
            </a:r>
          </a:p>
          <a:p>
            <a:pPr marL="625475" lvl="1" indent="-395288">
              <a:buFontTx/>
              <a:buNone/>
            </a:pPr>
            <a:r>
              <a:rPr lang="en-US" altLang="en-US" sz="1800" i="1" dirty="0"/>
              <a:t>Any business growing faster than the economy must eventually become the economy</a:t>
            </a:r>
          </a:p>
        </p:txBody>
      </p:sp>
      <p:grpSp>
        <p:nvGrpSpPr>
          <p:cNvPr id="134148" name="Group 4"/>
          <p:cNvGrpSpPr>
            <a:grpSpLocks/>
          </p:cNvGrpSpPr>
          <p:nvPr/>
        </p:nvGrpSpPr>
        <p:grpSpPr bwMode="auto">
          <a:xfrm>
            <a:off x="3044825" y="4724403"/>
            <a:ext cx="2057644" cy="558801"/>
            <a:chOff x="1964" y="2496"/>
            <a:chExt cx="1348" cy="352"/>
          </a:xfrm>
        </p:grpSpPr>
        <p:sp>
          <p:nvSpPr>
            <p:cNvPr id="134149" name="AutoShape 5"/>
            <p:cNvSpPr>
              <a:spLocks/>
            </p:cNvSpPr>
            <p:nvPr/>
          </p:nvSpPr>
          <p:spPr bwMode="auto">
            <a:xfrm rot="16200000">
              <a:off x="2472" y="2088"/>
              <a:ext cx="144" cy="960"/>
            </a:xfrm>
            <a:prstGeom prst="leftBrace">
              <a:avLst>
                <a:gd name="adj1" fmla="val 55556"/>
                <a:gd name="adj2" fmla="val 5650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0" name="Text Box 6"/>
            <p:cNvSpPr txBox="1">
              <a:spLocks noChangeArrowheads="1"/>
            </p:cNvSpPr>
            <p:nvPr/>
          </p:nvSpPr>
          <p:spPr bwMode="auto">
            <a:xfrm>
              <a:off x="1964" y="2615"/>
              <a:ext cx="13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800" dirty="0"/>
                <a:t>(1+g)(</a:t>
              </a:r>
              <a:r>
                <a:rPr lang="en-US" altLang="en-US" sz="1800" dirty="0" smtClean="0"/>
                <a:t>1−T</a:t>
              </a:r>
              <a:r>
                <a:rPr lang="en-US" altLang="en-US" sz="1800" baseline="-25000" dirty="0" smtClean="0"/>
                <a:t>C</a:t>
              </a:r>
              <a:r>
                <a:rPr lang="en-US" altLang="en-US" sz="1800" dirty="0" smtClean="0"/>
                <a:t>)EBIT</a:t>
              </a:r>
              <a:r>
                <a:rPr lang="en-US" altLang="en-US" sz="1800" baseline="-25000" dirty="0" smtClean="0"/>
                <a:t>N</a:t>
              </a:r>
              <a:endParaRPr lang="en-US" altLang="en-US" sz="1800" baseline="-25000" dirty="0"/>
            </a:p>
          </p:txBody>
        </p:sp>
      </p:grpSp>
      <p:sp>
        <p:nvSpPr>
          <p:cNvPr id="134151" name="AutoShape 7"/>
          <p:cNvSpPr>
            <a:spLocks noChangeArrowheads="1"/>
          </p:cNvSpPr>
          <p:nvPr/>
        </p:nvSpPr>
        <p:spPr bwMode="auto">
          <a:xfrm>
            <a:off x="2986481" y="1142999"/>
            <a:ext cx="2895600" cy="457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152" name="Group 8"/>
          <p:cNvGrpSpPr>
            <a:grpSpLocks/>
          </p:cNvGrpSpPr>
          <p:nvPr/>
        </p:nvGrpSpPr>
        <p:grpSpPr bwMode="auto">
          <a:xfrm>
            <a:off x="3197469" y="2455110"/>
            <a:ext cx="5558442" cy="228600"/>
            <a:chOff x="1400" y="1392"/>
            <a:chExt cx="3946" cy="144"/>
          </a:xfrm>
        </p:grpSpPr>
        <p:grpSp>
          <p:nvGrpSpPr>
            <p:cNvPr id="134153" name="Group 9"/>
            <p:cNvGrpSpPr>
              <a:grpSpLocks/>
            </p:cNvGrpSpPr>
            <p:nvPr/>
          </p:nvGrpSpPr>
          <p:grpSpPr bwMode="auto">
            <a:xfrm>
              <a:off x="1400" y="1392"/>
              <a:ext cx="2265" cy="51"/>
              <a:chOff x="1400" y="1392"/>
              <a:chExt cx="2265" cy="51"/>
            </a:xfrm>
          </p:grpSpPr>
          <p:sp>
            <p:nvSpPr>
              <p:cNvPr id="134154" name="Line 10"/>
              <p:cNvSpPr>
                <a:spLocks noChangeShapeType="1"/>
              </p:cNvSpPr>
              <p:nvPr/>
            </p:nvSpPr>
            <p:spPr bwMode="auto">
              <a:xfrm>
                <a:off x="1448" y="1440"/>
                <a:ext cx="21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5" name="Line 11"/>
              <p:cNvSpPr>
                <a:spLocks noChangeShapeType="1"/>
              </p:cNvSpPr>
              <p:nvPr/>
            </p:nvSpPr>
            <p:spPr bwMode="auto">
              <a:xfrm flipH="1" flipV="1">
                <a:off x="1400" y="1395"/>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6" name="Line 12"/>
              <p:cNvSpPr>
                <a:spLocks noChangeShapeType="1"/>
              </p:cNvSpPr>
              <p:nvPr/>
            </p:nvSpPr>
            <p:spPr bwMode="auto">
              <a:xfrm flipV="1">
                <a:off x="3617" y="1392"/>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4157" name="Group 13"/>
            <p:cNvGrpSpPr>
              <a:grpSpLocks/>
            </p:cNvGrpSpPr>
            <p:nvPr/>
          </p:nvGrpSpPr>
          <p:grpSpPr bwMode="auto">
            <a:xfrm>
              <a:off x="5023" y="1400"/>
              <a:ext cx="323" cy="48"/>
              <a:chOff x="5023" y="1400"/>
              <a:chExt cx="323" cy="48"/>
            </a:xfrm>
          </p:grpSpPr>
          <p:sp>
            <p:nvSpPr>
              <p:cNvPr id="134158" name="Line 14"/>
              <p:cNvSpPr>
                <a:spLocks noChangeShapeType="1"/>
              </p:cNvSpPr>
              <p:nvPr/>
            </p:nvSpPr>
            <p:spPr bwMode="auto">
              <a:xfrm>
                <a:off x="5071" y="1448"/>
                <a:ext cx="2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9" name="Line 15"/>
              <p:cNvSpPr>
                <a:spLocks noChangeShapeType="1"/>
              </p:cNvSpPr>
              <p:nvPr/>
            </p:nvSpPr>
            <p:spPr bwMode="auto">
              <a:xfrm flipH="1" flipV="1">
                <a:off x="5023" y="1400"/>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0" name="Line 16"/>
              <p:cNvSpPr>
                <a:spLocks noChangeShapeType="1"/>
              </p:cNvSpPr>
              <p:nvPr/>
            </p:nvSpPr>
            <p:spPr bwMode="auto">
              <a:xfrm flipV="1">
                <a:off x="5298" y="1400"/>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4161" name="Line 17"/>
            <p:cNvSpPr>
              <a:spLocks noChangeShapeType="1"/>
            </p:cNvSpPr>
            <p:nvPr/>
          </p:nvSpPr>
          <p:spPr bwMode="auto">
            <a:xfrm>
              <a:off x="2863" y="1536"/>
              <a:ext cx="21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2" name="Line 18"/>
            <p:cNvSpPr>
              <a:spLocks noChangeShapeType="1"/>
            </p:cNvSpPr>
            <p:nvPr/>
          </p:nvSpPr>
          <p:spPr bwMode="auto">
            <a:xfrm flipV="1">
              <a:off x="5040" y="1488"/>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3" name="Line 19"/>
            <p:cNvSpPr>
              <a:spLocks noChangeShapeType="1"/>
            </p:cNvSpPr>
            <p:nvPr/>
          </p:nvSpPr>
          <p:spPr bwMode="auto">
            <a:xfrm flipH="1" flipV="1">
              <a:off x="2785" y="1457"/>
              <a:ext cx="78"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05619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76200"/>
            <a:ext cx="7772400" cy="838200"/>
          </a:xfrm>
        </p:spPr>
        <p:txBody>
          <a:bodyPr/>
          <a:lstStyle/>
          <a:p>
            <a:r>
              <a:rPr lang="en-US" altLang="en-US" sz="2800"/>
              <a:t>3. Using Multiples to get Terminal Value</a:t>
            </a:r>
          </a:p>
        </p:txBody>
      </p:sp>
      <p:sp>
        <p:nvSpPr>
          <p:cNvPr id="143363" name="Rectangle 3"/>
          <p:cNvSpPr>
            <a:spLocks noGrp="1" noChangeArrowheads="1"/>
          </p:cNvSpPr>
          <p:nvPr>
            <p:ph type="body" idx="1"/>
          </p:nvPr>
        </p:nvSpPr>
        <p:spPr>
          <a:xfrm>
            <a:off x="304800" y="990600"/>
            <a:ext cx="8534400" cy="5486400"/>
          </a:xfrm>
        </p:spPr>
        <p:txBody>
          <a:bodyPr/>
          <a:lstStyle/>
          <a:p>
            <a:pPr lvl="3">
              <a:spcAft>
                <a:spcPct val="30000"/>
              </a:spcAft>
              <a:buFontTx/>
              <a:buNone/>
            </a:pPr>
            <a:r>
              <a:rPr lang="en-US" altLang="en-US" dirty="0"/>
              <a:t>			     </a:t>
            </a:r>
            <a:r>
              <a:rPr lang="en-US" altLang="en-US" b="1" dirty="0"/>
              <a:t>TV = k </a:t>
            </a:r>
            <a:r>
              <a:rPr lang="en-US" altLang="en-US" b="1" dirty="0">
                <a:cs typeface="Times New Roman" panose="02020603050405020304" pitchFamily="18" charset="0"/>
              </a:rPr>
              <a:t>×</a:t>
            </a:r>
            <a:r>
              <a:rPr lang="en-US" altLang="en-US" b="1" dirty="0"/>
              <a:t> MULTIPLE</a:t>
            </a:r>
            <a:r>
              <a:rPr lang="en-US" altLang="en-US" dirty="0"/>
              <a:t>		</a:t>
            </a:r>
          </a:p>
          <a:p>
            <a:r>
              <a:rPr lang="en-US" altLang="en-US" sz="2000" dirty="0"/>
              <a:t>Apply multiple to expected earnings or revenue of last estimated year</a:t>
            </a:r>
          </a:p>
          <a:p>
            <a:pPr>
              <a:spcAft>
                <a:spcPct val="50000"/>
              </a:spcAft>
            </a:pPr>
            <a:r>
              <a:rPr lang="en-US" altLang="en-US" sz="2000" dirty="0"/>
              <a:t>Be aware of the implicit growth rate in the multiple</a:t>
            </a:r>
            <a:endParaRPr lang="en-US" altLang="en-US" sz="1600" b="1" dirty="0"/>
          </a:p>
          <a:p>
            <a:pPr>
              <a:buFontTx/>
              <a:buNone/>
            </a:pPr>
            <a:r>
              <a:rPr lang="en-US" altLang="en-US" sz="1800" b="1" dirty="0"/>
              <a:t>Example</a:t>
            </a:r>
          </a:p>
          <a:p>
            <a:r>
              <a:rPr lang="en-US" altLang="en-US" sz="1800" dirty="0"/>
              <a:t>Your investment banker suggests a multiple of “</a:t>
            </a:r>
            <a:r>
              <a:rPr lang="en-US" altLang="en-US" sz="1800" i="1" dirty="0"/>
              <a:t>14 times EBITDA</a:t>
            </a:r>
            <a:r>
              <a:rPr lang="en-US" altLang="en-US" sz="1800" dirty="0"/>
              <a:t>” to calculate TV of an acquisition</a:t>
            </a:r>
          </a:p>
          <a:p>
            <a:r>
              <a:rPr lang="en-US" altLang="en-US" sz="1800" dirty="0"/>
              <a:t>What is the expected growth rate implicit in the proposed EBITDA multiple?</a:t>
            </a:r>
          </a:p>
          <a:p>
            <a:pPr>
              <a:spcAft>
                <a:spcPct val="40000"/>
              </a:spcAft>
            </a:pPr>
            <a:r>
              <a:rPr lang="en-US" altLang="en-US" sz="1800" dirty="0"/>
              <a:t>Assume: 12% cost of capital and, for simplicity, no CAPEX.  Ignore taxes</a:t>
            </a:r>
          </a:p>
          <a:p>
            <a:pPr>
              <a:buFontTx/>
              <a:buNone/>
            </a:pPr>
            <a:r>
              <a:rPr lang="en-US" altLang="en-US" sz="1800" b="1" dirty="0"/>
              <a:t>Answer</a:t>
            </a:r>
          </a:p>
          <a:p>
            <a:pPr>
              <a:buFontTx/>
              <a:buNone/>
            </a:pPr>
            <a:r>
              <a:rPr lang="en-US" altLang="en-US" sz="1800" b="1" dirty="0"/>
              <a:t>	</a:t>
            </a:r>
            <a:r>
              <a:rPr lang="en-US" altLang="en-US" sz="1800" dirty="0"/>
              <a:t>Compare the TV calculated as growing perpetuity to the proposed multiple:</a:t>
            </a:r>
          </a:p>
          <a:p>
            <a:pPr lvl="1"/>
            <a:endParaRPr lang="en-US" altLang="en-US" sz="1800" dirty="0"/>
          </a:p>
          <a:p>
            <a:pPr lvl="1">
              <a:buFontTx/>
              <a:buNone/>
            </a:pPr>
            <a:endParaRPr lang="en-US" altLang="en-US" sz="1800" dirty="0"/>
          </a:p>
          <a:p>
            <a:pPr lvl="1">
              <a:buFontTx/>
              <a:buNone/>
            </a:pPr>
            <a:endParaRPr lang="en-US" altLang="en-US" sz="1800" dirty="0"/>
          </a:p>
          <a:p>
            <a:pPr lvl="1">
              <a:buFontTx/>
              <a:buNone/>
            </a:pPr>
            <a:endParaRPr lang="en-US" altLang="en-US" sz="1800" dirty="0"/>
          </a:p>
          <a:p>
            <a:pPr lvl="1">
              <a:buFontTx/>
              <a:buNone/>
            </a:pPr>
            <a:endParaRPr lang="en-US" altLang="en-US" sz="1800" dirty="0"/>
          </a:p>
          <a:p>
            <a:pPr lvl="1">
              <a:buFontTx/>
              <a:buNone/>
            </a:pPr>
            <a:endParaRPr lang="en-US" altLang="en-US" sz="2000" dirty="0"/>
          </a:p>
          <a:p>
            <a:endParaRPr lang="en-US" altLang="en-US" sz="2000" dirty="0"/>
          </a:p>
        </p:txBody>
      </p:sp>
      <p:graphicFrame>
        <p:nvGraphicFramePr>
          <p:cNvPr id="143364" name="Object 4"/>
          <p:cNvGraphicFramePr>
            <a:graphicFrameLocks noChangeAspect="1"/>
          </p:cNvGraphicFramePr>
          <p:nvPr>
            <p:extLst>
              <p:ext uri="{D42A27DB-BD31-4B8C-83A1-F6EECF244321}">
                <p14:modId xmlns:p14="http://schemas.microsoft.com/office/powerpoint/2010/main" val="3497557528"/>
              </p:ext>
            </p:extLst>
          </p:nvPr>
        </p:nvGraphicFramePr>
        <p:xfrm>
          <a:off x="876300" y="4886325"/>
          <a:ext cx="7543800" cy="1666875"/>
        </p:xfrm>
        <a:graphic>
          <a:graphicData uri="http://schemas.openxmlformats.org/presentationml/2006/ole">
            <mc:AlternateContent xmlns:mc="http://schemas.openxmlformats.org/markup-compatibility/2006">
              <mc:Choice xmlns:v="urn:schemas-microsoft-com:vml" Requires="v">
                <p:oleObj spid="_x0000_s102475" name="Equation" r:id="rId4" imgW="3848040" imgH="876240" progId="Equation.DSMT4">
                  <p:embed/>
                </p:oleObj>
              </mc:Choice>
              <mc:Fallback>
                <p:oleObj name="Equation" r:id="rId4" imgW="3848040" imgH="876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4886325"/>
                        <a:ext cx="75438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6" name="Rectangle 6"/>
          <p:cNvSpPr>
            <a:spLocks noChangeArrowheads="1"/>
          </p:cNvSpPr>
          <p:nvPr/>
        </p:nvSpPr>
        <p:spPr bwMode="auto">
          <a:xfrm>
            <a:off x="228600" y="2209800"/>
            <a:ext cx="8534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7" name="AutoShape 7"/>
          <p:cNvSpPr>
            <a:spLocks noChangeArrowheads="1"/>
          </p:cNvSpPr>
          <p:nvPr/>
        </p:nvSpPr>
        <p:spPr bwMode="auto">
          <a:xfrm>
            <a:off x="3124200" y="914400"/>
            <a:ext cx="3048000" cy="5334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1FC99A4-F310-414C-A0FD-C2DF4CBF0343}" type="slidenum">
              <a:rPr lang="en-US" smtClean="0"/>
              <a:pPr>
                <a:defRPr/>
              </a:pPr>
              <a:t>56</a:t>
            </a:fld>
            <a:endParaRPr lang="en-US"/>
          </a:p>
        </p:txBody>
      </p:sp>
    </p:spTree>
    <p:extLst>
      <p:ext uri="{BB962C8B-B14F-4D97-AF65-F5344CB8AC3E}">
        <p14:creationId xmlns:p14="http://schemas.microsoft.com/office/powerpoint/2010/main" val="3232154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2D9E8A58-BEB9-4B39-B4EB-EB3B264180C6}" type="slidenum">
              <a:rPr lang="en-US"/>
              <a:pPr/>
              <a:t>6</a:t>
            </a:fld>
            <a:endParaRPr lang="en-US"/>
          </a:p>
        </p:txBody>
      </p:sp>
      <p:sp>
        <p:nvSpPr>
          <p:cNvPr id="12290" name="Rectangle 2"/>
          <p:cNvSpPr>
            <a:spLocks noGrp="1" noChangeArrowheads="1"/>
          </p:cNvSpPr>
          <p:nvPr>
            <p:ph type="body" idx="1"/>
          </p:nvPr>
        </p:nvSpPr>
        <p:spPr>
          <a:xfrm>
            <a:off x="304800" y="304800"/>
            <a:ext cx="8458200" cy="5486400"/>
          </a:xfrm>
        </p:spPr>
        <p:txBody>
          <a:bodyPr/>
          <a:lstStyle/>
          <a:p>
            <a:pPr marL="279400" indent="-279400">
              <a:spcAft>
                <a:spcPct val="40000"/>
              </a:spcAft>
            </a:pPr>
            <a:r>
              <a:rPr lang="en-US" sz="2400" noProof="0" dirty="0"/>
              <a:t>In practice “</a:t>
            </a:r>
            <a:r>
              <a:rPr lang="en-US" sz="2400" b="1" i="1" noProof="0" dirty="0"/>
              <a:t>The Comparison Method”</a:t>
            </a:r>
            <a:r>
              <a:rPr lang="en-US" sz="2400" noProof="0" dirty="0"/>
              <a:t> is commonly used to compute the project </a:t>
            </a:r>
            <a:r>
              <a:rPr lang="en-US" sz="2400" noProof="0" dirty="0" smtClean="0"/>
              <a:t>beta:</a:t>
            </a:r>
          </a:p>
          <a:p>
            <a:pPr marL="285750" indent="0">
              <a:spcAft>
                <a:spcPts val="0"/>
              </a:spcAft>
              <a:buNone/>
            </a:pPr>
            <a:r>
              <a:rPr lang="en-US" sz="2400" noProof="0" dirty="0" smtClean="0"/>
              <a:t>Use </a:t>
            </a:r>
            <a:r>
              <a:rPr lang="en-US" sz="2400" noProof="0" dirty="0"/>
              <a:t>stock returns of comparable businesses to estimate risk of the </a:t>
            </a:r>
            <a:r>
              <a:rPr lang="en-US" sz="2400" noProof="0" dirty="0" smtClean="0"/>
              <a:t>business</a:t>
            </a:r>
          </a:p>
          <a:p>
            <a:pPr marL="682625" lvl="1" indent="-396875">
              <a:buFontTx/>
              <a:buNone/>
            </a:pPr>
            <a:r>
              <a:rPr lang="en-US" sz="2400" noProof="0" dirty="0" smtClean="0"/>
              <a:t>Procedure:</a:t>
            </a:r>
          </a:p>
          <a:p>
            <a:pPr marL="742950" lvl="2" indent="-285750">
              <a:spcAft>
                <a:spcPct val="20000"/>
              </a:spcAft>
              <a:buFontTx/>
              <a:buAutoNum type="arabicPeriod"/>
            </a:pPr>
            <a:r>
              <a:rPr lang="en-US" sz="2200" noProof="0" dirty="0" smtClean="0"/>
              <a:t>Identify a set of companies in the same business (i.e. in the same risk class) – can include own firm </a:t>
            </a:r>
            <a:r>
              <a:rPr lang="en-US" sz="2200" u="sng" noProof="0" dirty="0" smtClean="0"/>
              <a:t>if appropriate</a:t>
            </a:r>
          </a:p>
          <a:p>
            <a:pPr marL="973138" lvl="3" indent="-171450">
              <a:spcAft>
                <a:spcPct val="20000"/>
              </a:spcAft>
              <a:buFont typeface="Arial" panose="020B0604020202020204" pitchFamily="34" charset="0"/>
              <a:buChar char="•"/>
            </a:pPr>
            <a:r>
              <a:rPr lang="en-US" sz="2200" dirty="0" smtClean="0"/>
              <a:t>Why might the firm itself not be a good comp?</a:t>
            </a:r>
          </a:p>
          <a:p>
            <a:pPr marL="1371600" lvl="3" indent="-285750">
              <a:spcAft>
                <a:spcPct val="20000"/>
              </a:spcAft>
              <a:buFont typeface="Wingdings" panose="05000000000000000000" pitchFamily="2" charset="2"/>
              <a:buChar char="Ø"/>
            </a:pPr>
            <a:r>
              <a:rPr lang="en-US" dirty="0" smtClean="0"/>
              <a:t>Differences in business composition</a:t>
            </a:r>
          </a:p>
          <a:p>
            <a:pPr marL="1371600" lvl="3" indent="-285750">
              <a:spcAft>
                <a:spcPct val="20000"/>
              </a:spcAft>
              <a:buFont typeface="Wingdings" panose="05000000000000000000" pitchFamily="2" charset="2"/>
              <a:buChar char="Ø"/>
            </a:pPr>
            <a:r>
              <a:rPr lang="en-US" dirty="0" smtClean="0"/>
              <a:t>Differing risks of assets-in-place vs. growth opportunities</a:t>
            </a:r>
            <a:endParaRPr lang="en-US" noProof="0" dirty="0" smtClean="0"/>
          </a:p>
          <a:p>
            <a:pPr marL="742950" lvl="2" indent="-285750">
              <a:spcAft>
                <a:spcPct val="20000"/>
              </a:spcAft>
              <a:buFontTx/>
              <a:buAutoNum type="arabicPeriod"/>
            </a:pPr>
            <a:r>
              <a:rPr lang="en-US" sz="2200" dirty="0" smtClean="0"/>
              <a:t>Obtain</a:t>
            </a:r>
            <a:r>
              <a:rPr lang="en-US" sz="2200" noProof="0" dirty="0" smtClean="0"/>
              <a:t> companies’ equity betas (via regressions of equity returns on market returns)</a:t>
            </a:r>
          </a:p>
          <a:p>
            <a:pPr marL="742950" lvl="2" indent="-285750">
              <a:spcAft>
                <a:spcPct val="20000"/>
              </a:spcAft>
              <a:buFontTx/>
              <a:buAutoNum type="arabicPeriod"/>
            </a:pPr>
            <a:r>
              <a:rPr lang="en-US" sz="2200" noProof="0" dirty="0" smtClean="0"/>
              <a:t>Adjust for </a:t>
            </a:r>
            <a:r>
              <a:rPr lang="en-US" sz="2200" u="sng" noProof="0" dirty="0" smtClean="0"/>
              <a:t>leverage</a:t>
            </a:r>
          </a:p>
          <a:p>
            <a:pPr marL="742950" lvl="2" indent="-285750">
              <a:spcAft>
                <a:spcPct val="20000"/>
              </a:spcAft>
              <a:buFontTx/>
              <a:buAutoNum type="arabicPeriod"/>
            </a:pPr>
            <a:r>
              <a:rPr lang="en-US" sz="2200" noProof="0" dirty="0" smtClean="0"/>
              <a:t>Adjust for taxes (we will examine tax adjustments shortly)</a:t>
            </a:r>
            <a:endParaRPr lang="en-US" sz="2200" noProof="0" dirty="0"/>
          </a:p>
        </p:txBody>
      </p:sp>
    </p:spTree>
    <p:extLst>
      <p:ext uri="{BB962C8B-B14F-4D97-AF65-F5344CB8AC3E}">
        <p14:creationId xmlns:p14="http://schemas.microsoft.com/office/powerpoint/2010/main" val="2924433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9027223A-2DF9-4C42-AA87-5BDA83C4475A}" type="slidenum">
              <a:rPr lang="en-US"/>
              <a:pPr/>
              <a:t>7</a:t>
            </a:fld>
            <a:endParaRPr lang="en-US"/>
          </a:p>
        </p:txBody>
      </p:sp>
      <p:sp>
        <p:nvSpPr>
          <p:cNvPr id="13314" name="Rectangle 2"/>
          <p:cNvSpPr>
            <a:spLocks noGrp="1" noChangeArrowheads="1"/>
          </p:cNvSpPr>
          <p:nvPr>
            <p:ph type="body" idx="1"/>
          </p:nvPr>
        </p:nvSpPr>
        <p:spPr>
          <a:xfrm>
            <a:off x="609600" y="762000"/>
            <a:ext cx="7772400" cy="4114800"/>
          </a:xfrm>
        </p:spPr>
        <p:txBody>
          <a:bodyPr/>
          <a:lstStyle/>
          <a:p>
            <a:pPr>
              <a:lnSpc>
                <a:spcPct val="90000"/>
              </a:lnSpc>
            </a:pPr>
            <a:r>
              <a:rPr lang="en-US" sz="2400" noProof="0" dirty="0"/>
              <a:t>Why do we adjust for leverage?</a:t>
            </a:r>
          </a:p>
          <a:p>
            <a:pPr>
              <a:lnSpc>
                <a:spcPct val="90000"/>
              </a:lnSpc>
              <a:buFontTx/>
              <a:buNone/>
            </a:pPr>
            <a:endParaRPr lang="en-US" sz="2000" noProof="0" dirty="0"/>
          </a:p>
          <a:p>
            <a:pPr marL="850900" lvl="2">
              <a:lnSpc>
                <a:spcPct val="90000"/>
              </a:lnSpc>
              <a:spcAft>
                <a:spcPct val="40000"/>
              </a:spcAft>
            </a:pPr>
            <a:r>
              <a:rPr lang="en-US" sz="2200" noProof="0" dirty="0"/>
              <a:t>We want the beta of comparable businesses (i.e., project, or asset beta)</a:t>
            </a:r>
          </a:p>
          <a:p>
            <a:pPr marL="850900" lvl="2">
              <a:lnSpc>
                <a:spcPct val="90000"/>
              </a:lnSpc>
              <a:spcAft>
                <a:spcPct val="40000"/>
              </a:spcAft>
            </a:pPr>
            <a:r>
              <a:rPr lang="en-US" sz="2200" noProof="0" dirty="0"/>
              <a:t>We observe the beta of one of the claims to those assets (the equity beta)</a:t>
            </a:r>
          </a:p>
          <a:p>
            <a:pPr marL="850900" lvl="2">
              <a:lnSpc>
                <a:spcPct val="90000"/>
              </a:lnSpc>
            </a:pPr>
            <a:r>
              <a:rPr lang="en-US" sz="2200" noProof="0" dirty="0"/>
              <a:t>The amount of debt financing (leverage) affects the equity beta</a:t>
            </a:r>
          </a:p>
          <a:p>
            <a:pPr marL="850900" lvl="2">
              <a:lnSpc>
                <a:spcPct val="90000"/>
              </a:lnSpc>
              <a:buFontTx/>
              <a:buNone/>
            </a:pPr>
            <a:endParaRPr lang="en-US" sz="2200" noProof="0" dirty="0"/>
          </a:p>
          <a:p>
            <a:pPr marL="850900" lvl="1" indent="-228600">
              <a:lnSpc>
                <a:spcPct val="90000"/>
              </a:lnSpc>
              <a:buFontTx/>
              <a:buNone/>
            </a:pPr>
            <a:r>
              <a:rPr lang="en-US" sz="2200" noProof="0" dirty="0"/>
              <a:t>Hence:</a:t>
            </a:r>
          </a:p>
          <a:p>
            <a:pPr marL="850900" lvl="2">
              <a:lnSpc>
                <a:spcPct val="90000"/>
              </a:lnSpc>
            </a:pPr>
            <a:r>
              <a:rPr lang="en-US" sz="2200" noProof="0" dirty="0"/>
              <a:t>We need to adjust the beta of the equity in order to recover the beta of the assets</a:t>
            </a:r>
          </a:p>
        </p:txBody>
      </p:sp>
    </p:spTree>
    <p:extLst>
      <p:ext uri="{BB962C8B-B14F-4D97-AF65-F5344CB8AC3E}">
        <p14:creationId xmlns:p14="http://schemas.microsoft.com/office/powerpoint/2010/main" val="915168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100BE095-D915-48BE-B091-221D861A4D81}" type="slidenum">
              <a:rPr lang="en-US"/>
              <a:pPr/>
              <a:t>8</a:t>
            </a:fld>
            <a:endParaRPr lang="en-US"/>
          </a:p>
        </p:txBody>
      </p:sp>
      <p:sp>
        <p:nvSpPr>
          <p:cNvPr id="67586" name="Text Box 1026"/>
          <p:cNvSpPr txBox="1">
            <a:spLocks noChangeArrowheads="1"/>
          </p:cNvSpPr>
          <p:nvPr/>
        </p:nvSpPr>
        <p:spPr bwMode="auto">
          <a:xfrm>
            <a:off x="457200" y="381000"/>
            <a:ext cx="8229600" cy="1552575"/>
          </a:xfrm>
          <a:prstGeom prst="rect">
            <a:avLst/>
          </a:prstGeom>
          <a:noFill/>
          <a:ln w="9525">
            <a:noFill/>
            <a:miter lim="800000"/>
            <a:headEnd/>
            <a:tailEnd/>
          </a:ln>
          <a:effectLst/>
        </p:spPr>
        <p:txBody>
          <a:bodyPr>
            <a:spAutoFit/>
          </a:bodyPr>
          <a:lstStyle/>
          <a:p>
            <a:pPr>
              <a:spcBef>
                <a:spcPct val="50000"/>
              </a:spcBef>
            </a:pPr>
            <a:r>
              <a:rPr lang="en-US" dirty="0"/>
              <a:t>Example – The leverage effect:</a:t>
            </a:r>
          </a:p>
          <a:p>
            <a:pPr>
              <a:spcBef>
                <a:spcPct val="50000"/>
              </a:spcBef>
            </a:pPr>
            <a:endParaRPr lang="en-US" dirty="0"/>
          </a:p>
          <a:p>
            <a:pPr>
              <a:spcBef>
                <a:spcPct val="50000"/>
              </a:spcBef>
            </a:pPr>
            <a:endParaRPr lang="en-US" dirty="0"/>
          </a:p>
        </p:txBody>
      </p:sp>
      <p:sp>
        <p:nvSpPr>
          <p:cNvPr id="67588" name="Text Box 1028"/>
          <p:cNvSpPr txBox="1">
            <a:spLocks noChangeArrowheads="1"/>
          </p:cNvSpPr>
          <p:nvPr/>
        </p:nvSpPr>
        <p:spPr bwMode="auto">
          <a:xfrm>
            <a:off x="152400" y="2209800"/>
            <a:ext cx="1905000" cy="590550"/>
          </a:xfrm>
          <a:prstGeom prst="rect">
            <a:avLst/>
          </a:prstGeom>
          <a:noFill/>
          <a:ln w="9525">
            <a:solidFill>
              <a:schemeClr val="tx1"/>
            </a:solidFill>
            <a:miter lim="800000"/>
            <a:headEnd/>
            <a:tailEnd/>
          </a:ln>
          <a:effectLst/>
        </p:spPr>
        <p:txBody>
          <a:bodyPr>
            <a:spAutoFit/>
          </a:bodyPr>
          <a:lstStyle/>
          <a:p>
            <a:pPr>
              <a:spcBef>
                <a:spcPct val="50000"/>
              </a:spcBef>
            </a:pPr>
            <a:r>
              <a:rPr lang="en-US" sz="1600" dirty="0"/>
              <a:t>Scenario 1: All-equity financing</a:t>
            </a:r>
          </a:p>
        </p:txBody>
      </p:sp>
      <p:sp>
        <p:nvSpPr>
          <p:cNvPr id="67590" name="Line 1030"/>
          <p:cNvSpPr>
            <a:spLocks noChangeShapeType="1"/>
          </p:cNvSpPr>
          <p:nvPr/>
        </p:nvSpPr>
        <p:spPr bwMode="auto">
          <a:xfrm>
            <a:off x="2057400" y="2514600"/>
            <a:ext cx="304800" cy="0"/>
          </a:xfrm>
          <a:prstGeom prst="line">
            <a:avLst/>
          </a:prstGeom>
          <a:noFill/>
          <a:ln w="9525">
            <a:solidFill>
              <a:schemeClr val="tx1"/>
            </a:solidFill>
            <a:round/>
            <a:headEnd/>
            <a:tailEnd type="triangle" w="med" len="med"/>
          </a:ln>
          <a:effectLst/>
        </p:spPr>
        <p:txBody>
          <a:bodyPr/>
          <a:lstStyle/>
          <a:p>
            <a:endParaRPr lang="en-US"/>
          </a:p>
        </p:txBody>
      </p:sp>
      <p:sp>
        <p:nvSpPr>
          <p:cNvPr id="67591" name="Text Box 1031"/>
          <p:cNvSpPr txBox="1">
            <a:spLocks noChangeArrowheads="1"/>
          </p:cNvSpPr>
          <p:nvPr/>
        </p:nvSpPr>
        <p:spPr bwMode="auto">
          <a:xfrm>
            <a:off x="152400" y="3124200"/>
            <a:ext cx="1905000" cy="590550"/>
          </a:xfrm>
          <a:prstGeom prst="rect">
            <a:avLst/>
          </a:prstGeom>
          <a:noFill/>
          <a:ln w="9525">
            <a:solidFill>
              <a:schemeClr val="tx1"/>
            </a:solidFill>
            <a:miter lim="800000"/>
            <a:headEnd/>
            <a:tailEnd/>
          </a:ln>
          <a:effectLst/>
        </p:spPr>
        <p:txBody>
          <a:bodyPr>
            <a:spAutoFit/>
          </a:bodyPr>
          <a:lstStyle/>
          <a:p>
            <a:pPr>
              <a:spcBef>
                <a:spcPct val="50000"/>
              </a:spcBef>
            </a:pPr>
            <a:r>
              <a:rPr lang="en-US" sz="1600" dirty="0"/>
              <a:t>Scenario 2: </a:t>
            </a:r>
            <a:r>
              <a:rPr lang="en-US" sz="1600" dirty="0" smtClean="0"/>
              <a:t>50% </a:t>
            </a:r>
            <a:r>
              <a:rPr lang="en-US" sz="1600" dirty="0"/>
              <a:t>debt financing</a:t>
            </a:r>
          </a:p>
        </p:txBody>
      </p:sp>
      <p:sp>
        <p:nvSpPr>
          <p:cNvPr id="67592" name="Line 1032"/>
          <p:cNvSpPr>
            <a:spLocks noChangeShapeType="1"/>
          </p:cNvSpPr>
          <p:nvPr/>
        </p:nvSpPr>
        <p:spPr bwMode="auto">
          <a:xfrm flipV="1">
            <a:off x="2057400" y="3200400"/>
            <a:ext cx="304800" cy="228600"/>
          </a:xfrm>
          <a:prstGeom prst="line">
            <a:avLst/>
          </a:prstGeom>
          <a:noFill/>
          <a:ln w="9525">
            <a:solidFill>
              <a:schemeClr val="tx1"/>
            </a:solidFill>
            <a:round/>
            <a:headEnd/>
            <a:tailEnd type="triangle" w="med" len="med"/>
          </a:ln>
          <a:effectLst/>
        </p:spPr>
        <p:txBody>
          <a:bodyPr/>
          <a:lstStyle/>
          <a:p>
            <a:endParaRPr lang="en-US"/>
          </a:p>
        </p:txBody>
      </p:sp>
      <p:sp>
        <p:nvSpPr>
          <p:cNvPr id="67593" name="AutoShape 1033"/>
          <p:cNvSpPr>
            <a:spLocks/>
          </p:cNvSpPr>
          <p:nvPr/>
        </p:nvSpPr>
        <p:spPr bwMode="auto">
          <a:xfrm rot="16200000">
            <a:off x="952500" y="30099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67594" name="Text Box 1034"/>
          <p:cNvSpPr txBox="1">
            <a:spLocks noChangeArrowheads="1"/>
          </p:cNvSpPr>
          <p:nvPr/>
        </p:nvSpPr>
        <p:spPr bwMode="auto">
          <a:xfrm>
            <a:off x="152400" y="4038600"/>
            <a:ext cx="2514600" cy="738664"/>
          </a:xfrm>
          <a:prstGeom prst="rect">
            <a:avLst/>
          </a:prstGeom>
          <a:noFill/>
          <a:ln w="9525">
            <a:noFill/>
            <a:miter lim="800000"/>
            <a:headEnd/>
            <a:tailEnd/>
          </a:ln>
          <a:effectLst/>
        </p:spPr>
        <p:txBody>
          <a:bodyPr>
            <a:spAutoFit/>
          </a:bodyPr>
          <a:lstStyle/>
          <a:p>
            <a:pPr>
              <a:spcBef>
                <a:spcPct val="50000"/>
              </a:spcBef>
            </a:pPr>
            <a:r>
              <a:rPr lang="en-US" sz="1400" dirty="0"/>
              <a:t>Initially borrow </a:t>
            </a:r>
            <a:r>
              <a:rPr lang="en-US" sz="1400" dirty="0" smtClean="0"/>
              <a:t>50 </a:t>
            </a:r>
            <a:r>
              <a:rPr lang="en-US" sz="1400" dirty="0"/>
              <a:t>and roll over the debt annually; assume zero interest on the debt</a:t>
            </a:r>
          </a:p>
        </p:txBody>
      </p:sp>
      <p:sp>
        <p:nvSpPr>
          <p:cNvPr id="11" name="Text Box 1028">
            <a:extLst>
              <a:ext uri="{FF2B5EF4-FFF2-40B4-BE49-F238E27FC236}">
                <a16:creationId xmlns:a16="http://schemas.microsoft.com/office/drawing/2014/main" xmlns="" id="{89DBD83B-250A-A144-B753-930D68CBD8D9}"/>
              </a:ext>
            </a:extLst>
          </p:cNvPr>
          <p:cNvSpPr txBox="1">
            <a:spLocks noChangeArrowheads="1"/>
          </p:cNvSpPr>
          <p:nvPr/>
        </p:nvSpPr>
        <p:spPr bwMode="auto">
          <a:xfrm>
            <a:off x="6019800" y="4038600"/>
            <a:ext cx="2438400" cy="584775"/>
          </a:xfrm>
          <a:prstGeom prst="rect">
            <a:avLst/>
          </a:prstGeom>
          <a:noFill/>
          <a:ln w="9525">
            <a:solidFill>
              <a:schemeClr val="tx1"/>
            </a:solidFill>
            <a:miter lim="800000"/>
            <a:headEnd/>
            <a:tailEnd/>
          </a:ln>
          <a:effectLst/>
        </p:spPr>
        <p:txBody>
          <a:bodyPr wrap="square">
            <a:spAutoFit/>
          </a:bodyPr>
          <a:lstStyle/>
          <a:p>
            <a:pPr>
              <a:spcBef>
                <a:spcPct val="50000"/>
              </a:spcBef>
            </a:pPr>
            <a:r>
              <a:rPr lang="en-US" sz="1600" dirty="0"/>
              <a:t>Note how leverage amplifies project returns</a:t>
            </a:r>
          </a:p>
        </p:txBody>
      </p:sp>
      <p:sp>
        <p:nvSpPr>
          <p:cNvPr id="15" name="Line 1032">
            <a:extLst>
              <a:ext uri="{FF2B5EF4-FFF2-40B4-BE49-F238E27FC236}">
                <a16:creationId xmlns:a16="http://schemas.microsoft.com/office/drawing/2014/main" xmlns="" id="{0CE12182-7A59-E944-92F9-0D5B51643279}"/>
              </a:ext>
            </a:extLst>
          </p:cNvPr>
          <p:cNvSpPr>
            <a:spLocks noChangeShapeType="1"/>
          </p:cNvSpPr>
          <p:nvPr/>
        </p:nvSpPr>
        <p:spPr bwMode="auto">
          <a:xfrm flipV="1">
            <a:off x="7239000" y="3352800"/>
            <a:ext cx="533400" cy="685800"/>
          </a:xfrm>
          <a:prstGeom prst="line">
            <a:avLst/>
          </a:prstGeom>
          <a:noFill/>
          <a:ln w="9525">
            <a:solidFill>
              <a:schemeClr val="tx1"/>
            </a:solidFill>
            <a:round/>
            <a:headEnd/>
            <a:tailEnd type="triangle" w="med" len="med"/>
          </a:ln>
          <a:effectLst/>
        </p:spPr>
        <p:txBody>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345604424"/>
              </p:ext>
            </p:extLst>
          </p:nvPr>
        </p:nvGraphicFramePr>
        <p:xfrm>
          <a:off x="2362200" y="1143000"/>
          <a:ext cx="6629400" cy="2275775"/>
        </p:xfrm>
        <a:graphic>
          <a:graphicData uri="http://schemas.openxmlformats.org/drawingml/2006/table">
            <a:tbl>
              <a:tblPr firstRow="1" bandRow="1">
                <a:tableStyleId>{5C22544A-7EE6-4342-B048-85BDC9FD1C3A}</a:tableStyleId>
              </a:tblPr>
              <a:tblGrid>
                <a:gridCol w="1524000"/>
                <a:gridCol w="762000"/>
                <a:gridCol w="838200"/>
                <a:gridCol w="838200"/>
                <a:gridCol w="762000"/>
                <a:gridCol w="1905000"/>
              </a:tblGrid>
              <a:tr h="507692">
                <a:tc>
                  <a:txBody>
                    <a:bodyPr/>
                    <a:lstStyle/>
                    <a:p>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t = 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Annual Returns</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9361">
                <a:tc>
                  <a:txBody>
                    <a:bodyPr/>
                    <a:lstStyle/>
                    <a:p>
                      <a:r>
                        <a:rPr lang="en-US" dirty="0" smtClean="0"/>
                        <a:t>Asset</a:t>
                      </a:r>
                      <a:r>
                        <a:rPr lang="en-US" baseline="0" dirty="0" smtClean="0"/>
                        <a:t> Value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120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80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20%,</a:t>
                      </a:r>
                      <a:r>
                        <a:rPr lang="en-US" baseline="0" dirty="0" smtClean="0"/>
                        <a:t> −33%, 25%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9361">
                <a:tc>
                  <a:txBody>
                    <a:bodyPr/>
                    <a:lstStyle/>
                    <a:p>
                      <a:r>
                        <a:rPr lang="en-US" dirty="0" smtClean="0"/>
                        <a:t>Equity Value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120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80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a:t>
                      </a:r>
                      <a:r>
                        <a:rPr lang="en-US" baseline="0" dirty="0" smtClean="0"/>
                        <a:t> −33%, 25%</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9361">
                <a:tc>
                  <a:txBody>
                    <a:bodyPr/>
                    <a:lstStyle/>
                    <a:p>
                      <a:r>
                        <a:rPr lang="en-US" dirty="0" smtClean="0"/>
                        <a:t>Equity Value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50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70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30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50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40%, </a:t>
                      </a:r>
                      <a:r>
                        <a:rPr lang="en-US" baseline="0" dirty="0" smtClean="0"/>
                        <a:t>−57%, 67%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405468" y="5087132"/>
            <a:ext cx="8077200" cy="1046440"/>
          </a:xfrm>
          <a:prstGeom prst="rect">
            <a:avLst/>
          </a:prstGeom>
          <a:noFill/>
        </p:spPr>
        <p:txBody>
          <a:bodyPr wrap="square" rtlCol="0">
            <a:spAutoFit/>
          </a:bodyPr>
          <a:lstStyle/>
          <a:p>
            <a:pPr marL="171450" indent="-171450">
              <a:spcAft>
                <a:spcPts val="600"/>
              </a:spcAft>
              <a:buFont typeface="Arial" panose="020B0604020202020204" pitchFamily="34" charset="0"/>
              <a:buChar char="•"/>
              <a:tabLst>
                <a:tab pos="171450" algn="l"/>
              </a:tabLst>
            </a:pPr>
            <a:r>
              <a:rPr lang="en-US" sz="1900" dirty="0" smtClean="0"/>
              <a:t>The comparison firm’s equity beta will be higher in Scenario 2</a:t>
            </a:r>
          </a:p>
          <a:p>
            <a:pPr marL="171450" indent="-171450">
              <a:spcAft>
                <a:spcPts val="600"/>
              </a:spcAft>
              <a:buFont typeface="Arial" panose="020B0604020202020204" pitchFamily="34" charset="0"/>
              <a:buChar char="•"/>
              <a:tabLst>
                <a:tab pos="171450" algn="l"/>
              </a:tabLst>
            </a:pPr>
            <a:r>
              <a:rPr lang="en-US" sz="1900" dirty="0" smtClean="0"/>
              <a:t>We need to “undo” the leverage effect so that our estimate of the asset risk is not arbitrarily inflated</a:t>
            </a:r>
            <a:endParaRPr lang="en-US" sz="1900" dirty="0"/>
          </a:p>
        </p:txBody>
      </p:sp>
    </p:spTree>
    <p:extLst>
      <p:ext uri="{BB962C8B-B14F-4D97-AF65-F5344CB8AC3E}">
        <p14:creationId xmlns:p14="http://schemas.microsoft.com/office/powerpoint/2010/main" val="213773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62B08EF5-8A99-46BE-9953-125A1E4D8749}" type="slidenum">
              <a:rPr lang="en-US"/>
              <a:pPr/>
              <a:t>9</a:t>
            </a:fld>
            <a:endParaRPr lang="en-US"/>
          </a:p>
        </p:txBody>
      </p:sp>
      <p:sp>
        <p:nvSpPr>
          <p:cNvPr id="68611" name="Text Box 3"/>
          <p:cNvSpPr txBox="1">
            <a:spLocks noChangeArrowheads="1"/>
          </p:cNvSpPr>
          <p:nvPr/>
        </p:nvSpPr>
        <p:spPr bwMode="auto">
          <a:xfrm>
            <a:off x="533400" y="228600"/>
            <a:ext cx="8077200" cy="6386364"/>
          </a:xfrm>
          <a:prstGeom prst="rect">
            <a:avLst/>
          </a:prstGeom>
          <a:noFill/>
          <a:ln w="9525">
            <a:noFill/>
            <a:miter lim="800000"/>
            <a:headEnd/>
            <a:tailEnd/>
          </a:ln>
          <a:effectLst/>
        </p:spPr>
        <p:txBody>
          <a:bodyPr wrap="square">
            <a:spAutoFit/>
          </a:bodyPr>
          <a:lstStyle/>
          <a:p>
            <a:pPr eaLnBrk="0" hangingPunct="0"/>
            <a:r>
              <a:rPr lang="en-US" sz="2300" dirty="0"/>
              <a:t>Let’s see the leverage effect on a </a:t>
            </a:r>
            <a:r>
              <a:rPr lang="en-US" sz="2300" u="sng" dirty="0"/>
              <a:t>balance sheet in market values</a:t>
            </a:r>
            <a:r>
              <a:rPr lang="en-US" sz="2300" dirty="0"/>
              <a:t> (recall that so far we ignore corporate taxes):</a:t>
            </a:r>
          </a:p>
          <a:p>
            <a:pPr eaLnBrk="0" hangingPunct="0"/>
            <a:r>
              <a:rPr lang="en-US" dirty="0"/>
              <a:t>	</a:t>
            </a:r>
          </a:p>
          <a:p>
            <a:pPr eaLnBrk="0" hangingPunct="0">
              <a:spcAft>
                <a:spcPts val="1200"/>
              </a:spcAft>
            </a:pPr>
            <a:r>
              <a:rPr lang="en-US" dirty="0"/>
              <a:t>		         Assets            Liabilities</a:t>
            </a:r>
          </a:p>
          <a:p>
            <a:pPr eaLnBrk="0" hangingPunct="0"/>
            <a:r>
              <a:rPr lang="en-US" dirty="0"/>
              <a:t>	    		</a:t>
            </a:r>
            <a:r>
              <a:rPr lang="en-US" i="1" dirty="0"/>
              <a:t>A</a:t>
            </a:r>
            <a:r>
              <a:rPr lang="en-US" dirty="0"/>
              <a:t>		</a:t>
            </a:r>
            <a:r>
              <a:rPr lang="en-US" i="1" dirty="0"/>
              <a:t>D</a:t>
            </a:r>
          </a:p>
          <a:p>
            <a:pPr eaLnBrk="0" hangingPunct="0"/>
            <a:r>
              <a:rPr lang="en-US" dirty="0"/>
              <a:t>	    				</a:t>
            </a:r>
            <a:r>
              <a:rPr lang="en-US" i="1" dirty="0"/>
              <a:t>E</a:t>
            </a:r>
          </a:p>
          <a:p>
            <a:pPr eaLnBrk="0" hangingPunct="0"/>
            <a:endParaRPr lang="en-US" dirty="0"/>
          </a:p>
          <a:p>
            <a:pPr eaLnBrk="0" hangingPunct="0">
              <a:spcAft>
                <a:spcPts val="600"/>
              </a:spcAft>
            </a:pPr>
            <a:r>
              <a:rPr lang="en-US" sz="2000" dirty="0" smtClean="0"/>
              <a:t>Balance sheet identity                                       +  Portfolio intuition:   </a:t>
            </a:r>
            <a:endParaRPr lang="en-US" sz="2000" dirty="0"/>
          </a:p>
          <a:p>
            <a:pPr eaLnBrk="0" hangingPunct="0"/>
            <a:endParaRPr lang="en-US" dirty="0"/>
          </a:p>
          <a:p>
            <a:pPr eaLnBrk="0" hangingPunct="0"/>
            <a:endParaRPr lang="en-US" dirty="0"/>
          </a:p>
          <a:p>
            <a:pPr eaLnBrk="0" hangingPunct="0"/>
            <a:endParaRPr lang="en-US" dirty="0"/>
          </a:p>
          <a:p>
            <a:pPr eaLnBrk="0" hangingPunct="0"/>
            <a:endParaRPr lang="en-US" sz="2000" dirty="0" smtClean="0"/>
          </a:p>
          <a:p>
            <a:pPr eaLnBrk="0" hangingPunct="0"/>
            <a:r>
              <a:rPr lang="en-US" sz="2000" dirty="0" smtClean="0"/>
              <a:t>If </a:t>
            </a:r>
            <a:r>
              <a:rPr lang="en-US" sz="2000" dirty="0"/>
              <a:t>debt is </a:t>
            </a:r>
            <a:r>
              <a:rPr lang="en-US" sz="2000" dirty="0" smtClean="0"/>
              <a:t>risk-free</a:t>
            </a:r>
            <a:r>
              <a:rPr lang="en-US" sz="2000" dirty="0"/>
              <a:t>, then </a:t>
            </a:r>
            <a:r>
              <a:rPr lang="el-GR" sz="2000" i="1" dirty="0"/>
              <a:t>β</a:t>
            </a:r>
            <a:r>
              <a:rPr lang="en-US" sz="2000" i="1" baseline="-25000" dirty="0"/>
              <a:t>D </a:t>
            </a:r>
            <a:r>
              <a:rPr lang="en-US" sz="2000" dirty="0"/>
              <a:t>= 0, and so:</a:t>
            </a:r>
          </a:p>
          <a:p>
            <a:pPr eaLnBrk="0" hangingPunct="0"/>
            <a:endParaRPr lang="en-US" dirty="0"/>
          </a:p>
          <a:p>
            <a:pPr eaLnBrk="0" hangingPunct="0"/>
            <a:endParaRPr lang="en-US" dirty="0"/>
          </a:p>
          <a:p>
            <a:pPr eaLnBrk="0" hangingPunct="0"/>
            <a:endParaRPr lang="en-US" dirty="0"/>
          </a:p>
          <a:p>
            <a:pPr eaLnBrk="0" hangingPunct="0"/>
            <a:endParaRPr lang="en-US" dirty="0"/>
          </a:p>
        </p:txBody>
      </p:sp>
      <p:sp>
        <p:nvSpPr>
          <p:cNvPr id="68612" name="Line 4"/>
          <p:cNvSpPr>
            <a:spLocks noChangeShapeType="1"/>
          </p:cNvSpPr>
          <p:nvPr/>
        </p:nvSpPr>
        <p:spPr bwMode="auto">
          <a:xfrm>
            <a:off x="3048000" y="1752600"/>
            <a:ext cx="3048000" cy="0"/>
          </a:xfrm>
          <a:prstGeom prst="line">
            <a:avLst/>
          </a:prstGeom>
          <a:noFill/>
          <a:ln w="9525">
            <a:solidFill>
              <a:schemeClr val="tx1"/>
            </a:solidFill>
            <a:round/>
            <a:headEnd/>
            <a:tailEnd/>
          </a:ln>
          <a:effectLst/>
        </p:spPr>
        <p:txBody>
          <a:bodyPr wrap="none" anchor="ctr"/>
          <a:lstStyle/>
          <a:p>
            <a:endParaRPr lang="en-US"/>
          </a:p>
        </p:txBody>
      </p:sp>
      <p:sp>
        <p:nvSpPr>
          <p:cNvPr id="68613" name="Line 5"/>
          <p:cNvSpPr>
            <a:spLocks noChangeShapeType="1"/>
          </p:cNvSpPr>
          <p:nvPr/>
        </p:nvSpPr>
        <p:spPr bwMode="auto">
          <a:xfrm>
            <a:off x="4343400" y="1752600"/>
            <a:ext cx="0" cy="1143000"/>
          </a:xfrm>
          <a:prstGeom prst="line">
            <a:avLst/>
          </a:prstGeom>
          <a:noFill/>
          <a:ln w="9525">
            <a:solidFill>
              <a:schemeClr val="tx1"/>
            </a:solidFill>
            <a:round/>
            <a:headEnd/>
            <a:tailEnd/>
          </a:ln>
          <a:effectLst/>
        </p:spPr>
        <p:txBody>
          <a:bodyPr wrap="none" anchor="ctr"/>
          <a:lstStyle/>
          <a:p>
            <a:endParaRPr lang="en-US"/>
          </a:p>
        </p:txBody>
      </p:sp>
      <p:graphicFrame>
        <p:nvGraphicFramePr>
          <p:cNvPr id="184320" name="Object 0"/>
          <p:cNvGraphicFramePr>
            <a:graphicFrameLocks noChangeAspect="1"/>
          </p:cNvGraphicFramePr>
          <p:nvPr>
            <p:extLst>
              <p:ext uri="{D42A27DB-BD31-4B8C-83A1-F6EECF244321}">
                <p14:modId xmlns:p14="http://schemas.microsoft.com/office/powerpoint/2010/main" val="4189626320"/>
              </p:ext>
            </p:extLst>
          </p:nvPr>
        </p:nvGraphicFramePr>
        <p:xfrm>
          <a:off x="2859087" y="3671254"/>
          <a:ext cx="3502025" cy="758825"/>
        </p:xfrm>
        <a:graphic>
          <a:graphicData uri="http://schemas.openxmlformats.org/presentationml/2006/ole">
            <mc:AlternateContent xmlns:mc="http://schemas.openxmlformats.org/markup-compatibility/2006">
              <mc:Choice xmlns:v="urn:schemas-microsoft-com:vml" Requires="v">
                <p:oleObj spid="_x0000_s74431" name="Equation" r:id="rId3" imgW="1498320" imgH="342720" progId="Equation.DSMT4">
                  <p:embed/>
                </p:oleObj>
              </mc:Choice>
              <mc:Fallback>
                <p:oleObj name="Equation" r:id="rId3" imgW="1498320" imgH="342720" progId="Equation.DSMT4">
                  <p:embed/>
                  <p:pic>
                    <p:nvPicPr>
                      <p:cNvPr id="0" name=""/>
                      <p:cNvPicPr>
                        <a:picLocks noChangeAspect="1" noChangeArrowheads="1"/>
                      </p:cNvPicPr>
                      <p:nvPr/>
                    </p:nvPicPr>
                    <p:blipFill>
                      <a:blip r:embed="rId4"/>
                      <a:srcRect/>
                      <a:stretch>
                        <a:fillRect/>
                      </a:stretch>
                    </p:blipFill>
                    <p:spPr bwMode="auto">
                      <a:xfrm>
                        <a:off x="2859087" y="3671254"/>
                        <a:ext cx="3502025" cy="7588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8200" y="2209800"/>
            <a:ext cx="1905000" cy="523220"/>
          </a:xfrm>
          <a:prstGeom prst="rect">
            <a:avLst/>
          </a:prstGeom>
          <a:noFill/>
          <a:ln>
            <a:solidFill>
              <a:schemeClr val="tx1"/>
            </a:solidFill>
          </a:ln>
        </p:spPr>
        <p:txBody>
          <a:bodyPr wrap="square" rtlCol="0">
            <a:spAutoFit/>
          </a:bodyPr>
          <a:lstStyle/>
          <a:p>
            <a:r>
              <a:rPr lang="en-US" sz="1400" dirty="0"/>
              <a:t>Present value of the firm’s future cash flows</a:t>
            </a:r>
          </a:p>
        </p:txBody>
      </p:sp>
      <p:cxnSp>
        <p:nvCxnSpPr>
          <p:cNvPr id="9" name="Straight Arrow Connector 8"/>
          <p:cNvCxnSpPr>
            <a:stCxn id="7" idx="3"/>
          </p:cNvCxnSpPr>
          <p:nvPr/>
        </p:nvCxnSpPr>
        <p:spPr bwMode="auto">
          <a:xfrm flipV="1">
            <a:off x="2743200" y="2209800"/>
            <a:ext cx="381000" cy="2616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 Box 8"/>
          <p:cNvSpPr txBox="1">
            <a:spLocks noChangeArrowheads="1"/>
          </p:cNvSpPr>
          <p:nvPr/>
        </p:nvSpPr>
        <p:spPr bwMode="auto">
          <a:xfrm>
            <a:off x="6553200" y="1905000"/>
            <a:ext cx="1447800" cy="523220"/>
          </a:xfrm>
          <a:prstGeom prst="rect">
            <a:avLst/>
          </a:prstGeom>
          <a:noFill/>
          <a:ln w="9525">
            <a:solidFill>
              <a:schemeClr val="tx1"/>
            </a:solidFill>
            <a:miter lim="800000"/>
            <a:headEnd/>
            <a:tailEnd/>
          </a:ln>
          <a:effectLst/>
        </p:spPr>
        <p:txBody>
          <a:bodyPr wrap="square">
            <a:spAutoFit/>
          </a:bodyPr>
          <a:lstStyle/>
          <a:p>
            <a:pPr>
              <a:spcBef>
                <a:spcPct val="50000"/>
              </a:spcBef>
            </a:pPr>
            <a:r>
              <a:rPr lang="en-US" sz="1400" u="sng" dirty="0">
                <a:effectLst>
                  <a:outerShdw blurRad="38100" dist="38100" dir="2700000" algn="tl">
                    <a:srgbClr val="C0C0C0"/>
                  </a:outerShdw>
                </a:effectLst>
              </a:rPr>
              <a:t>Market</a:t>
            </a:r>
            <a:r>
              <a:rPr lang="en-US" sz="1400" dirty="0"/>
              <a:t> </a:t>
            </a:r>
            <a:r>
              <a:rPr lang="en-US" sz="1400" dirty="0">
                <a:effectLst>
                  <a:outerShdw blurRad="38100" dist="38100" dir="2700000" algn="tl">
                    <a:srgbClr val="C0C0C0"/>
                  </a:outerShdw>
                </a:effectLst>
              </a:rPr>
              <a:t>values of debt and equity</a:t>
            </a:r>
          </a:p>
        </p:txBody>
      </p:sp>
      <p:sp>
        <p:nvSpPr>
          <p:cNvPr id="11" name="Line 9"/>
          <p:cNvSpPr>
            <a:spLocks noChangeShapeType="1"/>
          </p:cNvSpPr>
          <p:nvPr/>
        </p:nvSpPr>
        <p:spPr bwMode="auto">
          <a:xfrm flipH="1" flipV="1">
            <a:off x="5867400" y="2209800"/>
            <a:ext cx="685800" cy="0"/>
          </a:xfrm>
          <a:prstGeom prst="line">
            <a:avLst/>
          </a:prstGeom>
          <a:noFill/>
          <a:ln w="15875">
            <a:solidFill>
              <a:schemeClr val="tx1"/>
            </a:solidFill>
            <a:round/>
            <a:headEnd/>
            <a:tailEnd type="triangle" w="med" len="med"/>
          </a:ln>
          <a:effectLst/>
        </p:spPr>
        <p:txBody>
          <a:bodyPr/>
          <a:lstStyle/>
          <a:p>
            <a:endParaRPr lang="en-US"/>
          </a:p>
        </p:txBody>
      </p:sp>
      <p:graphicFrame>
        <p:nvGraphicFramePr>
          <p:cNvPr id="247812" name="Object 4"/>
          <p:cNvGraphicFramePr>
            <a:graphicFrameLocks noChangeAspect="1"/>
          </p:cNvGraphicFramePr>
          <p:nvPr>
            <p:extLst>
              <p:ext uri="{D42A27DB-BD31-4B8C-83A1-F6EECF244321}">
                <p14:modId xmlns:p14="http://schemas.microsoft.com/office/powerpoint/2010/main" val="1880790828"/>
              </p:ext>
            </p:extLst>
          </p:nvPr>
        </p:nvGraphicFramePr>
        <p:xfrm>
          <a:off x="2346325" y="5360287"/>
          <a:ext cx="4451350" cy="815975"/>
        </p:xfrm>
        <a:graphic>
          <a:graphicData uri="http://schemas.openxmlformats.org/presentationml/2006/ole">
            <mc:AlternateContent xmlns:mc="http://schemas.openxmlformats.org/markup-compatibility/2006">
              <mc:Choice xmlns:v="urn:schemas-microsoft-com:vml" Requires="v">
                <p:oleObj spid="_x0000_s74432" name="Equation" r:id="rId5" imgW="1904760" imgH="368280" progId="Equation.DSMT4">
                  <p:embed/>
                </p:oleObj>
              </mc:Choice>
              <mc:Fallback>
                <p:oleObj name="Equation" r:id="rId5" imgW="1904760" imgH="368280" progId="Equation.DSMT4">
                  <p:embed/>
                  <p:pic>
                    <p:nvPicPr>
                      <p:cNvPr id="0" name=""/>
                      <p:cNvPicPr>
                        <a:picLocks noChangeAspect="1" noChangeArrowheads="1"/>
                      </p:cNvPicPr>
                      <p:nvPr/>
                    </p:nvPicPr>
                    <p:blipFill>
                      <a:blip r:embed="rId6"/>
                      <a:srcRect/>
                      <a:stretch>
                        <a:fillRect/>
                      </a:stretch>
                    </p:blipFill>
                    <p:spPr bwMode="auto">
                      <a:xfrm>
                        <a:off x="2346325" y="5360287"/>
                        <a:ext cx="4451350" cy="815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0" name="Rectangle 19"/>
          <p:cNvSpPr/>
          <p:nvPr/>
        </p:nvSpPr>
        <p:spPr bwMode="auto">
          <a:xfrm>
            <a:off x="2057400" y="3527734"/>
            <a:ext cx="5105400" cy="110082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Rectangle 20"/>
          <p:cNvSpPr/>
          <p:nvPr/>
        </p:nvSpPr>
        <p:spPr bwMode="auto">
          <a:xfrm>
            <a:off x="2079771" y="5238753"/>
            <a:ext cx="5105400" cy="111718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aphicFrame>
        <p:nvGraphicFramePr>
          <p:cNvPr id="14" name="Object 0"/>
          <p:cNvGraphicFramePr>
            <a:graphicFrameLocks noChangeAspect="1"/>
          </p:cNvGraphicFramePr>
          <p:nvPr>
            <p:extLst>
              <p:ext uri="{D42A27DB-BD31-4B8C-83A1-F6EECF244321}">
                <p14:modId xmlns:p14="http://schemas.microsoft.com/office/powerpoint/2010/main" val="4293356708"/>
              </p:ext>
            </p:extLst>
          </p:nvPr>
        </p:nvGraphicFramePr>
        <p:xfrm>
          <a:off x="3276600" y="2919240"/>
          <a:ext cx="2057400" cy="422275"/>
        </p:xfrm>
        <a:graphic>
          <a:graphicData uri="http://schemas.openxmlformats.org/presentationml/2006/ole">
            <mc:AlternateContent xmlns:mc="http://schemas.openxmlformats.org/markup-compatibility/2006">
              <mc:Choice xmlns:v="urn:schemas-microsoft-com:vml" Requires="v">
                <p:oleObj spid="_x0000_s74433" name="Equation" r:id="rId7" imgW="927000" imgH="190440" progId="Equation.DSMT4">
                  <p:embed/>
                </p:oleObj>
              </mc:Choice>
              <mc:Fallback>
                <p:oleObj name="Equation" r:id="rId7" imgW="927000" imgH="190440" progId="Equation.DSMT4">
                  <p:embed/>
                  <p:pic>
                    <p:nvPicPr>
                      <p:cNvPr id="0" name=""/>
                      <p:cNvPicPr>
                        <a:picLocks noChangeAspect="1" noChangeArrowheads="1"/>
                      </p:cNvPicPr>
                      <p:nvPr/>
                    </p:nvPicPr>
                    <p:blipFill>
                      <a:blip r:embed="rId8"/>
                      <a:srcRect/>
                      <a:stretch>
                        <a:fillRect/>
                      </a:stretch>
                    </p:blipFill>
                    <p:spPr bwMode="auto">
                      <a:xfrm>
                        <a:off x="3276600" y="2919240"/>
                        <a:ext cx="2057400" cy="4222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Right Arrow 1"/>
          <p:cNvSpPr/>
          <p:nvPr/>
        </p:nvSpPr>
        <p:spPr bwMode="auto">
          <a:xfrm>
            <a:off x="2971800" y="3070534"/>
            <a:ext cx="228600" cy="135234"/>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19709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22845</TotalTime>
  <Words>3775</Words>
  <Application>Microsoft Office PowerPoint</Application>
  <PresentationFormat>On-screen Show (4:3)</PresentationFormat>
  <Paragraphs>709</Paragraphs>
  <Slides>56</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3" baseType="lpstr">
      <vt:lpstr>Arial</vt:lpstr>
      <vt:lpstr>Symbol</vt:lpstr>
      <vt:lpstr>Times New Roman</vt:lpstr>
      <vt:lpstr>Wingdings</vt:lpstr>
      <vt:lpstr>Default Design</vt:lpstr>
      <vt:lpstr>Equation</vt:lpstr>
      <vt:lpstr>MathType 6.0 Equation</vt:lpstr>
      <vt:lpstr>DISCOUNTED CASH FLOW VALUATION METHODS</vt:lpstr>
      <vt:lpstr>DCF 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Effects of Corporate Taxation on 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are these formulas useful?</vt:lpstr>
      <vt:lpstr>PowerPoint Presentation</vt:lpstr>
      <vt:lpstr>PowerPoint Presentation</vt:lpstr>
      <vt:lpstr>3. Adjusted Present Value (APV) Method</vt:lpstr>
      <vt:lpstr>Implementation of APV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calculate WACC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Terminal Value as Liquidation Value</vt:lpstr>
      <vt:lpstr>2. Terminal Value as Growing Perpetuity</vt:lpstr>
      <vt:lpstr>3. Using Multiples to get Terminal Value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VALUATION OF CORPORATE ASSETS: BASIC CONCEPTS AND METHODS</dc:title>
  <dc:creator>Aydogan Alti</dc:creator>
  <cp:lastModifiedBy>Aydogan Alti</cp:lastModifiedBy>
  <cp:revision>734</cp:revision>
  <cp:lastPrinted>1999-01-19T15:59:51Z</cp:lastPrinted>
  <dcterms:created xsi:type="dcterms:W3CDTF">1998-12-01T22:30:27Z</dcterms:created>
  <dcterms:modified xsi:type="dcterms:W3CDTF">2019-09-23T21:23:43Z</dcterms:modified>
</cp:coreProperties>
</file>