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B22A4-5F26-4674-A06B-D99B749CEEF7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E427E-79B1-4E47-BE9A-58121129F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EF61-94A5-4A88-A5B4-E2154823759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B23-B8D3-4E30-91BB-9598A7B2A6D5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95F9-69A4-4CCD-B980-C8103F0A31F1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035A-25CD-4EE1-9050-2F8C5CA6EE39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BBB5-D15C-4430-92D4-0FC44D6621B3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7D05-36C4-4F10-92B5-811C459DCAEB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1BE-8C7F-438C-8C45-20E3596C1C18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F52C-0500-4B54-B9E5-8FBABD99F4CA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AC0D-CA5F-4E05-8A19-26068F620AF8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1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05A8-AB71-4E7A-9CE0-CDB2C07B8385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D40-CF66-4CE4-BB9A-133E70998F0E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86933"/>
            <a:ext cx="10515600" cy="489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AF4A-37A9-4797-9688-CA3EF2B993BA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 descr="C:\Users\cohnj\Dropbox\adminstrative\4_RGB_McCombs_School_Brand_Formal_cropped.jp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" y="55564"/>
            <a:ext cx="2375324" cy="469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1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Securities Issuance &amp;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announcement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27625"/>
          </a:xfrm>
        </p:spPr>
        <p:txBody>
          <a:bodyPr/>
          <a:lstStyle/>
          <a:p>
            <a:r>
              <a:rPr lang="en-US" dirty="0"/>
              <a:t>A company’s stock price tends to rise on the announcement of increase in dividends</a:t>
            </a:r>
          </a:p>
          <a:p>
            <a:r>
              <a:rPr lang="en-US" dirty="0"/>
              <a:t>One interpretation: Investors think company is wasting money, increasing dividend will curb wasteful investment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Alternative interpretation: Increasing investment reveals company has strong future cash flow, can afford higher dividend payment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Market may respond positively to dividend announcement even if paying higher dividend means company possibly has to forgo positive NPV investments in future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Positive announcement return does not necessarily imply that company is taking an action that benefits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lemons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Concerns about informational disadvantage can disrupt markets</a:t>
            </a:r>
          </a:p>
          <a:p>
            <a:r>
              <a:rPr lang="en-US" dirty="0"/>
              <a:t>Suppose somebody offers to sell you a car</a:t>
            </a:r>
          </a:p>
          <a:p>
            <a:r>
              <a:rPr lang="en-US" dirty="0"/>
              <a:t>Car might be high quality or a “lemon,” each w/ 50% probability</a:t>
            </a:r>
          </a:p>
          <a:p>
            <a:r>
              <a:rPr lang="en-US" dirty="0"/>
              <a:t>High quality car worth $50,000 to you, only $40,000 to seller</a:t>
            </a:r>
          </a:p>
          <a:p>
            <a:r>
              <a:rPr lang="en-US" dirty="0"/>
              <a:t>Lemon worth $20,000 to you, $16,000 to seller</a:t>
            </a:r>
          </a:p>
          <a:p>
            <a:r>
              <a:rPr lang="en-US" dirty="0"/>
              <a:t>Gains from trade:</a:t>
            </a:r>
            <a:r>
              <a:rPr lang="en-US" dirty="0">
                <a:sym typeface="Wingdings" panose="05000000000000000000" pitchFamily="2" charset="2"/>
              </a:rPr>
              <a:t> Regardless of which type of car, you get more value from the car than the seller</a:t>
            </a:r>
          </a:p>
          <a:p>
            <a:r>
              <a:rPr lang="en-US" dirty="0">
                <a:sym typeface="Wingdings" panose="05000000000000000000" pitchFamily="2" charset="2"/>
              </a:rPr>
              <a:t>Suppose seller has been driving car, knows whether it is high-quality or a lemon</a:t>
            </a:r>
          </a:p>
          <a:p>
            <a:r>
              <a:rPr lang="en-US" dirty="0">
                <a:sym typeface="Wingdings" panose="05000000000000000000" pitchFamily="2" charset="2"/>
              </a:rPr>
              <a:t>How much are you willing to pay for the car?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lemons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Suppose you believe 50-50 chance car is a lemon, so willing to pay </a:t>
                </a:r>
                <a:r>
                  <a:rPr lang="en-US" u="sng" dirty="0">
                    <a:solidFill>
                      <a:schemeClr val="tx1"/>
                    </a:solidFill>
                  </a:rPr>
                  <a:t>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×$50,000+50%×$20,000=$35,000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Seller will never sell you a high-quality car for less than $40,000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 only way you get the car at a price up to $35,000 is if the car is a lemon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Does not make sense to offer more than $20,000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So, only lemons sell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You and seller both worse off b/c of seller’s informational advantage (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regardless of which type, you get more value from the car than the seller)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Decision of seller to agree to your price conveys information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car is probably a lemon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17598" y="1123950"/>
          <a:ext cx="9956802" cy="5439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78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8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39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Your valuation: $20K</a:t>
                      </a:r>
                      <a:r>
                        <a:rPr lang="en-US" sz="2800" baseline="0" dirty="0"/>
                        <a:t> or $50K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Seller’s valuation: $16K</a:t>
                      </a:r>
                      <a:r>
                        <a:rPr lang="en-US" sz="2800" baseline="0" dirty="0"/>
                        <a:t> or $40K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lemons problem &amp; unravelling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1401912"/>
          </a:xfrm>
        </p:spPr>
        <p:txBody>
          <a:bodyPr>
            <a:normAutofit/>
          </a:bodyPr>
          <a:lstStyle/>
          <a:p>
            <a:r>
              <a:rPr lang="en-US" dirty="0"/>
              <a:t>Lemons problem can cause a market to unravel</a:t>
            </a:r>
          </a:p>
          <a:p>
            <a:r>
              <a:rPr lang="en-US" dirty="0"/>
              <a:t>Suppose you (buyer) believe value is somewhere along a continuum from A to B and seller knows the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76643" y="2517864"/>
            <a:ext cx="5506956" cy="586896"/>
            <a:chOff x="3325284" y="2585493"/>
            <a:chExt cx="5506956" cy="586896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526367" y="2683589"/>
              <a:ext cx="5101435" cy="3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515784" y="2592387"/>
              <a:ext cx="2117" cy="1830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636268" y="2585493"/>
              <a:ext cx="2117" cy="1830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25284" y="2710724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51240" y="26888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833967" y="3004542"/>
            <a:ext cx="10515600" cy="847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to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offer average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 (somewhere between A &amp; B), seller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only willing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sell if actual value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below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less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 B (say, C)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3966" y="4321543"/>
            <a:ext cx="10793258" cy="13539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then it would only make sense to offer a price somewhere between A &amp; C (say, D)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you were to offer updated average value (somewhere between A &amp; C), seller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willing to sell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actual value below a threshold less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(say,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44284" y="3686516"/>
            <a:ext cx="5542308" cy="584540"/>
            <a:chOff x="3325284" y="3785476"/>
            <a:chExt cx="5542308" cy="584540"/>
          </a:xfrm>
        </p:grpSpPr>
        <p:grpSp>
          <p:nvGrpSpPr>
            <p:cNvPr id="14" name="Group 13"/>
            <p:cNvGrpSpPr/>
            <p:nvPr/>
          </p:nvGrpSpPr>
          <p:grpSpPr>
            <a:xfrm>
              <a:off x="3325284" y="3810876"/>
              <a:ext cx="5542308" cy="559140"/>
              <a:chOff x="3325284" y="2592387"/>
              <a:chExt cx="5542308" cy="559140"/>
            </a:xfrm>
          </p:grpSpPr>
          <p:cxnSp>
            <p:nvCxnSpPr>
              <p:cNvPr id="15" name="Straight Connector 14"/>
              <p:cNvCxnSpPr>
                <a:endCxn id="19" idx="0"/>
              </p:cNvCxnSpPr>
              <p:nvPr/>
            </p:nvCxnSpPr>
            <p:spPr>
              <a:xfrm>
                <a:off x="3529360" y="2650028"/>
                <a:ext cx="5147732" cy="1164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3515784" y="2592387"/>
                <a:ext cx="2117" cy="1830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677092" y="2606643"/>
                <a:ext cx="5311" cy="14550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325284" y="268986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86592" y="266167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217710" y="3898483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6408210" y="3785476"/>
              <a:ext cx="2117" cy="1830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9" idx="0"/>
            </p:cNvCxnSpPr>
            <p:nvPr/>
          </p:nvCxnSpPr>
          <p:spPr>
            <a:xfrm>
              <a:off x="6408210" y="3865501"/>
              <a:ext cx="2268882" cy="14658"/>
            </a:xfrm>
            <a:prstGeom prst="line">
              <a:avLst/>
            </a:prstGeom>
            <a:ln w="76200">
              <a:solidFill>
                <a:srgbClr val="7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944284" y="5520729"/>
            <a:ext cx="5351808" cy="595545"/>
            <a:chOff x="2402331" y="5456357"/>
            <a:chExt cx="5351808" cy="595545"/>
          </a:xfrm>
        </p:grpSpPr>
        <p:grpSp>
          <p:nvGrpSpPr>
            <p:cNvPr id="26" name="Group 25"/>
            <p:cNvGrpSpPr/>
            <p:nvPr/>
          </p:nvGrpSpPr>
          <p:grpSpPr>
            <a:xfrm>
              <a:off x="2402331" y="5456357"/>
              <a:ext cx="5351808" cy="595545"/>
              <a:chOff x="3335867" y="2592387"/>
              <a:chExt cx="5351808" cy="595545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526367" y="2683933"/>
                <a:ext cx="5161308" cy="11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515784" y="2592387"/>
                <a:ext cx="2117" cy="1830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6584862" y="2592387"/>
                <a:ext cx="2117" cy="18309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335867" y="2726267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88013" y="270408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263324" y="556672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4453824" y="5456357"/>
              <a:ext cx="2117" cy="1830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>
            <a:endCxn id="40" idx="0"/>
          </p:cNvCxnSpPr>
          <p:nvPr/>
        </p:nvCxnSpPr>
        <p:spPr>
          <a:xfrm flipV="1">
            <a:off x="4995777" y="5612275"/>
            <a:ext cx="3297322" cy="1184"/>
          </a:xfrm>
          <a:prstGeom prst="line">
            <a:avLst/>
          </a:prstGeom>
          <a:ln w="76200">
            <a:solidFill>
              <a:srgbClr val="78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833967" y="5961552"/>
            <a:ext cx="10515600" cy="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8287627" y="5508968"/>
            <a:ext cx="2117" cy="183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02599" y="56122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5778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lemons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lemons problem is costly for everyone involved</a:t>
            </a:r>
          </a:p>
          <a:p>
            <a:r>
              <a:rPr lang="en-US" dirty="0"/>
              <a:t>Car more valuable to you, but seller’s informational advantage means you may not be able to agree on a price if car is high-quality</a:t>
            </a:r>
          </a:p>
          <a:p>
            <a:r>
              <a:rPr lang="en-US" dirty="0"/>
              <a:t>Solution?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One solution: Seller includes a warranty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Covers costs of repairs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Full warranty may create too much moral hazard (buyer might drive car aggressively if seller is paying for 100% of repairs)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 partial warranty may “signal” car’s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recruiting spies for the CIA</a:t>
            </a:r>
          </a:p>
          <a:p>
            <a:r>
              <a:rPr lang="en-US" dirty="0"/>
              <a:t>One very important characteristics of a good spy: Ability to withstand torture (i.e., high pain tolerance)</a:t>
            </a:r>
          </a:p>
          <a:p>
            <a:r>
              <a:rPr lang="en-US" dirty="0"/>
              <a:t>Two candidates apply for the job</a:t>
            </a:r>
          </a:p>
          <a:p>
            <a:r>
              <a:rPr lang="en-US" dirty="0"/>
              <a:t>You give each candidate a pair of scissors and ask the candidate to cut off a finger</a:t>
            </a:r>
          </a:p>
          <a:p>
            <a:r>
              <a:rPr lang="en-US" dirty="0"/>
              <a:t>Candidate A refuses</a:t>
            </a:r>
          </a:p>
          <a:p>
            <a:r>
              <a:rPr lang="en-US" dirty="0"/>
              <a:t>Candidate B </a:t>
            </a:r>
            <a:r>
              <a:rPr lang="en-US" b="1" i="1" dirty="0"/>
              <a:t>slowly</a:t>
            </a:r>
            <a:r>
              <a:rPr lang="en-US" dirty="0"/>
              <a:t> cuts off a finger in front of you</a:t>
            </a:r>
          </a:p>
          <a:p>
            <a:r>
              <a:rPr lang="en-US" dirty="0"/>
              <a:t>Which candidate do you want to hire?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562773"/>
          </a:xfrm>
        </p:spPr>
        <p:txBody>
          <a:bodyPr/>
          <a:lstStyle/>
          <a:p>
            <a:r>
              <a:rPr lang="en-US" dirty="0"/>
              <a:t>If ability to withstand torture is a crucial characteristic of a good spy, then you probably want to hire Candidate B</a:t>
            </a:r>
          </a:p>
          <a:p>
            <a:r>
              <a:rPr lang="en-US" dirty="0"/>
              <a:t>Cutting off a finger credibly </a:t>
            </a:r>
            <a:r>
              <a:rPr lang="en-US" b="1" dirty="0"/>
              <a:t>signals</a:t>
            </a:r>
            <a:r>
              <a:rPr lang="en-US" dirty="0"/>
              <a:t> Candidate B’s high pain threshold</a:t>
            </a:r>
          </a:p>
          <a:p>
            <a:r>
              <a:rPr lang="en-US" dirty="0"/>
              <a:t>Costly signaling: For a signal to be useful in transmitting information (i.e., credible), it must be</a:t>
            </a:r>
          </a:p>
          <a:p>
            <a:pPr marL="457200" lvl="1" indent="0">
              <a:buNone/>
            </a:pPr>
            <a:r>
              <a:rPr lang="en-US" dirty="0"/>
              <a:t>More costly for the “wrong” type of individual to send than for the “right” type (actions speak louder than words)</a:t>
            </a:r>
          </a:p>
          <a:p>
            <a:r>
              <a:rPr lang="en-US" dirty="0"/>
              <a:t>Cutting off a finger is costly for anyone, but it is more costly for a </a:t>
            </a:r>
            <a:r>
              <a:rPr lang="en-US" u="sng" dirty="0"/>
              <a:t>low</a:t>
            </a:r>
            <a:r>
              <a:rPr lang="en-US" dirty="0"/>
              <a:t> pain threshold candidate (the wrong type) than for a </a:t>
            </a:r>
            <a:r>
              <a:rPr lang="en-US" u="sng" dirty="0"/>
              <a:t>high</a:t>
            </a:r>
            <a:r>
              <a:rPr lang="en-US" dirty="0"/>
              <a:t> pain threshold candidate (the right type)</a:t>
            </a:r>
          </a:p>
          <a:p>
            <a:r>
              <a:rPr lang="en-US" dirty="0"/>
              <a:t>Offering car warranty costly, more costly if car is actually a lemon (the wrong type) than if it is high quality (the right type)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492749"/>
          </a:xfrm>
        </p:spPr>
        <p:txBody>
          <a:bodyPr/>
          <a:lstStyle/>
          <a:p>
            <a:r>
              <a:rPr lang="en-US" dirty="0"/>
              <a:t>Suppose you are an entrepreneur and are about to take your company public</a:t>
            </a:r>
          </a:p>
          <a:p>
            <a:r>
              <a:rPr lang="en-US" dirty="0"/>
              <a:t>How can you signal to the market that your company is not a lemon?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Retaining a large stake in the company can be a credible signal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Retaining large stake costly b/c you cannot diversify your portfolio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Retaining large stake more costly for the wrong type of entrepreneur (one with a lemon) b/c the value of the stake will end up being low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Might also use a highly-reputable underwriter to signal firm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Securities issuance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404831"/>
          </a:xfrm>
        </p:spPr>
        <p:txBody>
          <a:bodyPr>
            <a:normAutofit/>
          </a:bodyPr>
          <a:lstStyle/>
          <a:p>
            <a:r>
              <a:rPr lang="en-US" dirty="0"/>
              <a:t>Tradeoff framework suggests having a target capital structure</a:t>
            </a:r>
          </a:p>
          <a:p>
            <a:r>
              <a:rPr lang="en-US" dirty="0"/>
              <a:t>Target capital structure should influence decisions about what securities to issue when raising capital</a:t>
            </a:r>
          </a:p>
          <a:p>
            <a:r>
              <a:rPr lang="en-US" dirty="0"/>
              <a:t>But information is also an important factor</a:t>
            </a:r>
          </a:p>
          <a:p>
            <a:r>
              <a:rPr lang="en-US" dirty="0"/>
              <a:t>In practice, companies are reluctant to issue equity</a:t>
            </a:r>
          </a:p>
          <a:p>
            <a:r>
              <a:rPr lang="en-US" dirty="0"/>
              <a:t>Reluctance makes sense: Average announcement return around seasoned equity offerings is -3.0% (25% of proceeds raised)</a:t>
            </a:r>
          </a:p>
          <a:p>
            <a:r>
              <a:rPr lang="en-US" dirty="0"/>
              <a:t>Negative market reaction could indicate investors believe management will waste money; alternative?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Alternative: Companies avoid issuing shares if they are undervalued, so equity issuance may indicate company is overvalued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9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Lemons problem in equity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Corporate management likely to have information relevant to company’s value that outside investors lack</a:t>
            </a:r>
          </a:p>
          <a:p>
            <a:r>
              <a:rPr lang="en-US" dirty="0"/>
              <a:t>Management does not want to issue equity when the equity is undervalued (“dilutes” existing shareholders)</a:t>
            </a:r>
          </a:p>
          <a:p>
            <a:r>
              <a:rPr lang="en-US" dirty="0"/>
              <a:t>Voluntary act of selling equity tells investors equity is likely to be overvalued (i.e., is bad news)</a:t>
            </a:r>
          </a:p>
          <a:p>
            <a:r>
              <a:rPr lang="en-US" dirty="0"/>
              <a:t>Not surprising that stock market generally reacts negatively to equity issuance announcement</a:t>
            </a:r>
          </a:p>
          <a:p>
            <a:r>
              <a:rPr lang="en-US" dirty="0"/>
              <a:t>Market accounts for information when pricing new issue, makes management even more reluctant to issue equity</a:t>
            </a:r>
          </a:p>
          <a:p>
            <a:r>
              <a:rPr lang="en-US" dirty="0"/>
              <a:t>Management may forgo even positive NPV projects rather than issue equity to finance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6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Issuance &amp; distributions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5425" y="3097946"/>
            <a:ext cx="280987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Investors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9500" y="3097947"/>
            <a:ext cx="2809875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Firm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19600" y="3097946"/>
            <a:ext cx="2905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419599" y="3928943"/>
            <a:ext cx="29051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7811" y="2325113"/>
            <a:ext cx="21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Capital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6368" y="3840908"/>
            <a:ext cx="189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Capital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90812" y="1832556"/>
            <a:ext cx="681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Issuance</a:t>
            </a:r>
            <a:r>
              <a:rPr lang="en-US" sz="3600" dirty="0"/>
              <a:t>: stock, bonds, bank debt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9475" y="4565612"/>
            <a:ext cx="860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Distributions</a:t>
            </a:r>
            <a:r>
              <a:rPr lang="en-US" sz="3600" dirty="0"/>
              <a:t>: dividends, share repurchases, interest payments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An all-equity financed company has</a:t>
            </a:r>
          </a:p>
          <a:p>
            <a:pPr lvl="1"/>
            <a:r>
              <a:rPr lang="en-US" dirty="0"/>
              <a:t>Operating assets that will pay off either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or </a:t>
            </a:r>
            <a:r>
              <a:rPr lang="en-US" dirty="0">
                <a:solidFill>
                  <a:srgbClr val="780000"/>
                </a:solidFill>
              </a:rPr>
              <a:t>$180M </a:t>
            </a:r>
            <a:r>
              <a:rPr lang="en-US" dirty="0"/>
              <a:t>next year, each w/ </a:t>
            </a:r>
            <a:r>
              <a:rPr lang="en-US" dirty="0">
                <a:solidFill>
                  <a:srgbClr val="780000"/>
                </a:solidFill>
              </a:rPr>
              <a:t>50%</a:t>
            </a:r>
            <a:r>
              <a:rPr lang="en-US" dirty="0"/>
              <a:t> probability</a:t>
            </a:r>
          </a:p>
          <a:p>
            <a:pPr lvl="1"/>
            <a:r>
              <a:rPr lang="en-US" dirty="0"/>
              <a:t>Investment opportunity that requires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investment today and pays off </a:t>
            </a:r>
            <a:r>
              <a:rPr lang="en-US" dirty="0">
                <a:solidFill>
                  <a:srgbClr val="780000"/>
                </a:solidFill>
              </a:rPr>
              <a:t>$110M </a:t>
            </a:r>
            <a:r>
              <a:rPr lang="en-US" dirty="0"/>
              <a:t>next year w/ certainty</a:t>
            </a:r>
          </a:p>
          <a:p>
            <a:r>
              <a:rPr lang="en-US" dirty="0"/>
              <a:t>No discounting, so investment opportunity has NPV of </a:t>
            </a:r>
            <a:r>
              <a:rPr lang="en-US" dirty="0">
                <a:solidFill>
                  <a:srgbClr val="780000"/>
                </a:solidFill>
              </a:rPr>
              <a:t>$10M</a:t>
            </a:r>
          </a:p>
          <a:p>
            <a:r>
              <a:rPr lang="en-US" dirty="0"/>
              <a:t>Will the company invest in the project if it</a:t>
            </a:r>
          </a:p>
          <a:p>
            <a:pPr lvl="1"/>
            <a:r>
              <a:rPr lang="en-US" dirty="0"/>
              <a:t>Has cash on hand to finance the investment?</a:t>
            </a:r>
          </a:p>
          <a:p>
            <a:pPr lvl="1"/>
            <a:r>
              <a:rPr lang="en-US" dirty="0"/>
              <a:t>Plans to issue equity to finance investment and management does not know more than investors do about payoff of operating assets?</a:t>
            </a:r>
          </a:p>
          <a:p>
            <a:pPr lvl="1"/>
            <a:r>
              <a:rPr lang="en-US" dirty="0"/>
              <a:t>Plans to issue equity to finance investment and management knows payoff of operating assets?</a:t>
            </a:r>
          </a:p>
          <a:p>
            <a:pPr lvl="1"/>
            <a:r>
              <a:rPr lang="en-US" dirty="0"/>
              <a:t>Plans to issue debt to finance investment?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3"/>
            <a:ext cx="10515600" cy="3840560"/>
          </a:xfrm>
        </p:spPr>
        <p:txBody>
          <a:bodyPr/>
          <a:lstStyle/>
          <a:p>
            <a:r>
              <a:rPr lang="en-US" dirty="0"/>
              <a:t>Suppose company has cash on hand to finance investment</a:t>
            </a:r>
          </a:p>
          <a:p>
            <a:endParaRPr lang="en-US" dirty="0"/>
          </a:p>
          <a:p>
            <a:r>
              <a:rPr lang="en-US" dirty="0"/>
              <a:t>Positive-NPV investment, so company invests</a:t>
            </a:r>
          </a:p>
          <a:p>
            <a:endParaRPr lang="en-US" dirty="0"/>
          </a:p>
          <a:p>
            <a:r>
              <a:rPr lang="en-US" dirty="0"/>
              <a:t>Shareholders realize full </a:t>
            </a:r>
            <a:r>
              <a:rPr lang="en-US" dirty="0">
                <a:solidFill>
                  <a:srgbClr val="780000"/>
                </a:solidFill>
              </a:rPr>
              <a:t>$10M </a:t>
            </a:r>
            <a:r>
              <a:rPr lang="en-US" dirty="0"/>
              <a:t>NPV from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498" y="1213850"/>
            <a:ext cx="11003563" cy="1067457"/>
            <a:chOff x="597498" y="1446606"/>
            <a:chExt cx="11003563" cy="1067457"/>
          </a:xfrm>
        </p:grpSpPr>
        <p:cxnSp>
          <p:nvCxnSpPr>
            <p:cNvPr id="5" name="Straight Connector 4"/>
            <p:cNvCxnSpPr>
              <a:endCxn id="7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8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$</a:t>
              </a:r>
              <a:r>
                <a:rPr lang="en-US" sz="2400" dirty="0">
                  <a:solidFill>
                    <a:srgbClr val="780000"/>
                  </a:solidFill>
                </a:rPr>
                <a:t>100M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498" y="1547868"/>
              <a:ext cx="14445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41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Suppose company lacks cash, must issue equity to finance investment</a:t>
            </a:r>
          </a:p>
          <a:p>
            <a:r>
              <a:rPr lang="en-US" dirty="0"/>
              <a:t>Suppose neither management nor investors know payoff from operating assets</a:t>
            </a:r>
          </a:p>
          <a:p>
            <a:r>
              <a:rPr lang="en-US" dirty="0"/>
              <a:t>Once funded, company is worth </a:t>
            </a:r>
            <a:r>
              <a:rPr lang="en-US" dirty="0">
                <a:solidFill>
                  <a:srgbClr val="780000"/>
                </a:solidFill>
              </a:rPr>
              <a:t>$140M + $110M = $250M</a:t>
            </a:r>
          </a:p>
          <a:p>
            <a:r>
              <a:rPr lang="en-US" dirty="0"/>
              <a:t>Sell </a:t>
            </a:r>
            <a:r>
              <a:rPr lang="en-US" dirty="0">
                <a:solidFill>
                  <a:srgbClr val="780000"/>
                </a:solidFill>
              </a:rPr>
              <a:t>40%</a:t>
            </a:r>
            <a:r>
              <a:rPr lang="en-US" dirty="0"/>
              <a:t> of the equity in the company in exchange for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; value of new equity = </a:t>
            </a:r>
            <a:r>
              <a:rPr lang="en-US" dirty="0">
                <a:solidFill>
                  <a:srgbClr val="780000"/>
                </a:solidFill>
              </a:rPr>
              <a:t>40% x $250M = $100M</a:t>
            </a:r>
          </a:p>
          <a:p>
            <a:r>
              <a:rPr lang="en-US" dirty="0"/>
              <a:t>Value of existing shareholders’ claims w/ investment = </a:t>
            </a:r>
            <a:r>
              <a:rPr lang="en-US" dirty="0">
                <a:solidFill>
                  <a:srgbClr val="780000"/>
                </a:solidFill>
              </a:rPr>
              <a:t>60% x $250M = $150M</a:t>
            </a:r>
          </a:p>
          <a:p>
            <a:r>
              <a:rPr lang="en-US" dirty="0"/>
              <a:t>Existing shareholders get </a:t>
            </a:r>
            <a:r>
              <a:rPr lang="en-US" dirty="0">
                <a:solidFill>
                  <a:srgbClr val="780000"/>
                </a:solidFill>
              </a:rPr>
              <a:t>$140M </a:t>
            </a:r>
            <a:r>
              <a:rPr lang="en-US" dirty="0"/>
              <a:t>if no investment, so they capture </a:t>
            </a:r>
            <a:r>
              <a:rPr lang="en-US" dirty="0">
                <a:solidFill>
                  <a:srgbClr val="780000"/>
                </a:solidFill>
              </a:rPr>
              <a:t>$10M </a:t>
            </a:r>
            <a:r>
              <a:rPr lang="en-US" dirty="0"/>
              <a:t>NPV from investment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5" name="Straight Connector 4"/>
            <p:cNvCxnSpPr>
              <a:endCxn id="7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8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499" y="1547868"/>
              <a:ext cx="1425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Nobody knows which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66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Suppose company lacks cash, must issue equity to finance investment</a:t>
            </a:r>
          </a:p>
          <a:p>
            <a:r>
              <a:rPr lang="en-US" dirty="0"/>
              <a:t>Suppose management </a:t>
            </a:r>
            <a:r>
              <a:rPr lang="en-US" u="sng" dirty="0"/>
              <a:t>knows</a:t>
            </a:r>
            <a:r>
              <a:rPr lang="en-US" dirty="0"/>
              <a:t> payoff from operating assets (and investors anticipate this)</a:t>
            </a:r>
          </a:p>
          <a:p>
            <a:r>
              <a:rPr lang="en-US" dirty="0"/>
              <a:t>Company offers you </a:t>
            </a:r>
            <a:r>
              <a:rPr lang="en-US" dirty="0">
                <a:solidFill>
                  <a:srgbClr val="780000"/>
                </a:solidFill>
              </a:rPr>
              <a:t>40% </a:t>
            </a:r>
            <a:r>
              <a:rPr lang="en-US" dirty="0"/>
              <a:t>of equity in exchange for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of capital to finance investment.  Interested?  How would you decide?</a:t>
            </a:r>
          </a:p>
          <a:p>
            <a:pPr lvl="1"/>
            <a:r>
              <a:rPr lang="en-US" dirty="0"/>
              <a:t>Note: </a:t>
            </a:r>
            <a:r>
              <a:rPr lang="en-US" dirty="0">
                <a:solidFill>
                  <a:srgbClr val="780000"/>
                </a:solidFill>
              </a:rPr>
              <a:t>40% </a:t>
            </a:r>
            <a:r>
              <a:rPr lang="en-US" dirty="0"/>
              <a:t>of </a:t>
            </a:r>
            <a:r>
              <a:rPr lang="en-US" dirty="0" err="1"/>
              <a:t>avg</a:t>
            </a:r>
            <a:r>
              <a:rPr lang="en-US" dirty="0"/>
              <a:t> company worth </a:t>
            </a:r>
            <a:r>
              <a:rPr lang="en-US" dirty="0">
                <a:solidFill>
                  <a:srgbClr val="780000"/>
                </a:solidFill>
              </a:rPr>
              <a:t>40% x ($140M + $110M) = $</a:t>
            </a:r>
            <a:r>
              <a:rPr lang="en-US" dirty="0" smtClean="0">
                <a:solidFill>
                  <a:srgbClr val="780000"/>
                </a:solidFill>
              </a:rPr>
              <a:t>100M</a:t>
            </a:r>
            <a:endParaRPr lang="en-US" dirty="0">
              <a:solidFill>
                <a:srgbClr val="78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5" name="Straight Connector 4"/>
            <p:cNvCxnSpPr>
              <a:endCxn id="7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8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499" y="1547868"/>
              <a:ext cx="1425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0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448366" cy="4385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operating assets yield CF of </a:t>
            </a:r>
            <a:r>
              <a:rPr lang="en-US" dirty="0">
                <a:solidFill>
                  <a:srgbClr val="780000"/>
                </a:solidFill>
              </a:rPr>
              <a:t>$180M</a:t>
            </a:r>
            <a:r>
              <a:rPr lang="en-US" dirty="0"/>
              <a:t>, existing shareholders get</a:t>
            </a:r>
          </a:p>
          <a:p>
            <a:pPr lvl="1"/>
            <a:r>
              <a:rPr lang="en-US" dirty="0">
                <a:solidFill>
                  <a:srgbClr val="780000"/>
                </a:solidFill>
              </a:rPr>
              <a:t>60% x ($180M + $110M) = </a:t>
            </a:r>
            <a:r>
              <a:rPr lang="en-US" b="1" dirty="0">
                <a:solidFill>
                  <a:srgbClr val="780000"/>
                </a:solidFill>
              </a:rPr>
              <a:t>$174M </a:t>
            </a:r>
            <a:r>
              <a:rPr lang="en-US" dirty="0"/>
              <a:t>if company issues equity &amp; invests</a:t>
            </a:r>
          </a:p>
          <a:p>
            <a:pPr lvl="1"/>
            <a:r>
              <a:rPr lang="en-US" b="1" dirty="0">
                <a:solidFill>
                  <a:srgbClr val="780000"/>
                </a:solidFill>
              </a:rPr>
              <a:t>$180M </a:t>
            </a:r>
            <a:r>
              <a:rPr lang="en-US" dirty="0"/>
              <a:t>if company does nothing</a:t>
            </a:r>
          </a:p>
          <a:p>
            <a:r>
              <a:rPr lang="en-US" dirty="0" smtClean="0"/>
              <a:t>Company </a:t>
            </a:r>
            <a:r>
              <a:rPr lang="en-US" dirty="0"/>
              <a:t>will not issue equity if </a:t>
            </a:r>
            <a:r>
              <a:rPr lang="en-US" dirty="0" smtClean="0"/>
              <a:t>operating </a:t>
            </a:r>
            <a:r>
              <a:rPr lang="en-US" dirty="0"/>
              <a:t>assets worth</a:t>
            </a:r>
            <a:r>
              <a:rPr lang="en-US" dirty="0">
                <a:solidFill>
                  <a:srgbClr val="780000"/>
                </a:solidFill>
              </a:rPr>
              <a:t> $180M</a:t>
            </a:r>
          </a:p>
          <a:p>
            <a:r>
              <a:rPr lang="en-US" dirty="0"/>
              <a:t>Selling equity in that case would “dilute” shareholders</a:t>
            </a:r>
          </a:p>
          <a:p>
            <a:r>
              <a:rPr lang="en-US" dirty="0"/>
              <a:t>Management knows new equity would actually be worth </a:t>
            </a:r>
            <a:r>
              <a:rPr lang="en-US" dirty="0">
                <a:solidFill>
                  <a:srgbClr val="780000"/>
                </a:solidFill>
              </a:rPr>
              <a:t>40% x ($180M + $110M) = $116M</a:t>
            </a:r>
            <a:r>
              <a:rPr lang="en-US" dirty="0"/>
              <a:t>, not </a:t>
            </a:r>
            <a:r>
              <a:rPr lang="en-US" dirty="0">
                <a:solidFill>
                  <a:srgbClr val="780000"/>
                </a:solidFill>
              </a:rPr>
              <a:t>$100M</a:t>
            </a:r>
          </a:p>
          <a:p>
            <a:r>
              <a:rPr lang="en-US" dirty="0"/>
              <a:t>Benefit of investing: Create </a:t>
            </a:r>
            <a:r>
              <a:rPr lang="en-US" dirty="0">
                <a:solidFill>
                  <a:srgbClr val="780000"/>
                </a:solidFill>
              </a:rPr>
              <a:t>$10M </a:t>
            </a:r>
            <a:r>
              <a:rPr lang="en-US" dirty="0"/>
              <a:t>of value</a:t>
            </a:r>
          </a:p>
          <a:p>
            <a:r>
              <a:rPr lang="en-US" dirty="0"/>
              <a:t>Cost of investing (dilution): Sell shares for </a:t>
            </a:r>
            <a:r>
              <a:rPr lang="en-US" dirty="0">
                <a:solidFill>
                  <a:srgbClr val="780000"/>
                </a:solidFill>
              </a:rPr>
              <a:t>$16M </a:t>
            </a:r>
            <a:r>
              <a:rPr lang="en-US" dirty="0"/>
              <a:t>less than they are actually worth (</a:t>
            </a:r>
            <a:r>
              <a:rPr lang="en-US" dirty="0">
                <a:solidFill>
                  <a:srgbClr val="780000"/>
                </a:solidFill>
              </a:rPr>
              <a:t>$116M - $100M</a:t>
            </a:r>
            <a:r>
              <a:rPr lang="en-US" dirty="0"/>
              <a:t>)</a:t>
            </a:r>
          </a:p>
          <a:p>
            <a:r>
              <a:rPr lang="en-US" dirty="0"/>
              <a:t>Cost outweighs benefit, so no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5" name="Straight Connector 4"/>
            <p:cNvCxnSpPr>
              <a:endCxn id="7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8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43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Suppose management knows operating assets pay off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; will it issue equity?</a:t>
            </a:r>
          </a:p>
          <a:p>
            <a:r>
              <a:rPr lang="en-US" dirty="0"/>
              <a:t>If you believe company selling equity must have operating assets that pay off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, you demand </a:t>
            </a:r>
            <a:r>
              <a:rPr lang="en-US" dirty="0">
                <a:solidFill>
                  <a:srgbClr val="780000"/>
                </a:solidFill>
              </a:rPr>
              <a:t>100/210 = 45.7%</a:t>
            </a:r>
            <a:r>
              <a:rPr lang="en-US" dirty="0"/>
              <a:t> of equity in exchange for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of capital</a:t>
            </a:r>
          </a:p>
          <a:p>
            <a:pPr lvl="1"/>
            <a:r>
              <a:rPr lang="en-US" dirty="0">
                <a:solidFill>
                  <a:srgbClr val="780000"/>
                </a:solidFill>
              </a:rPr>
              <a:t>45.7% x ($100M + $110M) = $100M</a:t>
            </a:r>
          </a:p>
          <a:p>
            <a:r>
              <a:rPr lang="en-US" dirty="0"/>
              <a:t>So, existing shareholders retain at least </a:t>
            </a:r>
            <a:r>
              <a:rPr lang="en-US" dirty="0">
                <a:solidFill>
                  <a:srgbClr val="780000"/>
                </a:solidFill>
              </a:rPr>
              <a:t>54.3%</a:t>
            </a:r>
            <a:r>
              <a:rPr lang="en-US" dirty="0"/>
              <a:t> of equity, get at least </a:t>
            </a:r>
            <a:r>
              <a:rPr lang="en-US" dirty="0">
                <a:solidFill>
                  <a:srgbClr val="780000"/>
                </a:solidFill>
              </a:rPr>
              <a:t>54.3% x ($100M + $110M) = </a:t>
            </a:r>
            <a:r>
              <a:rPr lang="en-US" b="1" dirty="0">
                <a:solidFill>
                  <a:srgbClr val="780000"/>
                </a:solidFill>
              </a:rPr>
              <a:t>$110M</a:t>
            </a:r>
            <a:r>
              <a:rPr lang="en-US" dirty="0">
                <a:solidFill>
                  <a:srgbClr val="780000"/>
                </a:solidFill>
              </a:rPr>
              <a:t> </a:t>
            </a:r>
            <a:r>
              <a:rPr lang="en-US" dirty="0"/>
              <a:t>if company raises equity</a:t>
            </a:r>
          </a:p>
          <a:p>
            <a:r>
              <a:rPr lang="en-US" dirty="0"/>
              <a:t>Existing shareholders only get </a:t>
            </a:r>
            <a:r>
              <a:rPr lang="en-US" b="1" dirty="0">
                <a:solidFill>
                  <a:srgbClr val="780000"/>
                </a:solidFill>
              </a:rPr>
              <a:t>$100M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if company does not raise equity, so company will raise equity if operating assets pay off </a:t>
            </a:r>
            <a:r>
              <a:rPr lang="en-US" dirty="0">
                <a:solidFill>
                  <a:srgbClr val="780000"/>
                </a:solidFill>
              </a:rPr>
              <a:t>$100M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5" name="Straight Connector 4"/>
            <p:cNvCxnSpPr>
              <a:endCxn id="7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8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4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So, now are you interested in buying </a:t>
            </a:r>
            <a:r>
              <a:rPr lang="en-US" dirty="0">
                <a:solidFill>
                  <a:srgbClr val="780000"/>
                </a:solidFill>
              </a:rPr>
              <a:t>40% </a:t>
            </a:r>
            <a:r>
              <a:rPr lang="en-US" dirty="0"/>
              <a:t>of the company’s equity for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?</a:t>
            </a:r>
          </a:p>
          <a:p>
            <a:r>
              <a:rPr lang="en-US" dirty="0"/>
              <a:t>Company will not issue equity if management knows operating assets will generate </a:t>
            </a:r>
            <a:r>
              <a:rPr lang="en-US" dirty="0">
                <a:solidFill>
                  <a:srgbClr val="780000"/>
                </a:solidFill>
              </a:rPr>
              <a:t>$180M </a:t>
            </a:r>
            <a:r>
              <a:rPr lang="en-US" dirty="0"/>
              <a:t>of cash flow</a:t>
            </a:r>
          </a:p>
          <a:p>
            <a:r>
              <a:rPr lang="en-US" dirty="0"/>
              <a:t>Act of issuing equity reveals that management must know operating assets will generate only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of cash flow</a:t>
            </a:r>
          </a:p>
          <a:p>
            <a:r>
              <a:rPr lang="en-US" dirty="0"/>
              <a:t>So, </a:t>
            </a:r>
            <a:r>
              <a:rPr lang="en-US" dirty="0">
                <a:solidFill>
                  <a:srgbClr val="780000"/>
                </a:solidFill>
              </a:rPr>
              <a:t>40% </a:t>
            </a:r>
            <a:r>
              <a:rPr lang="en-US" dirty="0"/>
              <a:t>of equity is only worth </a:t>
            </a:r>
            <a:r>
              <a:rPr lang="en-US" dirty="0">
                <a:solidFill>
                  <a:srgbClr val="780000"/>
                </a:solidFill>
              </a:rPr>
              <a:t>40% x ($100M + $110M) = $88M </a:t>
            </a:r>
            <a:r>
              <a:rPr lang="en-US" dirty="0"/>
              <a:t>if company chooses to issue equity</a:t>
            </a:r>
          </a:p>
          <a:p>
            <a:r>
              <a:rPr lang="en-US" dirty="0"/>
              <a:t>You should price company under the assumption that operating assets worth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, so require </a:t>
            </a:r>
            <a:r>
              <a:rPr lang="en-US" dirty="0">
                <a:solidFill>
                  <a:srgbClr val="780000"/>
                </a:solidFill>
              </a:rPr>
              <a:t>100/210 = 45.7%</a:t>
            </a:r>
            <a:r>
              <a:rPr lang="en-US" dirty="0"/>
              <a:t> of equity for </a:t>
            </a:r>
            <a:r>
              <a:rPr lang="en-US" dirty="0">
                <a:solidFill>
                  <a:srgbClr val="780000"/>
                </a:solidFill>
              </a:rPr>
              <a:t>$100M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41" name="Straight Connector 40"/>
            <p:cNvCxnSpPr>
              <a:endCxn id="43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44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How will stock market respond to announcement that company is issuing equity to pursue this investment opportunity?</a:t>
            </a:r>
          </a:p>
          <a:p>
            <a:r>
              <a:rPr lang="en-US" dirty="0"/>
              <a:t>Assume </a:t>
            </a:r>
            <a:r>
              <a:rPr lang="en-US" dirty="0">
                <a:solidFill>
                  <a:srgbClr val="780000"/>
                </a:solidFill>
              </a:rPr>
              <a:t>1M</a:t>
            </a:r>
            <a:r>
              <a:rPr lang="en-US" dirty="0"/>
              <a:t> shares currently outstanding (the # does not matter)</a:t>
            </a:r>
          </a:p>
          <a:p>
            <a:r>
              <a:rPr lang="en-US" dirty="0"/>
              <a:t>Before announcement, market believes existing equity is worth </a:t>
            </a:r>
            <a:r>
              <a:rPr lang="en-US" dirty="0">
                <a:solidFill>
                  <a:srgbClr val="780000"/>
                </a:solidFill>
              </a:rPr>
              <a:t>$140M</a:t>
            </a:r>
            <a:r>
              <a:rPr lang="en-US" dirty="0"/>
              <a:t>, so </a:t>
            </a:r>
            <a:r>
              <a:rPr lang="en-US" b="1" dirty="0">
                <a:solidFill>
                  <a:srgbClr val="780000"/>
                </a:solidFill>
              </a:rPr>
              <a:t>$140 </a:t>
            </a:r>
            <a:r>
              <a:rPr lang="en-US" dirty="0"/>
              <a:t>per share</a:t>
            </a:r>
          </a:p>
          <a:p>
            <a:pPr lvl="1"/>
            <a:r>
              <a:rPr lang="en-US" dirty="0"/>
              <a:t>Assumes market does not know about investment opportunity; price would be a little higher if it knows about investment opportunity</a:t>
            </a:r>
          </a:p>
          <a:p>
            <a:r>
              <a:rPr lang="en-US" dirty="0"/>
              <a:t>After announcement, market believes existing equity is worth </a:t>
            </a:r>
            <a:r>
              <a:rPr lang="en-US" dirty="0">
                <a:solidFill>
                  <a:srgbClr val="780000"/>
                </a:solidFill>
              </a:rPr>
              <a:t>54.3% x ($100M + $110M) = $110M</a:t>
            </a:r>
            <a:r>
              <a:rPr lang="en-US" dirty="0"/>
              <a:t>, or </a:t>
            </a:r>
            <a:r>
              <a:rPr lang="en-US" b="1" dirty="0">
                <a:solidFill>
                  <a:srgbClr val="780000"/>
                </a:solidFill>
              </a:rPr>
              <a:t>$110 </a:t>
            </a:r>
            <a:r>
              <a:rPr lang="en-US" dirty="0"/>
              <a:t>per share</a:t>
            </a:r>
          </a:p>
          <a:p>
            <a:r>
              <a:rPr lang="en-US" dirty="0"/>
              <a:t>So stock price will fall by </a:t>
            </a:r>
            <a:r>
              <a:rPr lang="en-US" b="1" dirty="0">
                <a:solidFill>
                  <a:srgbClr val="780000"/>
                </a:solidFill>
              </a:rPr>
              <a:t>$30 </a:t>
            </a:r>
            <a:r>
              <a:rPr lang="en-US" dirty="0"/>
              <a:t>on announcement of equity issuance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24" name="Straight Connector 23"/>
            <p:cNvCxnSpPr>
              <a:endCxn id="26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670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issuance &amp; info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Implications: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Investors should worry about lemons problem in equity market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Company may voluntarily turn down a positive NPV investment if it management has positive private information and company must issue equity in order to finance the investment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Issuing equity reveals management may have negative private information; market likely to respond negatively to equity issuance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24" name="Straight Connector 23"/>
            <p:cNvCxnSpPr>
              <a:endCxn id="26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3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issuance?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402"/>
            <a:ext cx="10515600" cy="4385071"/>
          </a:xfrm>
        </p:spPr>
        <p:txBody>
          <a:bodyPr>
            <a:normAutofit/>
          </a:bodyPr>
          <a:lstStyle/>
          <a:p>
            <a:r>
              <a:rPr lang="en-US" dirty="0"/>
              <a:t>What if company can finance investment by issuing debt instead of equity?</a:t>
            </a:r>
          </a:p>
          <a:p>
            <a:endParaRPr lang="en-US" dirty="0"/>
          </a:p>
          <a:p>
            <a:r>
              <a:rPr lang="en-US" dirty="0"/>
              <a:t>Debt is risk-free (minimum cash flow after investing is </a:t>
            </a:r>
            <a:r>
              <a:rPr lang="en-US" dirty="0">
                <a:solidFill>
                  <a:srgbClr val="780000"/>
                </a:solidFill>
              </a:rPr>
              <a:t>$210M</a:t>
            </a:r>
            <a:r>
              <a:rPr lang="en-US" dirty="0"/>
              <a:t>), so raise </a:t>
            </a:r>
            <a:r>
              <a:rPr lang="en-US" dirty="0">
                <a:solidFill>
                  <a:srgbClr val="780000"/>
                </a:solidFill>
              </a:rPr>
              <a:t>$100M </a:t>
            </a:r>
            <a:r>
              <a:rPr lang="en-US" dirty="0"/>
              <a:t>by issuing debt w/ promised repayment of </a:t>
            </a:r>
            <a:r>
              <a:rPr lang="en-US" dirty="0">
                <a:solidFill>
                  <a:srgbClr val="780000"/>
                </a:solidFill>
              </a:rPr>
              <a:t>$100M</a:t>
            </a:r>
          </a:p>
          <a:p>
            <a:endParaRPr lang="en-US" dirty="0"/>
          </a:p>
          <a:p>
            <a:r>
              <a:rPr lang="en-US" dirty="0"/>
              <a:t>Existing shareholders capture </a:t>
            </a:r>
            <a:r>
              <a:rPr lang="en-US" dirty="0">
                <a:solidFill>
                  <a:srgbClr val="780000"/>
                </a:solidFill>
              </a:rPr>
              <a:t>$10M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NPV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97499" y="1213850"/>
            <a:ext cx="11003562" cy="1067457"/>
            <a:chOff x="597499" y="1446606"/>
            <a:chExt cx="11003562" cy="1067457"/>
          </a:xfrm>
        </p:grpSpPr>
        <p:cxnSp>
          <p:nvCxnSpPr>
            <p:cNvPr id="24" name="Straight Connector 23"/>
            <p:cNvCxnSpPr>
              <a:endCxn id="26" idx="1"/>
            </p:cNvCxnSpPr>
            <p:nvPr/>
          </p:nvCxnSpPr>
          <p:spPr>
            <a:xfrm flipV="1">
              <a:off x="1790063" y="1732535"/>
              <a:ext cx="1266757" cy="264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1"/>
            </p:cNvCxnSpPr>
            <p:nvPr/>
          </p:nvCxnSpPr>
          <p:spPr>
            <a:xfrm>
              <a:off x="1790063" y="1997302"/>
              <a:ext cx="1266755" cy="2648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6820" y="1501702"/>
              <a:ext cx="1617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$180M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56818" y="2031302"/>
              <a:ext cx="16924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42072" y="1446607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42072" y="2052398"/>
              <a:ext cx="76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80000"/>
                  </a:solidFill>
                </a:rPr>
                <a:t>50%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7499" y="1547868"/>
              <a:ext cx="14519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Operating Assets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4562671" y="1732534"/>
              <a:ext cx="363977" cy="2647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562668" y="1997302"/>
              <a:ext cx="382557" cy="285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744659" y="1564836"/>
              <a:ext cx="1978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Only </a:t>
              </a:r>
              <a:r>
                <a:rPr lang="en-US" sz="2400" b="1" dirty="0" err="1"/>
                <a:t>mgmt</a:t>
              </a:r>
              <a:r>
                <a:rPr lang="en-US" sz="2400" b="1" dirty="0"/>
                <a:t> knows which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81244" y="1576265"/>
              <a:ext cx="18008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Investment opportunity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663865" y="1797698"/>
              <a:ext cx="1254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80000"/>
                  </a:solidFill>
                </a:rPr>
                <a:t>$100M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89410" y="2046239"/>
              <a:ext cx="258061" cy="6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047470" y="1797698"/>
              <a:ext cx="1553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PV: </a:t>
              </a:r>
              <a:r>
                <a:rPr lang="en-US" sz="2400" dirty="0">
                  <a:solidFill>
                    <a:srgbClr val="780000"/>
                  </a:solidFill>
                </a:rPr>
                <a:t>$110M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97499" y="1446606"/>
              <a:ext cx="11003562" cy="10463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6837958" y="1501702"/>
              <a:ext cx="9331" cy="905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30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structure &amp; </a:t>
            </a:r>
            <a:r>
              <a:rPr lang="en-US" dirty="0" smtClean="0"/>
              <a:t>issuance/distributions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Capital structure: Mix of equity and debt at a particular point in time (snapshot)</a:t>
            </a:r>
          </a:p>
          <a:p>
            <a:pPr lvl="1"/>
            <a:r>
              <a:rPr lang="en-US" dirty="0"/>
              <a:t>Determined by </a:t>
            </a:r>
            <a:r>
              <a:rPr lang="en-US" u="sng" dirty="0"/>
              <a:t>issuance and distribution </a:t>
            </a:r>
            <a:r>
              <a:rPr lang="en-US" dirty="0"/>
              <a:t>decisions over time</a:t>
            </a:r>
          </a:p>
          <a:p>
            <a:pPr lvl="1"/>
            <a:r>
              <a:rPr lang="en-US" dirty="0"/>
              <a:t>E.G., a firm that never issues debt will have a very conservative capital structure</a:t>
            </a:r>
          </a:p>
          <a:p>
            <a:endParaRPr lang="en-US" dirty="0"/>
          </a:p>
          <a:p>
            <a:r>
              <a:rPr lang="en-US" dirty="0"/>
              <a:t>Issuance/distributions: Flow of capital into and out of a firm</a:t>
            </a:r>
          </a:p>
          <a:p>
            <a:pPr lvl="1"/>
            <a:r>
              <a:rPr lang="en-US" dirty="0"/>
              <a:t>Decisions should be made with an eye towards implications for </a:t>
            </a:r>
            <a:r>
              <a:rPr lang="en-US" u="sng" dirty="0"/>
              <a:t>capital structure</a:t>
            </a:r>
          </a:p>
          <a:p>
            <a:pPr lvl="1"/>
            <a:r>
              <a:rPr lang="en-US" dirty="0"/>
              <a:t>E.G., current leverage &lt; target leverage =&gt; issue debt</a:t>
            </a:r>
          </a:p>
          <a:p>
            <a:pPr lvl="1"/>
            <a:r>
              <a:rPr lang="en-US" dirty="0"/>
              <a:t>Other factors may influence issuance/distribution decisions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&amp; debt vs.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1852405"/>
          </a:xfrm>
        </p:spPr>
        <p:txBody>
          <a:bodyPr/>
          <a:lstStyle/>
          <a:p>
            <a:r>
              <a:rPr lang="en-US" dirty="0"/>
              <a:t>Risk-free debt payoffs insensitive to information, so no lemons problem with risk-free debt</a:t>
            </a:r>
          </a:p>
          <a:p>
            <a:r>
              <a:rPr lang="en-US" dirty="0"/>
              <a:t>More generally, debt is typically less informationally-sensitive than equity, so lemons problem less severe w/ debt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16273" y="2999263"/>
            <a:ext cx="4632853" cy="3920292"/>
            <a:chOff x="1370836" y="2862737"/>
            <a:chExt cx="4632853" cy="392029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94417" y="5748867"/>
              <a:ext cx="39539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902884" y="3462128"/>
              <a:ext cx="0" cy="22867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260726" y="3658658"/>
              <a:ext cx="2591858" cy="2081742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902884" y="5731933"/>
              <a:ext cx="1362075" cy="16934"/>
            </a:xfrm>
            <a:prstGeom prst="straightConnector1">
              <a:avLst/>
            </a:prstGeom>
            <a:ln w="762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60726" y="6101265"/>
              <a:ext cx="2597679" cy="6350"/>
            </a:xfrm>
            <a:prstGeom prst="straightConnector1">
              <a:avLst/>
            </a:prstGeom>
            <a:ln w="76200">
              <a:solidFill>
                <a:srgbClr val="78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372437" y="6075143"/>
              <a:ext cx="23684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80000"/>
                  </a:solidFill>
                </a:rPr>
                <a:t>Valuation sensitive to information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6527" y="5118708"/>
              <a:ext cx="104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Value of Assets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3299" y="5705811"/>
              <a:ext cx="803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Debt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260726" y="5613477"/>
              <a:ext cx="5089" cy="1846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70836" y="2862737"/>
              <a:ext cx="104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Value of Equity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03884" y="2999263"/>
            <a:ext cx="4632853" cy="3941768"/>
            <a:chOff x="1370836" y="2862737"/>
            <a:chExt cx="4632853" cy="3941768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894417" y="5748867"/>
              <a:ext cx="39539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902884" y="3462128"/>
              <a:ext cx="0" cy="22867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260726" y="4444805"/>
              <a:ext cx="2552659" cy="19172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02884" y="4442448"/>
              <a:ext cx="1357842" cy="1306421"/>
            </a:xfrm>
            <a:prstGeom prst="straightConnector1">
              <a:avLst/>
            </a:prstGeom>
            <a:ln w="76200">
              <a:solidFill>
                <a:schemeClr val="accent5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1902884" y="6095870"/>
              <a:ext cx="1357842" cy="749"/>
            </a:xfrm>
            <a:prstGeom prst="straightConnector1">
              <a:avLst/>
            </a:prstGeom>
            <a:ln w="76200">
              <a:solidFill>
                <a:srgbClr val="78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71137" y="6096619"/>
              <a:ext cx="23002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80000"/>
                  </a:solidFill>
                </a:rPr>
                <a:t>Valuation sensitive to information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56527" y="5118708"/>
              <a:ext cx="104716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Value</a:t>
              </a:r>
              <a:r>
                <a:rPr lang="en-US" dirty="0"/>
                <a:t> of Assets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299" y="5705811"/>
              <a:ext cx="803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Debt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3260726" y="5613477"/>
              <a:ext cx="5089" cy="1846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70836" y="2862737"/>
              <a:ext cx="10471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Value of Debt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8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Pecking order of financing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Retained earnings, if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Risk-free debt, if possible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Risky debt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would a company ever issue equity?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Company may have limited “debt capacity,” can only borrow up to a certain amount before financial distress risk becomes too high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corporate financing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85" y="1241533"/>
            <a:ext cx="7953132" cy="544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45"/>
          <p:cNvGrpSpPr>
            <a:grpSpLocks/>
          </p:cNvGrpSpPr>
          <p:nvPr/>
        </p:nvGrpSpPr>
        <p:grpSpPr bwMode="auto">
          <a:xfrm>
            <a:off x="9806206" y="3327198"/>
            <a:ext cx="1638922" cy="914399"/>
            <a:chOff x="4205" y="1254"/>
            <a:chExt cx="1187" cy="627"/>
          </a:xfrm>
        </p:grpSpPr>
        <p:sp>
          <p:nvSpPr>
            <p:cNvPr id="7" name="Rectangle 238"/>
            <p:cNvSpPr>
              <a:spLocks noChangeArrowheads="1"/>
            </p:cNvSpPr>
            <p:nvPr/>
          </p:nvSpPr>
          <p:spPr bwMode="auto">
            <a:xfrm>
              <a:off x="4205" y="1254"/>
              <a:ext cx="1187" cy="5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39"/>
            <p:cNvSpPr>
              <a:spLocks noChangeArrowheads="1"/>
            </p:cNvSpPr>
            <p:nvPr/>
          </p:nvSpPr>
          <p:spPr bwMode="auto">
            <a:xfrm>
              <a:off x="4251" y="1322"/>
              <a:ext cx="91" cy="8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240"/>
            <p:cNvSpPr>
              <a:spLocks noChangeArrowheads="1"/>
            </p:cNvSpPr>
            <p:nvPr/>
          </p:nvSpPr>
          <p:spPr bwMode="auto">
            <a:xfrm>
              <a:off x="4388" y="1284"/>
              <a:ext cx="95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</a:rPr>
                <a:t>Internal Funds</a:t>
              </a:r>
              <a:endParaRPr lang="en-US" sz="2000" dirty="0"/>
            </a:p>
          </p:txBody>
        </p:sp>
        <p:sp>
          <p:nvSpPr>
            <p:cNvPr id="10" name="Rectangle 241"/>
            <p:cNvSpPr>
              <a:spLocks noChangeArrowheads="1"/>
            </p:cNvSpPr>
            <p:nvPr/>
          </p:nvSpPr>
          <p:spPr bwMode="auto">
            <a:xfrm>
              <a:off x="4251" y="1518"/>
              <a:ext cx="91" cy="85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42"/>
            <p:cNvSpPr>
              <a:spLocks noChangeArrowheads="1"/>
            </p:cNvSpPr>
            <p:nvPr/>
          </p:nvSpPr>
          <p:spPr bwMode="auto">
            <a:xfrm>
              <a:off x="4388" y="1480"/>
              <a:ext cx="747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</a:rPr>
                <a:t>New Equity</a:t>
              </a:r>
              <a:endParaRPr lang="en-US" sz="2000" dirty="0"/>
            </a:p>
          </p:txBody>
        </p:sp>
        <p:sp>
          <p:nvSpPr>
            <p:cNvPr id="12" name="Rectangle 243"/>
            <p:cNvSpPr>
              <a:spLocks noChangeArrowheads="1"/>
            </p:cNvSpPr>
            <p:nvPr/>
          </p:nvSpPr>
          <p:spPr bwMode="auto">
            <a:xfrm>
              <a:off x="4251" y="1713"/>
              <a:ext cx="91" cy="8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244"/>
            <p:cNvSpPr>
              <a:spLocks noChangeArrowheads="1"/>
            </p:cNvSpPr>
            <p:nvPr/>
          </p:nvSpPr>
          <p:spPr bwMode="auto">
            <a:xfrm>
              <a:off x="4388" y="1676"/>
              <a:ext cx="62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</a:rPr>
                <a:t>New Debt</a:t>
              </a:r>
              <a:endParaRPr lang="en-US" sz="20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718034" y="6395119"/>
            <a:ext cx="203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Source: FED flow of funds</a:t>
            </a:r>
          </a:p>
        </p:txBody>
      </p:sp>
    </p:spTree>
    <p:extLst>
      <p:ext uri="{BB962C8B-B14F-4D97-AF65-F5344CB8AC3E}">
        <p14:creationId xmlns:p14="http://schemas.microsoft.com/office/powerpoint/2010/main" val="337039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corporate financing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87128" y="1168676"/>
          <a:ext cx="9345875" cy="564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Chart" r:id="rId3" imgW="7360888" imgH="4442356" progId="Excel.Sheet.8">
                  <p:embed/>
                </p:oleObj>
              </mc:Choice>
              <mc:Fallback>
                <p:oleObj name="Chart" r:id="rId3" imgW="7360888" imgH="444235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28" y="1168676"/>
                        <a:ext cx="9345875" cy="5644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0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investors undervalue equity if operating assets have high CF (b/c they do not observe this value)</a:t>
            </a:r>
          </a:p>
          <a:p>
            <a:endParaRPr lang="en-US" dirty="0"/>
          </a:p>
          <a:p>
            <a:r>
              <a:rPr lang="en-US" dirty="0"/>
              <a:t>Selling underpriced equity “dilutes” existing shareholders</a:t>
            </a:r>
          </a:p>
          <a:p>
            <a:endParaRPr lang="en-US" dirty="0"/>
          </a:p>
          <a:p>
            <a:r>
              <a:rPr lang="en-US" dirty="0"/>
              <a:t>Selling fairly priced equity does </a:t>
            </a:r>
            <a:r>
              <a:rPr lang="en-US" u="sng" dirty="0"/>
              <a:t>not</a:t>
            </a:r>
            <a:r>
              <a:rPr lang="en-US" dirty="0"/>
              <a:t> dilute shareholders</a:t>
            </a:r>
          </a:p>
          <a:p>
            <a:pPr lvl="1"/>
            <a:r>
              <a:rPr lang="en-US" dirty="0"/>
              <a:t>If investing proceeds in positive NPV projects, existing shareholders are better off</a:t>
            </a:r>
          </a:p>
          <a:p>
            <a:pPr lvl="1"/>
            <a:r>
              <a:rPr lang="en-US" dirty="0"/>
              <a:t>If investing proceeds in zero NPV projects, existing shareholders no better or worse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21704"/>
          </a:xfrm>
        </p:spPr>
        <p:txBody>
          <a:bodyPr>
            <a:normAutofit/>
          </a:bodyPr>
          <a:lstStyle/>
          <a:p>
            <a:r>
              <a:rPr lang="en-US" dirty="0"/>
              <a:t>Company has </a:t>
            </a:r>
            <a:r>
              <a:rPr lang="en-US" dirty="0">
                <a:solidFill>
                  <a:srgbClr val="780000"/>
                </a:solidFill>
              </a:rPr>
              <a:t>1M</a:t>
            </a:r>
            <a:r>
              <a:rPr lang="en-US" dirty="0"/>
              <a:t> shares outstanding, market value of </a:t>
            </a:r>
            <a:r>
              <a:rPr lang="en-US" dirty="0">
                <a:solidFill>
                  <a:srgbClr val="780000"/>
                </a:solidFill>
              </a:rPr>
              <a:t>$10M</a:t>
            </a:r>
            <a:r>
              <a:rPr lang="en-US" dirty="0"/>
              <a:t>, so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</a:t>
            </a:r>
          </a:p>
          <a:p>
            <a:r>
              <a:rPr lang="en-US" dirty="0"/>
              <a:t>Company sells </a:t>
            </a:r>
            <a:r>
              <a:rPr lang="en-US" dirty="0">
                <a:solidFill>
                  <a:srgbClr val="780000"/>
                </a:solidFill>
              </a:rPr>
              <a:t>1M</a:t>
            </a:r>
            <a:r>
              <a:rPr lang="en-US" dirty="0"/>
              <a:t> new shares for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share, invests proceeds in 0-NPV project</a:t>
            </a:r>
          </a:p>
          <a:p>
            <a:r>
              <a:rPr lang="en-US" dirty="0">
                <a:solidFill>
                  <a:srgbClr val="780000"/>
                </a:solidFill>
              </a:rPr>
              <a:t>$10M</a:t>
            </a:r>
            <a:r>
              <a:rPr lang="en-US" dirty="0"/>
              <a:t> invested in 0-NPV project: Project PV = </a:t>
            </a:r>
            <a:r>
              <a:rPr lang="en-US" dirty="0">
                <a:solidFill>
                  <a:srgbClr val="780000"/>
                </a:solidFill>
              </a:rPr>
              <a:t>$10M</a:t>
            </a:r>
          </a:p>
          <a:p>
            <a:r>
              <a:rPr lang="en-US" dirty="0"/>
              <a:t>Value of company after investment = </a:t>
            </a:r>
            <a:r>
              <a:rPr lang="en-US" dirty="0">
                <a:solidFill>
                  <a:srgbClr val="780000"/>
                </a:solidFill>
              </a:rPr>
              <a:t>$10M + $10M = $20M</a:t>
            </a:r>
          </a:p>
          <a:p>
            <a:r>
              <a:rPr lang="en-US" dirty="0"/>
              <a:t>Value per share = </a:t>
            </a:r>
            <a:r>
              <a:rPr lang="en-US" dirty="0">
                <a:solidFill>
                  <a:srgbClr val="780000"/>
                </a:solidFill>
              </a:rPr>
              <a:t>$20M </a:t>
            </a:r>
            <a:r>
              <a:rPr lang="en-US" dirty="0"/>
              <a:t>/</a:t>
            </a:r>
            <a:r>
              <a:rPr lang="en-US" dirty="0">
                <a:solidFill>
                  <a:srgbClr val="780000"/>
                </a:solidFill>
              </a:rPr>
              <a:t> 2M</a:t>
            </a:r>
            <a:r>
              <a:rPr lang="en-US" dirty="0"/>
              <a:t> shares =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</a:t>
            </a:r>
          </a:p>
          <a:p>
            <a:r>
              <a:rPr lang="en-US" dirty="0"/>
              <a:t>New investors getting shares at </a:t>
            </a:r>
            <a:r>
              <a:rPr lang="en-US" u="sng" dirty="0"/>
              <a:t>fair price</a:t>
            </a:r>
          </a:p>
          <a:p>
            <a:r>
              <a:rPr lang="en-US" dirty="0"/>
              <a:t>Existing shareholders no better or worse off (shares still worth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)</a:t>
            </a:r>
          </a:p>
          <a:p>
            <a:r>
              <a:rPr lang="en-US" dirty="0"/>
              <a:t>If company sells new shares for more than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, existing shareholders gain</a:t>
            </a:r>
          </a:p>
          <a:p>
            <a:r>
              <a:rPr lang="en-US" dirty="0"/>
              <a:t>If company sells new shares for less than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, existing shareholders lose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about cap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Sensible framework for thinking about capital structure</a:t>
            </a:r>
          </a:p>
          <a:p>
            <a:endParaRPr lang="en-US" dirty="0"/>
          </a:p>
          <a:p>
            <a:r>
              <a:rPr lang="en-US" dirty="0"/>
              <a:t>Firm should have target leverage ratios</a:t>
            </a:r>
          </a:p>
          <a:p>
            <a:r>
              <a:rPr lang="en-US" dirty="0"/>
              <a:t>Only adjust leverage through issuance/distribution when current leverage ratio deviates from target by some amount</a:t>
            </a:r>
          </a:p>
          <a:p>
            <a:r>
              <a:rPr lang="en-US" dirty="0"/>
              <a:t>Cost of adjusting asymmetric: Decreasing leverage can be very costly if requires issuing equity b/c of information problems</a:t>
            </a:r>
          </a:p>
          <a:p>
            <a:r>
              <a:rPr lang="en-US" dirty="0"/>
              <a:t>But cost of being too levered can also be higher if it causes debt overhang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77348"/>
          </a:xfrm>
        </p:spPr>
        <p:txBody>
          <a:bodyPr>
            <a:normAutofit/>
          </a:bodyPr>
          <a:lstStyle/>
          <a:p>
            <a:r>
              <a:rPr lang="en-US" dirty="0"/>
              <a:t>We should worry that a company’s management knows something about company’s value that we do not when company decides to sell securities</a:t>
            </a:r>
          </a:p>
          <a:p>
            <a:endParaRPr lang="en-US" dirty="0"/>
          </a:p>
          <a:p>
            <a:r>
              <a:rPr lang="en-US" dirty="0"/>
              <a:t>We should also worry that other investors may know something we do not about company’s value when company sells securities</a:t>
            </a:r>
          </a:p>
          <a:p>
            <a:endParaRPr lang="en-US" dirty="0"/>
          </a:p>
          <a:p>
            <a:r>
              <a:rPr lang="en-US" dirty="0"/>
              <a:t>Suppose company sells shares in an IPO, and we are bidding against Warren Buffet for shares</a:t>
            </a:r>
          </a:p>
          <a:p>
            <a:endParaRPr lang="en-US" dirty="0"/>
          </a:p>
          <a:p>
            <a:r>
              <a:rPr lang="en-US" dirty="0"/>
              <a:t>We potentially face “winner’s curse”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Winner’s curse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plans to sell </a:t>
            </a:r>
            <a:r>
              <a:rPr lang="en-US" dirty="0">
                <a:solidFill>
                  <a:srgbClr val="780000"/>
                </a:solidFill>
              </a:rPr>
              <a:t>1M </a:t>
            </a:r>
            <a:r>
              <a:rPr lang="en-US" dirty="0"/>
              <a:t>shares of stock in an IPO</a:t>
            </a:r>
          </a:p>
          <a:p>
            <a:r>
              <a:rPr lang="en-US" dirty="0"/>
              <a:t>Each share is worth either </a:t>
            </a:r>
            <a:r>
              <a:rPr lang="en-US" dirty="0">
                <a:solidFill>
                  <a:srgbClr val="780000"/>
                </a:solidFill>
              </a:rPr>
              <a:t>$10 </a:t>
            </a:r>
            <a:r>
              <a:rPr lang="en-US" dirty="0"/>
              <a:t>or </a:t>
            </a:r>
            <a:r>
              <a:rPr lang="en-US" dirty="0">
                <a:solidFill>
                  <a:srgbClr val="780000"/>
                </a:solidFill>
              </a:rPr>
              <a:t>$20</a:t>
            </a:r>
            <a:r>
              <a:rPr lang="en-US" dirty="0"/>
              <a:t>, each w/ </a:t>
            </a:r>
            <a:r>
              <a:rPr lang="en-US" dirty="0">
                <a:solidFill>
                  <a:srgbClr val="780000"/>
                </a:solidFill>
              </a:rPr>
              <a:t>50% </a:t>
            </a:r>
            <a:r>
              <a:rPr lang="en-US" dirty="0"/>
              <a:t>probability</a:t>
            </a:r>
          </a:p>
          <a:p>
            <a:r>
              <a:rPr lang="en-US" dirty="0"/>
              <a:t>We are willing to buy up to </a:t>
            </a:r>
            <a:r>
              <a:rPr lang="en-US" dirty="0">
                <a:solidFill>
                  <a:srgbClr val="780000"/>
                </a:solidFill>
              </a:rPr>
              <a:t>1M </a:t>
            </a:r>
            <a:r>
              <a:rPr lang="en-US" dirty="0"/>
              <a:t>shares as long as we at least break even</a:t>
            </a:r>
          </a:p>
          <a:p>
            <a:r>
              <a:rPr lang="en-US" dirty="0"/>
              <a:t>Warren Buffet is willing to buy up to </a:t>
            </a:r>
            <a:r>
              <a:rPr lang="en-US" dirty="0">
                <a:solidFill>
                  <a:srgbClr val="780000"/>
                </a:solidFill>
              </a:rPr>
              <a:t>1M </a:t>
            </a:r>
            <a:r>
              <a:rPr lang="en-US" dirty="0"/>
              <a:t>shares as long as he at least breaks even</a:t>
            </a:r>
          </a:p>
          <a:p>
            <a:r>
              <a:rPr lang="en-US" dirty="0"/>
              <a:t>Warren Buffet knows what a share is actually worth, we do not</a:t>
            </a:r>
          </a:p>
          <a:p>
            <a:r>
              <a:rPr lang="en-US" dirty="0"/>
              <a:t>Company (w/ its investment bankers) sets IPO price; we and Warren Buffet each decide how many shares to order at that price</a:t>
            </a:r>
          </a:p>
          <a:p>
            <a:r>
              <a:rPr lang="en-US" dirty="0"/>
              <a:t>If issue oversubscribed (orders exceed </a:t>
            </a:r>
            <a:r>
              <a:rPr lang="en-US" dirty="0">
                <a:solidFill>
                  <a:srgbClr val="780000"/>
                </a:solidFill>
              </a:rPr>
              <a:t>1M</a:t>
            </a:r>
            <a:r>
              <a:rPr lang="en-US" dirty="0"/>
              <a:t> shares), shares are rationed pro rata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Winner’s curse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1516131"/>
          </a:xfrm>
        </p:spPr>
        <p:txBody>
          <a:bodyPr>
            <a:normAutofit/>
          </a:bodyPr>
          <a:lstStyle/>
          <a:p>
            <a:r>
              <a:rPr lang="en-US" dirty="0"/>
              <a:t>Average value of share = </a:t>
            </a:r>
            <a:r>
              <a:rPr lang="en-US" dirty="0">
                <a:solidFill>
                  <a:srgbClr val="780000"/>
                </a:solidFill>
              </a:rPr>
              <a:t>50% x $10 + 50% x $20 = $15</a:t>
            </a:r>
          </a:p>
          <a:p>
            <a:r>
              <a:rPr lang="en-US" dirty="0"/>
              <a:t>Suppose company sets price at </a:t>
            </a:r>
            <a:r>
              <a:rPr lang="en-US" dirty="0">
                <a:solidFill>
                  <a:srgbClr val="780000"/>
                </a:solidFill>
              </a:rPr>
              <a:t>$15 </a:t>
            </a:r>
            <a:r>
              <a:rPr lang="en-US" dirty="0"/>
              <a:t>per share</a:t>
            </a:r>
          </a:p>
          <a:p>
            <a:r>
              <a:rPr lang="en-US" dirty="0"/>
              <a:t>Suppose we order 1M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38274" y="2832697"/>
          <a:ext cx="931545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Actual share</a:t>
                      </a:r>
                      <a:r>
                        <a:rPr lang="en-US" sz="2400" baseline="0" dirty="0"/>
                        <a:t> value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Warrant Buffet</a:t>
                      </a:r>
                      <a:r>
                        <a:rPr lang="en-US" sz="2400" baseline="0" dirty="0"/>
                        <a:t> orders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 receive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0</a:t>
                      </a:r>
                      <a:r>
                        <a:rPr lang="en-US" sz="2400" baseline="0" dirty="0"/>
                        <a:t> shares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1M</a:t>
                      </a:r>
                      <a:r>
                        <a:rPr lang="en-US" sz="2400" dirty="0"/>
                        <a:t>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$20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1M</a:t>
                      </a:r>
                      <a:r>
                        <a:rPr lang="en-US" sz="2400" dirty="0"/>
                        <a:t> shares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80000"/>
                          </a:solidFill>
                        </a:rPr>
                        <a:t>0.5M</a:t>
                      </a:r>
                      <a:r>
                        <a:rPr lang="en-US" sz="2400" dirty="0"/>
                        <a:t> shares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4292139"/>
                <a:ext cx="10515600" cy="2397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Our expected gain/loss is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$10−$15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+50%×0.5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$20−$15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=−$1.25</m:t>
                      </m:r>
                      <m:r>
                        <a:rPr lang="en-US" sz="260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solidFill>
                    <a:srgbClr val="780000"/>
                  </a:solidFill>
                </a:endParaRPr>
              </a:p>
              <a:p>
                <a:r>
                  <a:rPr lang="en-US" dirty="0"/>
                  <a:t>We lose $ on average if we order any shares, so we should order </a:t>
                </a:r>
                <a:r>
                  <a:rPr lang="en-US" dirty="0">
                    <a:solidFill>
                      <a:srgbClr val="780000"/>
                    </a:solidFill>
                  </a:rPr>
                  <a:t>0</a:t>
                </a:r>
              </a:p>
              <a:p>
                <a:r>
                  <a:rPr lang="en-US" dirty="0"/>
                  <a:t>IPO fails (nobody order shares) if shares are only worth </a:t>
                </a:r>
                <a:r>
                  <a:rPr lang="en-US" dirty="0">
                    <a:solidFill>
                      <a:srgbClr val="780000"/>
                    </a:solidFill>
                  </a:rPr>
                  <a:t>$10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2139"/>
                <a:ext cx="10515600" cy="2397125"/>
              </a:xfrm>
              <a:prstGeom prst="rect">
                <a:avLst/>
              </a:prstGeom>
              <a:blipFill>
                <a:blip r:embed="rId2"/>
                <a:stretch>
                  <a:fillRect l="-1043" t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Issuing securities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381625"/>
          </a:xfrm>
        </p:spPr>
        <p:txBody>
          <a:bodyPr/>
          <a:lstStyle/>
          <a:p>
            <a:r>
              <a:rPr lang="en-US" dirty="0"/>
              <a:t>Public placement of stock or bonds</a:t>
            </a:r>
          </a:p>
          <a:p>
            <a:pPr lvl="1"/>
            <a:r>
              <a:rPr lang="en-US" dirty="0"/>
              <a:t>First equity issuance: IPO (initial public offering), subsequent equity issuances: SEOs (seasoned equity offerings)</a:t>
            </a:r>
          </a:p>
          <a:p>
            <a:pPr lvl="1"/>
            <a:r>
              <a:rPr lang="en-US" dirty="0"/>
              <a:t>New securities must be registered with the Securities &amp; Exchange Commission (SEC)</a:t>
            </a:r>
          </a:p>
          <a:p>
            <a:pPr lvl="1"/>
            <a:r>
              <a:rPr lang="en-US" dirty="0"/>
              <a:t>Almost always underwritten by investment bank (more on the next slide)</a:t>
            </a:r>
          </a:p>
          <a:p>
            <a:r>
              <a:rPr lang="en-US" dirty="0"/>
              <a:t>Private placement of stock or bonds</a:t>
            </a:r>
          </a:p>
          <a:p>
            <a:pPr lvl="1"/>
            <a:r>
              <a:rPr lang="en-US" dirty="0"/>
              <a:t>Securities sold to investor at negotiated price</a:t>
            </a:r>
          </a:p>
          <a:p>
            <a:pPr lvl="1"/>
            <a:r>
              <a:rPr lang="en-US" dirty="0"/>
              <a:t>Equity typically sold at substantial discount to current price (often restrictions on trading, so holding is illiquid)</a:t>
            </a:r>
          </a:p>
          <a:p>
            <a:pPr lvl="1"/>
            <a:r>
              <a:rPr lang="en-US" dirty="0"/>
              <a:t>Rule 144A: Qualified institutions (&gt;$100M in assets) allowed to trade among themselves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Winner’s curse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725"/>
                <a:ext cx="10515600" cy="54131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maximum price </a:t>
                </a:r>
                <a:r>
                  <a:rPr lang="en-US" i="1" dirty="0">
                    <a:solidFill>
                      <a:srgbClr val="780000"/>
                    </a:solidFill>
                  </a:rPr>
                  <a:t>p</a:t>
                </a:r>
                <a:r>
                  <a:rPr lang="en-US" dirty="0"/>
                  <a:t> company can set for shares to ensure the IPO succeeds?</a:t>
                </a:r>
              </a:p>
              <a:p>
                <a:r>
                  <a:rPr lang="en-US" dirty="0"/>
                  <a:t>Company needs us to order </a:t>
                </a:r>
                <a:r>
                  <a:rPr lang="en-US" dirty="0">
                    <a:solidFill>
                      <a:srgbClr val="780000"/>
                    </a:solidFill>
                  </a:rPr>
                  <a:t>1M</a:t>
                </a:r>
                <a:r>
                  <a:rPr lang="en-US" dirty="0"/>
                  <a:t> shares; otherwise IPO fails if shares only worth </a:t>
                </a:r>
                <a:r>
                  <a:rPr lang="en-US" dirty="0">
                    <a:solidFill>
                      <a:srgbClr val="780000"/>
                    </a:solidFill>
                  </a:rPr>
                  <a:t>$10</a:t>
                </a:r>
                <a:r>
                  <a:rPr lang="en-US" dirty="0"/>
                  <a:t> (unless </a:t>
                </a:r>
                <a:r>
                  <a:rPr lang="en-US" dirty="0">
                    <a:solidFill>
                      <a:srgbClr val="780000"/>
                    </a:solidFill>
                  </a:rPr>
                  <a:t>p = $10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To at least break even on average, we need p to be low enough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$10−</m:t>
                          </m:r>
                          <m:r>
                            <a:rPr lang="en-US" b="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+50%×0.5</m:t>
                      </m:r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$20−</m:t>
                          </m:r>
                          <m:r>
                            <a:rPr lang="en-US" b="0" i="1" smtClean="0">
                              <a:solidFill>
                                <a:srgbClr val="78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78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780000"/>
                  </a:solidFill>
                </a:endParaRPr>
              </a:p>
              <a:p>
                <a:r>
                  <a:rPr lang="en-US" dirty="0"/>
                  <a:t>Highest price that ensures IPO succeeds is </a:t>
                </a:r>
                <a:r>
                  <a:rPr lang="en-US" dirty="0">
                    <a:solidFill>
                      <a:srgbClr val="780000"/>
                    </a:solidFill>
                  </a:rPr>
                  <a:t>p = $13.33</a:t>
                </a:r>
              </a:p>
              <a:p>
                <a:r>
                  <a:rPr lang="en-US" dirty="0"/>
                  <a:t>Costly to the existing owners of the company: Company has to sell shares for </a:t>
                </a:r>
                <a:r>
                  <a:rPr lang="en-US" dirty="0">
                    <a:solidFill>
                      <a:srgbClr val="780000"/>
                    </a:solidFill>
                  </a:rPr>
                  <a:t>$13.33 </a:t>
                </a:r>
                <a:r>
                  <a:rPr lang="en-US" dirty="0"/>
                  <a:t>that are worth </a:t>
                </a:r>
                <a:r>
                  <a:rPr lang="en-US" dirty="0">
                    <a:solidFill>
                      <a:srgbClr val="780000"/>
                    </a:solidFill>
                  </a:rPr>
                  <a:t>$15 </a:t>
                </a:r>
                <a:r>
                  <a:rPr lang="en-US" dirty="0"/>
                  <a:t>on average for IPO to succeed</a:t>
                </a:r>
              </a:p>
              <a:p>
                <a:r>
                  <a:rPr lang="en-US" dirty="0"/>
                  <a:t>Winner’s curse problem holds as long as Warren Buffet might know something we do not (even if we are better-informed in general)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725"/>
                <a:ext cx="10515600" cy="5413144"/>
              </a:xfrm>
              <a:blipFill>
                <a:blip r:embed="rId2"/>
                <a:stretch>
                  <a:fillRect l="-1043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Winner’s curse &amp; IPO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41040"/>
          </a:xfrm>
        </p:spPr>
        <p:txBody>
          <a:bodyPr>
            <a:normAutofit/>
          </a:bodyPr>
          <a:lstStyle/>
          <a:p>
            <a:r>
              <a:rPr lang="en-US" dirty="0"/>
              <a:t>Average first-day return after IPOs in practice is </a:t>
            </a:r>
            <a:r>
              <a:rPr lang="en-US" dirty="0">
                <a:solidFill>
                  <a:srgbClr val="780000"/>
                </a:solidFill>
              </a:rPr>
              <a:t>15-20%</a:t>
            </a:r>
          </a:p>
          <a:p>
            <a:r>
              <a:rPr lang="en-US" dirty="0"/>
              <a:t>Why would existing owners “give away” so much value for free?</a:t>
            </a:r>
          </a:p>
          <a:p>
            <a:r>
              <a:rPr lang="en-US" dirty="0"/>
              <a:t>May be only way to attract investors who are worried about winner’s curse; may need those investors to subscribe for successful IPO</a:t>
            </a:r>
          </a:p>
          <a:p>
            <a:r>
              <a:rPr lang="en-US" dirty="0"/>
              <a:t>In the example, share price right after IPO is either </a:t>
            </a:r>
            <a:r>
              <a:rPr lang="en-US" dirty="0">
                <a:solidFill>
                  <a:srgbClr val="780000"/>
                </a:solidFill>
              </a:rPr>
              <a:t>$10 </a:t>
            </a:r>
            <a:r>
              <a:rPr lang="en-US" dirty="0"/>
              <a:t>or </a:t>
            </a:r>
            <a:r>
              <a:rPr lang="en-US" dirty="0">
                <a:solidFill>
                  <a:srgbClr val="780000"/>
                </a:solidFill>
              </a:rPr>
              <a:t>$20</a:t>
            </a:r>
            <a:r>
              <a:rPr lang="en-US" dirty="0"/>
              <a:t>, depending on whether Warren Buffet bought any shares</a:t>
            </a:r>
          </a:p>
          <a:p>
            <a:r>
              <a:rPr lang="en-US" dirty="0"/>
              <a:t>Average price right after IPO is </a:t>
            </a:r>
            <a:r>
              <a:rPr lang="en-US" dirty="0">
                <a:solidFill>
                  <a:srgbClr val="780000"/>
                </a:solidFill>
              </a:rPr>
              <a:t>50% x $10 + 50% x $20 = $15</a:t>
            </a:r>
          </a:p>
          <a:p>
            <a:r>
              <a:rPr lang="en-US" dirty="0"/>
              <a:t>On average, share price in example rises by </a:t>
            </a:r>
            <a:r>
              <a:rPr lang="en-US" dirty="0">
                <a:solidFill>
                  <a:srgbClr val="780000"/>
                </a:solidFill>
              </a:rPr>
              <a:t>12.5%</a:t>
            </a:r>
            <a:r>
              <a:rPr lang="en-US" dirty="0"/>
              <a:t> (from </a:t>
            </a:r>
            <a:r>
              <a:rPr lang="en-US" dirty="0">
                <a:solidFill>
                  <a:srgbClr val="780000"/>
                </a:solidFill>
              </a:rPr>
              <a:t>$13.33 to $15</a:t>
            </a:r>
            <a:r>
              <a:rPr lang="en-US" dirty="0"/>
              <a:t>) on the first day</a:t>
            </a:r>
          </a:p>
          <a:p>
            <a:r>
              <a:rPr lang="en-US" dirty="0"/>
              <a:t>Other explanations for first-day IPO returns: investment bankers’ incentives, publicity, concerns about lawsuits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1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to shareholders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180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Company can return excess cash to shareholders by paying dividends or repurchasing shares</a:t>
            </a:r>
          </a:p>
          <a:p>
            <a:r>
              <a:rPr lang="en-US" dirty="0"/>
              <a:t>Dividends: Shareholders of record as of </a:t>
            </a:r>
            <a:r>
              <a:rPr lang="en-US" i="1" dirty="0"/>
              <a:t>ex-dividend date </a:t>
            </a:r>
            <a:r>
              <a:rPr lang="en-US" dirty="0"/>
              <a:t>receive dividends</a:t>
            </a:r>
          </a:p>
          <a:p>
            <a:pPr lvl="1"/>
            <a:r>
              <a:rPr lang="en-US" dirty="0"/>
              <a:t>Stock price mechanically drops by amount of dividend on ex dividend date ($100 stock paying $5 dividend goes to $95 on ex dividend date)</a:t>
            </a:r>
          </a:p>
          <a:p>
            <a:r>
              <a:rPr lang="en-US" dirty="0"/>
              <a:t>Repurchases: Company buys shares back from investors</a:t>
            </a:r>
          </a:p>
          <a:p>
            <a:pPr lvl="1"/>
            <a:r>
              <a:rPr lang="en-US" dirty="0"/>
              <a:t>Open market repurchase: Buy shares on stock exchange</a:t>
            </a:r>
          </a:p>
          <a:p>
            <a:pPr lvl="1"/>
            <a:r>
              <a:rPr lang="en-US" dirty="0"/>
              <a:t>Tender offer: Repurchase at fixed price; shareholders choose to tender (sell)</a:t>
            </a:r>
          </a:p>
          <a:p>
            <a:pPr lvl="1"/>
            <a:r>
              <a:rPr lang="en-US" dirty="0"/>
              <a:t>Dutch auction: Shareholders indicate price at which they will tender; company determines lowest price at which it can buy the # of shares it wants, pays that price for all shares tendered at or below that price</a:t>
            </a:r>
          </a:p>
          <a:p>
            <a:r>
              <a:rPr lang="en-US" dirty="0"/>
              <a:t>Do shareholders prefer dividends or repurchases?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Dividends vs repurchase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has </a:t>
            </a:r>
            <a:r>
              <a:rPr lang="en-US" dirty="0">
                <a:solidFill>
                  <a:srgbClr val="780000"/>
                </a:solidFill>
              </a:rPr>
              <a:t>100M</a:t>
            </a:r>
            <a:r>
              <a:rPr lang="en-US" dirty="0"/>
              <a:t> shares outstanding, operating assets worth </a:t>
            </a:r>
            <a:r>
              <a:rPr lang="en-US" dirty="0">
                <a:solidFill>
                  <a:srgbClr val="780000"/>
                </a:solidFill>
              </a:rPr>
              <a:t>$900M</a:t>
            </a:r>
            <a:r>
              <a:rPr lang="en-US" dirty="0"/>
              <a:t>, cash of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 (so worth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share)</a:t>
            </a:r>
          </a:p>
          <a:p>
            <a:r>
              <a:rPr lang="en-US" dirty="0"/>
              <a:t>Company wants to pay out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 cash to shareholders</a:t>
            </a:r>
          </a:p>
          <a:p>
            <a:r>
              <a:rPr lang="en-US" dirty="0"/>
              <a:t>No taxes</a:t>
            </a:r>
          </a:p>
          <a:p>
            <a:r>
              <a:rPr lang="en-US" dirty="0"/>
              <a:t>Dividend: Shareholder owns </a:t>
            </a:r>
            <a:r>
              <a:rPr lang="en-US" dirty="0">
                <a:solidFill>
                  <a:srgbClr val="780000"/>
                </a:solidFill>
              </a:rPr>
              <a:t>$1</a:t>
            </a:r>
            <a:r>
              <a:rPr lang="en-US" dirty="0"/>
              <a:t> cash + a share worth </a:t>
            </a:r>
            <a:r>
              <a:rPr lang="en-US" dirty="0">
                <a:solidFill>
                  <a:srgbClr val="780000"/>
                </a:solidFill>
              </a:rPr>
              <a:t>$9</a:t>
            </a:r>
            <a:r>
              <a:rPr lang="en-US" dirty="0"/>
              <a:t> </a:t>
            </a:r>
            <a:r>
              <a:rPr lang="en-US" dirty="0">
                <a:solidFill>
                  <a:srgbClr val="780000"/>
                </a:solidFill>
              </a:rPr>
              <a:t>($10 </a:t>
            </a:r>
            <a:r>
              <a:rPr lang="en-US" dirty="0"/>
              <a:t>in total)</a:t>
            </a:r>
          </a:p>
          <a:p>
            <a:r>
              <a:rPr lang="en-US" dirty="0"/>
              <a:t>Repurchase (buy back </a:t>
            </a:r>
            <a:r>
              <a:rPr lang="en-US" dirty="0">
                <a:solidFill>
                  <a:srgbClr val="780000"/>
                </a:solidFill>
              </a:rPr>
              <a:t>10M</a:t>
            </a:r>
            <a:r>
              <a:rPr lang="en-US" dirty="0"/>
              <a:t> shares at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share, so </a:t>
            </a:r>
            <a:r>
              <a:rPr lang="en-US" dirty="0">
                <a:solidFill>
                  <a:srgbClr val="780000"/>
                </a:solidFill>
              </a:rPr>
              <a:t>90M</a:t>
            </a:r>
            <a:r>
              <a:rPr lang="en-US" dirty="0"/>
              <a:t> shares remain outstanding afterwards)</a:t>
            </a:r>
          </a:p>
          <a:p>
            <a:pPr lvl="1"/>
            <a:r>
              <a:rPr lang="en-US" dirty="0"/>
              <a:t>Shareholder sells share back: Receives </a:t>
            </a:r>
            <a:r>
              <a:rPr lang="en-US" dirty="0">
                <a:solidFill>
                  <a:srgbClr val="780000"/>
                </a:solidFill>
              </a:rPr>
              <a:t>$10 </a:t>
            </a:r>
            <a:r>
              <a:rPr lang="en-US" dirty="0"/>
              <a:t>cash</a:t>
            </a:r>
          </a:p>
          <a:p>
            <a:pPr lvl="1"/>
            <a:r>
              <a:rPr lang="en-US" dirty="0"/>
              <a:t>Shareholder retains share: Owns share worth </a:t>
            </a:r>
            <a:r>
              <a:rPr lang="en-US" dirty="0">
                <a:solidFill>
                  <a:srgbClr val="780000"/>
                </a:solidFill>
              </a:rPr>
              <a:t>$900M/90M = $10</a:t>
            </a:r>
          </a:p>
          <a:p>
            <a:r>
              <a:rPr lang="en-US" dirty="0"/>
              <a:t>So, shareholders indifferent between dividend and share repurchase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&amp; dividends vs repurchases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72075"/>
          </a:xfrm>
        </p:spPr>
        <p:txBody>
          <a:bodyPr>
            <a:normAutofit/>
          </a:bodyPr>
          <a:lstStyle/>
          <a:p>
            <a:r>
              <a:rPr lang="en-US" dirty="0"/>
              <a:t>Repurchases generally tax advantaged vs paying dividends</a:t>
            </a:r>
          </a:p>
          <a:p>
            <a:r>
              <a:rPr lang="en-US" dirty="0"/>
              <a:t>U.S. dividend tax rate: </a:t>
            </a:r>
            <a:r>
              <a:rPr lang="en-US" dirty="0">
                <a:solidFill>
                  <a:srgbClr val="780000"/>
                </a:solidFill>
              </a:rPr>
              <a:t>15-20%</a:t>
            </a:r>
            <a:r>
              <a:rPr lang="en-US" dirty="0"/>
              <a:t> (qualified), up to </a:t>
            </a:r>
            <a:r>
              <a:rPr lang="en-US" dirty="0">
                <a:solidFill>
                  <a:srgbClr val="780000"/>
                </a:solidFill>
              </a:rPr>
              <a:t>37%</a:t>
            </a:r>
            <a:r>
              <a:rPr lang="en-US" dirty="0"/>
              <a:t> (ordinary)</a:t>
            </a:r>
          </a:p>
          <a:p>
            <a:pPr lvl="1"/>
            <a:r>
              <a:rPr lang="en-US" dirty="0"/>
              <a:t>Qualified: have held the stock for more than 60 days during the 121-day period that begins 60 days before the ex-dividend date</a:t>
            </a:r>
          </a:p>
          <a:p>
            <a:r>
              <a:rPr lang="en-US" dirty="0"/>
              <a:t>U.S. capital gains tax rate: </a:t>
            </a:r>
            <a:r>
              <a:rPr lang="en-US" dirty="0">
                <a:solidFill>
                  <a:srgbClr val="780000"/>
                </a:solidFill>
              </a:rPr>
              <a:t>15-20%</a:t>
            </a:r>
            <a:r>
              <a:rPr lang="en-US" dirty="0"/>
              <a:t> (long-term), up to </a:t>
            </a:r>
            <a:r>
              <a:rPr lang="en-US" dirty="0">
                <a:solidFill>
                  <a:srgbClr val="780000"/>
                </a:solidFill>
              </a:rPr>
              <a:t>37%</a:t>
            </a:r>
            <a:r>
              <a:rPr lang="en-US" dirty="0"/>
              <a:t> (short-term)</a:t>
            </a:r>
          </a:p>
          <a:p>
            <a:pPr lvl="1"/>
            <a:r>
              <a:rPr lang="en-US" dirty="0"/>
              <a:t>Long-term: have held the stock for at least one year</a:t>
            </a:r>
          </a:p>
          <a:p>
            <a:r>
              <a:rPr lang="en-US" dirty="0"/>
              <a:t>Capital gains tax only paid when gain realized (i.e., when shares sold)</a:t>
            </a:r>
          </a:p>
          <a:p>
            <a:r>
              <a:rPr lang="en-US" dirty="0"/>
              <a:t>Dividend: Full amount taxed</a:t>
            </a:r>
          </a:p>
          <a:p>
            <a:r>
              <a:rPr lang="en-US" dirty="0"/>
              <a:t>Repurchase: Only gain taxed</a:t>
            </a:r>
          </a:p>
          <a:p>
            <a:pPr lvl="1"/>
            <a:r>
              <a:rPr lang="en-US" dirty="0"/>
              <a:t>Gain = sale price – basis, basis = price originally paid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&amp; dividends vs repurchases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290608"/>
          </a:xfrm>
        </p:spPr>
        <p:txBody>
          <a:bodyPr/>
          <a:lstStyle/>
          <a:p>
            <a:r>
              <a:rPr lang="en-US" dirty="0"/>
              <a:t>Company has </a:t>
            </a:r>
            <a:r>
              <a:rPr lang="en-US" dirty="0">
                <a:solidFill>
                  <a:srgbClr val="780000"/>
                </a:solidFill>
              </a:rPr>
              <a:t>100M</a:t>
            </a:r>
            <a:r>
              <a:rPr lang="en-US" dirty="0"/>
              <a:t> shares outstanding, operating assets worth </a:t>
            </a:r>
            <a:r>
              <a:rPr lang="en-US" dirty="0">
                <a:solidFill>
                  <a:srgbClr val="780000"/>
                </a:solidFill>
              </a:rPr>
              <a:t>$900M</a:t>
            </a:r>
            <a:r>
              <a:rPr lang="en-US" dirty="0"/>
              <a:t>, cash of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 (so worth </a:t>
            </a:r>
            <a:r>
              <a:rPr lang="en-US" dirty="0">
                <a:solidFill>
                  <a:srgbClr val="780000"/>
                </a:solidFill>
              </a:rPr>
              <a:t>$10</a:t>
            </a:r>
            <a:r>
              <a:rPr lang="en-US" dirty="0"/>
              <a:t> per share)</a:t>
            </a:r>
          </a:p>
          <a:p>
            <a:r>
              <a:rPr lang="en-US" dirty="0"/>
              <a:t>Company wants to pay out </a:t>
            </a:r>
            <a:r>
              <a:rPr lang="en-US" dirty="0">
                <a:solidFill>
                  <a:srgbClr val="780000"/>
                </a:solidFill>
              </a:rPr>
              <a:t>$100M</a:t>
            </a:r>
            <a:r>
              <a:rPr lang="en-US" dirty="0"/>
              <a:t> cash to shareholders</a:t>
            </a:r>
          </a:p>
          <a:p>
            <a:r>
              <a:rPr lang="en-US" dirty="0"/>
              <a:t>Tax rate is </a:t>
            </a:r>
            <a:r>
              <a:rPr lang="en-US" dirty="0">
                <a:solidFill>
                  <a:srgbClr val="780000"/>
                </a:solidFill>
              </a:rPr>
              <a:t>20%</a:t>
            </a:r>
            <a:r>
              <a:rPr lang="en-US" dirty="0"/>
              <a:t> on dividends, capital gains</a:t>
            </a:r>
          </a:p>
          <a:p>
            <a:r>
              <a:rPr lang="en-US" dirty="0"/>
              <a:t>Shareholders bought shares for average of </a:t>
            </a:r>
            <a:r>
              <a:rPr lang="en-US" dirty="0">
                <a:solidFill>
                  <a:srgbClr val="780000"/>
                </a:solidFill>
              </a:rPr>
              <a:t>$6</a:t>
            </a:r>
            <a:r>
              <a:rPr lang="en-US" dirty="0"/>
              <a:t> per share</a:t>
            </a:r>
          </a:p>
          <a:p>
            <a:r>
              <a:rPr lang="en-US" dirty="0"/>
              <a:t>Dividend: Shareholders pay taxes of </a:t>
            </a:r>
            <a:r>
              <a:rPr lang="en-US" dirty="0">
                <a:solidFill>
                  <a:srgbClr val="780000"/>
                </a:solidFill>
              </a:rPr>
              <a:t>20% x $100M = $20M</a:t>
            </a:r>
          </a:p>
          <a:p>
            <a:r>
              <a:rPr lang="en-US" dirty="0"/>
              <a:t>Repurchase: Shareholders pay taxes of </a:t>
            </a:r>
            <a:r>
              <a:rPr lang="en-US" dirty="0">
                <a:solidFill>
                  <a:srgbClr val="780000"/>
                </a:solidFill>
              </a:rPr>
              <a:t>20% x 10M x ($10 - $6) = $8M</a:t>
            </a:r>
          </a:p>
          <a:p>
            <a:r>
              <a:rPr lang="en-US" dirty="0"/>
              <a:t>Note: This overstates the tax advantage of a repurchase, since paying a dividend reduces share price and hence future capital gain when shareholders sell their shares</a:t>
            </a:r>
          </a:p>
          <a:p>
            <a:pPr lvl="1"/>
            <a:r>
              <a:rPr lang="en-US" dirty="0"/>
              <a:t>Repurchase still tax-advantaged b/c of time value of money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 &amp; dividends vs repurchases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Puzzle: About 50% of payout through dividends (greater outside of U.S.) despite tax advantage of repurchases</a:t>
            </a:r>
          </a:p>
          <a:p>
            <a:r>
              <a:rPr lang="en-US" dirty="0"/>
              <a:t>One possible explanation: Repurchase is one-off; dividends “commit” a firm to paying out cash over time</a:t>
            </a:r>
          </a:p>
          <a:p>
            <a:pPr lvl="1"/>
            <a:r>
              <a:rPr lang="en-US" dirty="0"/>
              <a:t>Not clear why firm can commit to paying dividends in future more easily than it can commit to repurchasing shares</a:t>
            </a:r>
          </a:p>
          <a:p>
            <a:r>
              <a:rPr lang="en-US" dirty="0"/>
              <a:t>Another possible explanation: Clientele effects</a:t>
            </a:r>
          </a:p>
          <a:p>
            <a:pPr lvl="1"/>
            <a:r>
              <a:rPr lang="en-US" dirty="0"/>
              <a:t>Many institutional investors are tax exempt (e.g., pension funds)</a:t>
            </a:r>
          </a:p>
          <a:p>
            <a:pPr lvl="1"/>
            <a:r>
              <a:rPr lang="en-US" dirty="0"/>
              <a:t>Tax exempt investors have comparative advantage in holding dividend-paying stocks</a:t>
            </a:r>
          </a:p>
          <a:p>
            <a:pPr lvl="1"/>
            <a:r>
              <a:rPr lang="en-US" dirty="0"/>
              <a:t>Firm may want to attract tax exempt institutions (historically fairly passive) as investors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5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response to repurchases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114925"/>
          </a:xfrm>
        </p:spPr>
        <p:txBody>
          <a:bodyPr>
            <a:normAutofit/>
          </a:bodyPr>
          <a:lstStyle/>
          <a:p>
            <a:r>
              <a:rPr lang="en-US" dirty="0"/>
              <a:t>Stock market responds positively to repurchase announcements</a:t>
            </a:r>
          </a:p>
          <a:p>
            <a:r>
              <a:rPr lang="en-US" dirty="0"/>
              <a:t>Common refrain: Repurchases juice stock prices b/c they increase EPS by reducing shares outstanding; what is wrong with this argument?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First, repurchase involves disgorging capital that could have been invested, contributed to earnings, so earnings may be lower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Second, repurchase reduces equity, increases leverage, increases riskiness of earnings (the leverage effect strikes again)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Repurchasing stock at a fair price does not directly increase or decrease shareholder value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Why does the market respond positively to repurchase announcements?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9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response to repurchases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possibility: Market believes management would have invested capital wastefully; repurchase takes capital out of management’s hands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Another possibility: Market learns something from repurchase decision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Like paying dividends, repurchasing shares could signal high future profitability (less costly to return cash if high future profits to finance investment)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Repurchasing shares could signal that shares are undervalued (company probably reluctant to repurchase shares if they are overvalued)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Underwriting issuances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standard underwriting arrangements:</a:t>
            </a:r>
          </a:p>
          <a:p>
            <a:pPr lvl="1"/>
            <a:r>
              <a:rPr lang="en-US" i="1" dirty="0"/>
              <a:t>Firm commitment offer</a:t>
            </a:r>
            <a:r>
              <a:rPr lang="en-US" dirty="0"/>
              <a:t>: Underwriter (investment bank) effectively buys the shares from the company, resells to public</a:t>
            </a:r>
          </a:p>
          <a:p>
            <a:pPr lvl="2"/>
            <a:r>
              <a:rPr lang="en-US" dirty="0"/>
              <a:t>Underwriter keeps difference between selling price and price it pays company (7% for IPOs, 3% for SEOs, 1-2% for bonds)</a:t>
            </a:r>
          </a:p>
          <a:p>
            <a:pPr lvl="2"/>
            <a:r>
              <a:rPr lang="en-US" dirty="0"/>
              <a:t>Underwriter bears risk that issue does not sell</a:t>
            </a:r>
          </a:p>
          <a:p>
            <a:pPr lvl="1"/>
            <a:r>
              <a:rPr lang="en-US" i="1" dirty="0"/>
              <a:t>Best efforts offer </a:t>
            </a:r>
            <a:r>
              <a:rPr lang="en-US" dirty="0"/>
              <a:t>(less common): Underwriter receives commission for selling shares (around 2%), does not take ownership of shares</a:t>
            </a:r>
          </a:p>
          <a:p>
            <a:pPr lvl="2"/>
            <a:r>
              <a:rPr lang="en-US" dirty="0"/>
              <a:t>Company bears risk that issue does not sell</a:t>
            </a:r>
          </a:p>
          <a:p>
            <a:r>
              <a:rPr lang="en-US" dirty="0"/>
              <a:t>Underwriter responsible for registering securities w/ SEC, marketing (e.g., “roadshow” for IPO), pricing (“</a:t>
            </a:r>
            <a:r>
              <a:rPr lang="en-US" dirty="0" err="1"/>
              <a:t>bookbuilding</a:t>
            </a:r>
            <a:r>
              <a:rPr lang="en-US" dirty="0"/>
              <a:t>” for IPO)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C00E-42DD-4D80-BF10-CB40949245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Securities &amp;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492749"/>
          </a:xfrm>
        </p:spPr>
        <p:txBody>
          <a:bodyPr>
            <a:normAutofit/>
          </a:bodyPr>
          <a:lstStyle/>
          <a:p>
            <a:r>
              <a:rPr lang="en-US" dirty="0"/>
              <a:t>Company issues security, offers you the opportunity to buy it for $100</a:t>
            </a:r>
          </a:p>
          <a:p>
            <a:r>
              <a:rPr lang="en-US" dirty="0"/>
              <a:t>You conduct fundamental analysis, conclude value of security is $120</a:t>
            </a:r>
          </a:p>
          <a:p>
            <a:r>
              <a:rPr lang="en-US" dirty="0"/>
              <a:t>Assuming you have the capital and the security would be part of a well-diversified portfolio, should you buy it?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if you found out that the company also offered some of the security to Warren Buffet and he declined?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What if you found out that management is selling its shares?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Not enough to conduct our own analysis, need to think about what information others might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Markets &amp;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16008"/>
          </a:xfrm>
        </p:spPr>
        <p:txBody>
          <a:bodyPr>
            <a:normAutofit/>
          </a:bodyPr>
          <a:lstStyle/>
          <a:p>
            <a:r>
              <a:rPr lang="en-US" dirty="0"/>
              <a:t>March 19, 2009: Discover announced quarterly dividend cut of 4 cents per share </a:t>
            </a:r>
            <a:r>
              <a:rPr lang="en-US" dirty="0">
                <a:sym typeface="Wingdings" panose="05000000000000000000" pitchFamily="2" charset="2"/>
              </a:rPr>
              <a:t> stock price declined by 58 cents (-14.7% return)</a:t>
            </a:r>
          </a:p>
          <a:p>
            <a:r>
              <a:rPr lang="en-US" dirty="0">
                <a:sym typeface="Wingdings" panose="05000000000000000000" pitchFamily="2" charset="2"/>
              </a:rPr>
              <a:t>Why would market respond so negatively to a dividend cut?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Dividend cut itself not value-destroying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If Discover used the 4 cents each quarter to invest in zero-NPV projects, no effect on Discover’s value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Perhaps dividend cut revealed weak earnings, inability to sustain current dividend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Market constantly trying to figure out what management knows based on company’s actions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Makes interpreting market’s response to corporate actions tricky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4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announcement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company’s stock price tends to drop on the announcement that the board of directors is firing the CEO</a:t>
            </a:r>
          </a:p>
          <a:p>
            <a:r>
              <a:rPr lang="en-US" dirty="0"/>
              <a:t>One interpretation: Investors think that outgoing CEO was good, expect incoming CEO to be worse on average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Alternative interpretation: Firing of CEO reveals problems with the company market was not previously aware of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Negative announcement return does not necessarily imply that company is taking an action that harms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announcement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company’s stock price often drops on the announcement that it is acquiring another company</a:t>
            </a:r>
          </a:p>
          <a:p>
            <a:r>
              <a:rPr lang="en-US" dirty="0"/>
              <a:t>One interpretation: Investors think that the company is overpaying for the acquisition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Alternative interpretation: Acquisition reveals that company’s internal investment opportunities are worse than investors anticipated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Negative announcement return does not necessarily imply that company is taking an action that harms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C99C0-2CF2-4B0F-ADB5-E50EFCE09D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eric class slides.potx" id="{B8C1C068-4798-4E4F-B2B0-F0B8D8BF4BA9}" vid="{BC0BF426-291B-4C81-8D6C-14451620DA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Generic class slides</Template>
  <TotalTime>68</TotalTime>
  <Words>4531</Words>
  <Application>Microsoft Office PowerPoint</Application>
  <PresentationFormat>Widescreen</PresentationFormat>
  <Paragraphs>499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Office Theme</vt:lpstr>
      <vt:lpstr>Chart</vt:lpstr>
      <vt:lpstr>Securities Issuance &amp; Distributions</vt:lpstr>
      <vt:lpstr>Issuance &amp; distributions</vt:lpstr>
      <vt:lpstr>Cap structure &amp; issuance/distributions</vt:lpstr>
      <vt:lpstr>Issuing securities</vt:lpstr>
      <vt:lpstr>Underwriting issuances</vt:lpstr>
      <vt:lpstr>Securities &amp; information</vt:lpstr>
      <vt:lpstr>Markets &amp; information</vt:lpstr>
      <vt:lpstr>Interpreting announcement returns</vt:lpstr>
      <vt:lpstr>Interpreting announcement returns</vt:lpstr>
      <vt:lpstr>Interpreting announcement returns</vt:lpstr>
      <vt:lpstr>The lemons problem</vt:lpstr>
      <vt:lpstr>The lemons problem</vt:lpstr>
      <vt:lpstr>The lemons problem &amp; unravelling</vt:lpstr>
      <vt:lpstr>Solving the lemons problem</vt:lpstr>
      <vt:lpstr>Signaling</vt:lpstr>
      <vt:lpstr>Signaling</vt:lpstr>
      <vt:lpstr>Going public</vt:lpstr>
      <vt:lpstr>Securities issuance</vt:lpstr>
      <vt:lpstr>Lemons problem in equity markets</vt:lpstr>
      <vt:lpstr>Equity issuance &amp; info example</vt:lpstr>
      <vt:lpstr>Equity issuance &amp; info example</vt:lpstr>
      <vt:lpstr>Equity issuance &amp; info example</vt:lpstr>
      <vt:lpstr>Equity issuance &amp; info example</vt:lpstr>
      <vt:lpstr>Equity issuance &amp; info example</vt:lpstr>
      <vt:lpstr>Equity issuance &amp; info example</vt:lpstr>
      <vt:lpstr>Equity issuance &amp; info example</vt:lpstr>
      <vt:lpstr>Equity issuance &amp; info example</vt:lpstr>
      <vt:lpstr>Equity issuance &amp; info example</vt:lpstr>
      <vt:lpstr>Debt issuance?</vt:lpstr>
      <vt:lpstr>Information &amp; debt vs. equity</vt:lpstr>
      <vt:lpstr>Pecking order of financing</vt:lpstr>
      <vt:lpstr>Sources of corporate financing</vt:lpstr>
      <vt:lpstr>Sources of corporate financing</vt:lpstr>
      <vt:lpstr>Dilution</vt:lpstr>
      <vt:lpstr>Dilution Example</vt:lpstr>
      <vt:lpstr>Conclusions about cap structure</vt:lpstr>
      <vt:lpstr>Other informational concerns</vt:lpstr>
      <vt:lpstr>Winner’s curse example</vt:lpstr>
      <vt:lpstr>Winner’s curse example</vt:lpstr>
      <vt:lpstr>Winner’s curse example</vt:lpstr>
      <vt:lpstr>Winner’s curse &amp; IPO returns</vt:lpstr>
      <vt:lpstr>Distributions to shareholders</vt:lpstr>
      <vt:lpstr>Dividends vs repurchase example</vt:lpstr>
      <vt:lpstr>Taxes &amp; dividends vs repurchases</vt:lpstr>
      <vt:lpstr>Taxes &amp; dividends vs repurchases</vt:lpstr>
      <vt:lpstr>Taxes &amp; dividends vs repurchases</vt:lpstr>
      <vt:lpstr>Market response to repurchases</vt:lpstr>
      <vt:lpstr>Market response to repurchases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Securities Issuance &amp; Distributions</dc:title>
  <dc:creator>Jonathan Cohn</dc:creator>
  <cp:lastModifiedBy>Jonathan Cohn</cp:lastModifiedBy>
  <cp:revision>15</cp:revision>
  <dcterms:created xsi:type="dcterms:W3CDTF">2019-09-28T17:02:10Z</dcterms:created>
  <dcterms:modified xsi:type="dcterms:W3CDTF">2019-11-08T06:22:23Z</dcterms:modified>
</cp:coreProperties>
</file>