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346" r:id="rId2"/>
    <p:sldId id="347" r:id="rId3"/>
    <p:sldId id="352" r:id="rId4"/>
    <p:sldId id="401" r:id="rId5"/>
    <p:sldId id="374"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399" r:id="rId25"/>
    <p:sldId id="400" r:id="rId2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94660" autoAdjust="0"/>
  </p:normalViewPr>
  <p:slideViewPr>
    <p:cSldViewPr>
      <p:cViewPr varScale="1">
        <p:scale>
          <a:sx n="62" d="100"/>
          <a:sy n="62" d="100"/>
        </p:scale>
        <p:origin x="174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tia\Dropbox\Work\Teaching\Advanced%20Corporate%20Finance\Support\Oil%20forward%20curve%20September%20201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901347419463204E-2"/>
          <c:y val="1.9902963359204807E-2"/>
          <c:w val="0.92594838273695457"/>
          <c:h val="0.81454486435902684"/>
        </c:manualLayout>
      </c:layout>
      <c:lineChart>
        <c:grouping val="standard"/>
        <c:varyColors val="0"/>
        <c:ser>
          <c:idx val="0"/>
          <c:order val="0"/>
          <c:marker>
            <c:symbol val="none"/>
          </c:marker>
          <c:cat>
            <c:numRef>
              <c:f>Sheet1!$D$8:$D$92</c:f>
              <c:numCache>
                <c:formatCode>General</c:formatCode>
                <c:ptCount val="85"/>
                <c:pt idx="0" formatCode="mmm\-yy">
                  <c:v>43739</c:v>
                </c:pt>
                <c:pt idx="3" formatCode="mmm\-yy">
                  <c:v>43770</c:v>
                </c:pt>
                <c:pt idx="6" formatCode="mmm\-yy">
                  <c:v>43800</c:v>
                </c:pt>
                <c:pt idx="9" formatCode="mmm\-yy">
                  <c:v>43831</c:v>
                </c:pt>
                <c:pt idx="12" formatCode="mmm\-yy">
                  <c:v>43862</c:v>
                </c:pt>
                <c:pt idx="15" formatCode="mmm\-yy">
                  <c:v>43891</c:v>
                </c:pt>
                <c:pt idx="18" formatCode="mmm\-yy">
                  <c:v>43922</c:v>
                </c:pt>
                <c:pt idx="21" formatCode="mmm\-yy">
                  <c:v>43952</c:v>
                </c:pt>
                <c:pt idx="24" formatCode="mmm\-yy">
                  <c:v>43983</c:v>
                </c:pt>
                <c:pt idx="27" formatCode="mmm\-yy">
                  <c:v>44013</c:v>
                </c:pt>
                <c:pt idx="30" formatCode="mmm\-yy">
                  <c:v>44044</c:v>
                </c:pt>
                <c:pt idx="33" formatCode="mmm\-yy">
                  <c:v>44075</c:v>
                </c:pt>
                <c:pt idx="36" formatCode="mmm\-yy">
                  <c:v>44105</c:v>
                </c:pt>
                <c:pt idx="39" formatCode="mmm\-yy">
                  <c:v>44136</c:v>
                </c:pt>
                <c:pt idx="42" formatCode="mmm\-yy">
                  <c:v>44166</c:v>
                </c:pt>
                <c:pt idx="45" formatCode="mmm\-yy">
                  <c:v>44197</c:v>
                </c:pt>
                <c:pt idx="48" formatCode="mmm\-yy">
                  <c:v>44228</c:v>
                </c:pt>
                <c:pt idx="51" formatCode="mmm\-yy">
                  <c:v>44256</c:v>
                </c:pt>
                <c:pt idx="54" formatCode="mmm\-yy">
                  <c:v>44287</c:v>
                </c:pt>
                <c:pt idx="57" formatCode="mmm\-yy">
                  <c:v>44317</c:v>
                </c:pt>
                <c:pt idx="60" formatCode="mmm\-yy">
                  <c:v>44348</c:v>
                </c:pt>
                <c:pt idx="63" formatCode="mmm\-yy">
                  <c:v>44378</c:v>
                </c:pt>
                <c:pt idx="66" formatCode="mmm\-yy">
                  <c:v>44409</c:v>
                </c:pt>
                <c:pt idx="69" formatCode="mmm\-yy">
                  <c:v>44440</c:v>
                </c:pt>
                <c:pt idx="72" formatCode="mmm\-yy">
                  <c:v>44470</c:v>
                </c:pt>
                <c:pt idx="75" formatCode="[$-409]mmm\-yy;@">
                  <c:v>44501</c:v>
                </c:pt>
                <c:pt idx="78" formatCode="[$-409]mmm\-yy;@">
                  <c:v>44531</c:v>
                </c:pt>
                <c:pt idx="81" formatCode="[$-409]mmm\-yy;@">
                  <c:v>44562</c:v>
                </c:pt>
              </c:numCache>
            </c:numRef>
          </c:cat>
          <c:val>
            <c:numRef>
              <c:f>Sheet1!$E$5:$E$89</c:f>
              <c:numCache>
                <c:formatCode>General</c:formatCode>
                <c:ptCount val="85"/>
                <c:pt idx="0">
                  <c:v>54.87</c:v>
                </c:pt>
                <c:pt idx="3">
                  <c:v>54.81</c:v>
                </c:pt>
                <c:pt idx="6">
                  <c:v>54.42</c:v>
                </c:pt>
                <c:pt idx="9">
                  <c:v>53.99</c:v>
                </c:pt>
                <c:pt idx="12">
                  <c:v>53.66</c:v>
                </c:pt>
                <c:pt idx="15">
                  <c:v>53.19</c:v>
                </c:pt>
                <c:pt idx="18">
                  <c:v>52.9</c:v>
                </c:pt>
                <c:pt idx="21">
                  <c:v>52.65</c:v>
                </c:pt>
                <c:pt idx="24">
                  <c:v>52.41</c:v>
                </c:pt>
                <c:pt idx="27">
                  <c:v>52.2</c:v>
                </c:pt>
                <c:pt idx="30">
                  <c:v>52</c:v>
                </c:pt>
                <c:pt idx="33">
                  <c:v>51.8</c:v>
                </c:pt>
                <c:pt idx="36">
                  <c:v>51.64</c:v>
                </c:pt>
                <c:pt idx="39">
                  <c:v>51.5</c:v>
                </c:pt>
                <c:pt idx="42">
                  <c:v>51.39</c:v>
                </c:pt>
                <c:pt idx="45">
                  <c:v>51.29</c:v>
                </c:pt>
                <c:pt idx="48">
                  <c:v>51.16</c:v>
                </c:pt>
                <c:pt idx="51">
                  <c:v>51.04</c:v>
                </c:pt>
                <c:pt idx="54">
                  <c:v>50.94</c:v>
                </c:pt>
                <c:pt idx="57">
                  <c:v>50.86</c:v>
                </c:pt>
                <c:pt idx="60">
                  <c:v>50.81</c:v>
                </c:pt>
                <c:pt idx="63">
                  <c:v>50.78</c:v>
                </c:pt>
                <c:pt idx="66">
                  <c:v>50.71</c:v>
                </c:pt>
                <c:pt idx="69">
                  <c:v>50.66</c:v>
                </c:pt>
                <c:pt idx="72">
                  <c:v>50.63</c:v>
                </c:pt>
                <c:pt idx="75">
                  <c:v>50.62</c:v>
                </c:pt>
                <c:pt idx="78">
                  <c:v>50.62</c:v>
                </c:pt>
                <c:pt idx="81">
                  <c:v>50.64</c:v>
                </c:pt>
                <c:pt idx="84">
                  <c:v>50.61</c:v>
                </c:pt>
              </c:numCache>
            </c:numRef>
          </c:val>
          <c:smooth val="0"/>
          <c:extLst>
            <c:ext xmlns:c16="http://schemas.microsoft.com/office/drawing/2014/chart" uri="{C3380CC4-5D6E-409C-BE32-E72D297353CC}">
              <c16:uniqueId val="{00000000-1FF8-473F-A23E-14EB57D7E395}"/>
            </c:ext>
          </c:extLst>
        </c:ser>
        <c:dLbls>
          <c:showLegendKey val="0"/>
          <c:showVal val="0"/>
          <c:showCatName val="0"/>
          <c:showSerName val="0"/>
          <c:showPercent val="0"/>
          <c:showBubbleSize val="0"/>
        </c:dLbls>
        <c:smooth val="0"/>
        <c:axId val="786714680"/>
        <c:axId val="786716248"/>
      </c:lineChart>
      <c:dateAx>
        <c:axId val="786714680"/>
        <c:scaling>
          <c:orientation val="minMax"/>
        </c:scaling>
        <c:delete val="0"/>
        <c:axPos val="b"/>
        <c:numFmt formatCode="mmm\-yy" sourceLinked="1"/>
        <c:majorTickMark val="out"/>
        <c:minorTickMark val="none"/>
        <c:tickLblPos val="nextTo"/>
        <c:txPr>
          <a:bodyPr rot="-3540000"/>
          <a:lstStyle/>
          <a:p>
            <a:pPr>
              <a:defRPr/>
            </a:pPr>
            <a:endParaRPr lang="en-US"/>
          </a:p>
        </c:txPr>
        <c:crossAx val="786716248"/>
        <c:crosses val="autoZero"/>
        <c:auto val="1"/>
        <c:lblOffset val="100"/>
        <c:baseTimeUnit val="months"/>
      </c:dateAx>
      <c:valAx>
        <c:axId val="786716248"/>
        <c:scaling>
          <c:orientation val="minMax"/>
        </c:scaling>
        <c:delete val="0"/>
        <c:axPos val="l"/>
        <c:majorGridlines/>
        <c:numFmt formatCode="General" sourceLinked="1"/>
        <c:majorTickMark val="out"/>
        <c:minorTickMark val="none"/>
        <c:tickLblPos val="nextTo"/>
        <c:crossAx val="786714680"/>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393">
              <a:defRPr sz="1200" smtClean="0">
                <a:effectLst>
                  <a:outerShdw blurRad="38100" dist="38100" dir="2700000" algn="tl">
                    <a:srgbClr val="C0C0C0"/>
                  </a:outerShdw>
                </a:effectLst>
              </a:defRPr>
            </a:lvl1pPr>
          </a:lstStyle>
          <a:p>
            <a:pPr>
              <a:defRPr/>
            </a:pPr>
            <a:endParaRPr lang="en-US"/>
          </a:p>
        </p:txBody>
      </p:sp>
      <p:sp>
        <p:nvSpPr>
          <p:cNvPr id="37891" name="Rectangle 3"/>
          <p:cNvSpPr>
            <a:spLocks noGrp="1" noChangeArrowheads="1"/>
          </p:cNvSpPr>
          <p:nvPr>
            <p:ph type="dt" sz="quarter" idx="1"/>
          </p:nvPr>
        </p:nvSpPr>
        <p:spPr bwMode="auto">
          <a:xfrm>
            <a:off x="4144726" y="0"/>
            <a:ext cx="3170474" cy="48006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393">
              <a:defRPr sz="1200" smtClean="0">
                <a:effectLst>
                  <a:outerShdw blurRad="38100" dist="38100" dir="2700000" algn="tl">
                    <a:srgbClr val="C0C0C0"/>
                  </a:outerShdw>
                </a:effectLst>
              </a:defRPr>
            </a:lvl1pPr>
          </a:lstStyle>
          <a:p>
            <a:pPr>
              <a:defRPr/>
            </a:pPr>
            <a:endParaRPr lang="en-US"/>
          </a:p>
        </p:txBody>
      </p:sp>
      <p:sp>
        <p:nvSpPr>
          <p:cNvPr id="37892" name="Rectangle 4"/>
          <p:cNvSpPr>
            <a:spLocks noGrp="1" noChangeArrowheads="1"/>
          </p:cNvSpPr>
          <p:nvPr>
            <p:ph type="ftr" sz="quarter" idx="2"/>
          </p:nvPr>
        </p:nvSpPr>
        <p:spPr bwMode="auto">
          <a:xfrm>
            <a:off x="0" y="9121140"/>
            <a:ext cx="3170475" cy="480060"/>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393">
              <a:defRPr sz="1200" smtClean="0">
                <a:effectLst>
                  <a:outerShdw blurRad="38100" dist="38100" dir="2700000" algn="tl">
                    <a:srgbClr val="C0C0C0"/>
                  </a:outerShdw>
                </a:effectLst>
              </a:defRPr>
            </a:lvl1pPr>
          </a:lstStyle>
          <a:p>
            <a:pPr>
              <a:defRPr/>
            </a:pPr>
            <a:endParaRPr lang="en-US"/>
          </a:p>
        </p:txBody>
      </p:sp>
      <p:sp>
        <p:nvSpPr>
          <p:cNvPr id="37893" name="Rectangle 5"/>
          <p:cNvSpPr>
            <a:spLocks noGrp="1" noChangeArrowheads="1"/>
          </p:cNvSpPr>
          <p:nvPr>
            <p:ph type="sldNum" sz="quarter" idx="3"/>
          </p:nvPr>
        </p:nvSpPr>
        <p:spPr bwMode="auto">
          <a:xfrm>
            <a:off x="4144726" y="9121140"/>
            <a:ext cx="3170474" cy="480060"/>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393">
              <a:defRPr sz="1200" smtClean="0">
                <a:effectLst>
                  <a:outerShdw blurRad="38100" dist="38100" dir="2700000" algn="tl">
                    <a:srgbClr val="C0C0C0"/>
                  </a:outerShdw>
                </a:effectLst>
              </a:defRPr>
            </a:lvl1pPr>
          </a:lstStyle>
          <a:p>
            <a:pPr>
              <a:defRPr/>
            </a:pPr>
            <a:fld id="{5EF07DB0-E6A5-4AD0-B506-40F431319498}" type="slidenum">
              <a:rPr lang="en-US"/>
              <a:pPr>
                <a:defRPr/>
              </a:pPr>
              <a:t>‹#›</a:t>
            </a:fld>
            <a:endParaRPr lang="en-US"/>
          </a:p>
        </p:txBody>
      </p:sp>
    </p:spTree>
    <p:extLst>
      <p:ext uri="{BB962C8B-B14F-4D97-AF65-F5344CB8AC3E}">
        <p14:creationId xmlns:p14="http://schemas.microsoft.com/office/powerpoint/2010/main" val="335766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170475" cy="48006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393">
              <a:defRPr sz="1200" smtClean="0">
                <a:effectLst>
                  <a:outerShdw blurRad="38100" dist="38100" dir="2700000" algn="tl">
                    <a:srgbClr val="C0C0C0"/>
                  </a:outerShdw>
                </a:effectLst>
              </a:defRPr>
            </a:lvl1pPr>
          </a:lstStyle>
          <a:p>
            <a:pPr>
              <a:defRPr/>
            </a:pPr>
            <a:endParaRPr lang="en-US"/>
          </a:p>
        </p:txBody>
      </p:sp>
      <p:sp>
        <p:nvSpPr>
          <p:cNvPr id="23555" name="Rectangle 3"/>
          <p:cNvSpPr>
            <a:spLocks noGrp="1" noChangeArrowheads="1"/>
          </p:cNvSpPr>
          <p:nvPr>
            <p:ph type="dt" idx="1"/>
          </p:nvPr>
        </p:nvSpPr>
        <p:spPr bwMode="auto">
          <a:xfrm>
            <a:off x="4144726" y="0"/>
            <a:ext cx="3170474" cy="48006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393">
              <a:defRPr sz="1200" smtClean="0">
                <a:effectLst>
                  <a:outerShdw blurRad="38100" dist="38100" dir="2700000" algn="tl">
                    <a:srgbClr val="C0C0C0"/>
                  </a:outerShdw>
                </a:effectLst>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75915" y="4560570"/>
            <a:ext cx="5363372" cy="4320540"/>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9121140"/>
            <a:ext cx="3170475" cy="480060"/>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393">
              <a:defRPr sz="1200" smtClean="0">
                <a:effectLst>
                  <a:outerShdw blurRad="38100" dist="38100" dir="2700000" algn="tl">
                    <a:srgbClr val="C0C0C0"/>
                  </a:outerShdw>
                </a:effectLst>
              </a:defRPr>
            </a:lvl1pPr>
          </a:lstStyle>
          <a:p>
            <a:pPr>
              <a:defRPr/>
            </a:pPr>
            <a:endParaRPr lang="en-US"/>
          </a:p>
        </p:txBody>
      </p:sp>
      <p:sp>
        <p:nvSpPr>
          <p:cNvPr id="23559" name="Rectangle 7"/>
          <p:cNvSpPr>
            <a:spLocks noGrp="1" noChangeArrowheads="1"/>
          </p:cNvSpPr>
          <p:nvPr>
            <p:ph type="sldNum" sz="quarter" idx="5"/>
          </p:nvPr>
        </p:nvSpPr>
        <p:spPr bwMode="auto">
          <a:xfrm>
            <a:off x="4144726" y="9121140"/>
            <a:ext cx="3170474" cy="480060"/>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393">
              <a:defRPr sz="1200" smtClean="0">
                <a:effectLst>
                  <a:outerShdw blurRad="38100" dist="38100" dir="2700000" algn="tl">
                    <a:srgbClr val="C0C0C0"/>
                  </a:outerShdw>
                </a:effectLst>
              </a:defRPr>
            </a:lvl1pPr>
          </a:lstStyle>
          <a:p>
            <a:pPr>
              <a:defRPr/>
            </a:pPr>
            <a:fld id="{36325C19-9A26-4D68-806B-A335F231D1E2}" type="slidenum">
              <a:rPr lang="en-US"/>
              <a:pPr>
                <a:defRPr/>
              </a:pPr>
              <a:t>‹#›</a:t>
            </a:fld>
            <a:endParaRPr lang="en-US"/>
          </a:p>
        </p:txBody>
      </p:sp>
    </p:spTree>
    <p:extLst>
      <p:ext uri="{BB962C8B-B14F-4D97-AF65-F5344CB8AC3E}">
        <p14:creationId xmlns:p14="http://schemas.microsoft.com/office/powerpoint/2010/main" val="1688982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3B38C1-6241-4B73-AD53-FB6F26A1575E}" type="slidenum">
              <a:rPr lang="en-US"/>
              <a:pPr>
                <a:defRPr/>
              </a:pPr>
              <a:t>1</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8983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2E320B-4EBA-431B-8BA1-143461216C74}" type="slidenum">
              <a:rPr lang="en-US"/>
              <a:pPr>
                <a:defRPr/>
              </a:pPr>
              <a:t>2</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243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6325C19-9A26-4D68-806B-A335F231D1E2}" type="slidenum">
              <a:rPr lang="en-US" smtClean="0"/>
              <a:pPr>
                <a:defRPr/>
              </a:pPr>
              <a:t>4</a:t>
            </a:fld>
            <a:endParaRPr lang="en-US"/>
          </a:p>
        </p:txBody>
      </p:sp>
    </p:spTree>
    <p:extLst>
      <p:ext uri="{BB962C8B-B14F-4D97-AF65-F5344CB8AC3E}">
        <p14:creationId xmlns:p14="http://schemas.microsoft.com/office/powerpoint/2010/main" val="288741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EB004E-C092-416F-9CE1-5B0BBF450F11}" type="slidenum">
              <a:rPr lang="en-US"/>
              <a:pPr>
                <a:defRPr/>
              </a:pPr>
              <a:t>6</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26108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A1DA0D-2E88-4265-B6BF-3AC69DE12517}" type="slidenum">
              <a:rPr lang="en-US"/>
              <a:pPr>
                <a:defRPr/>
              </a:pPr>
              <a:t>19</a:t>
            </a:fld>
            <a:endParaRPr lang="en-US"/>
          </a:p>
        </p:txBody>
      </p:sp>
      <p:sp>
        <p:nvSpPr>
          <p:cNvPr id="48131" name="Rectangle 2"/>
          <p:cNvSpPr>
            <a:spLocks noGrp="1" noRot="1" noChangeAspect="1" noChangeArrowheads="1" noTextEdit="1"/>
          </p:cNvSpPr>
          <p:nvPr>
            <p:ph type="sldImg"/>
          </p:nvPr>
        </p:nvSpPr>
        <p:spPr>
          <a:xfrm>
            <a:off x="1243013" y="708025"/>
            <a:ext cx="4829175" cy="3621088"/>
          </a:xfrm>
          <a:ln/>
        </p:spPr>
      </p:sp>
      <p:sp>
        <p:nvSpPr>
          <p:cNvPr id="48132" name="Rectangle 3"/>
          <p:cNvSpPr>
            <a:spLocks noGrp="1" noChangeArrowheads="1"/>
          </p:cNvSpPr>
          <p:nvPr>
            <p:ph type="body" idx="1"/>
          </p:nvPr>
        </p:nvSpPr>
        <p:spPr>
          <a:xfrm>
            <a:off x="975915" y="4563858"/>
            <a:ext cx="5363372" cy="4328761"/>
          </a:xfrm>
          <a:noFill/>
          <a:ln/>
        </p:spPr>
        <p:txBody>
          <a:bodyPr/>
          <a:lstStyle/>
          <a:p>
            <a:endParaRPr lang="en-US"/>
          </a:p>
        </p:txBody>
      </p:sp>
    </p:spTree>
    <p:extLst>
      <p:ext uri="{BB962C8B-B14F-4D97-AF65-F5344CB8AC3E}">
        <p14:creationId xmlns:p14="http://schemas.microsoft.com/office/powerpoint/2010/main" val="718398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C5AFC5E-B0FC-4A3C-8E69-654F858B8325}" type="slidenum">
              <a:rPr lang="en-US"/>
              <a:pPr>
                <a:defRPr/>
              </a:pPr>
              <a:t>20</a:t>
            </a:fld>
            <a:endParaRPr lang="en-US"/>
          </a:p>
        </p:txBody>
      </p:sp>
      <p:sp>
        <p:nvSpPr>
          <p:cNvPr id="49155" name="Rectangle 2"/>
          <p:cNvSpPr>
            <a:spLocks noGrp="1" noRot="1" noChangeAspect="1" noChangeArrowheads="1" noTextEdit="1"/>
          </p:cNvSpPr>
          <p:nvPr>
            <p:ph type="sldImg"/>
          </p:nvPr>
        </p:nvSpPr>
        <p:spPr>
          <a:xfrm>
            <a:off x="1243013" y="708025"/>
            <a:ext cx="4829175" cy="3621088"/>
          </a:xfrm>
          <a:ln/>
        </p:spPr>
      </p:sp>
      <p:sp>
        <p:nvSpPr>
          <p:cNvPr id="49156" name="Rectangle 3"/>
          <p:cNvSpPr>
            <a:spLocks noGrp="1" noChangeArrowheads="1"/>
          </p:cNvSpPr>
          <p:nvPr>
            <p:ph type="body" idx="1"/>
          </p:nvPr>
        </p:nvSpPr>
        <p:spPr>
          <a:xfrm>
            <a:off x="975915" y="4563858"/>
            <a:ext cx="5363372" cy="4328761"/>
          </a:xfrm>
          <a:noFill/>
          <a:ln/>
        </p:spPr>
        <p:txBody>
          <a:bodyPr/>
          <a:lstStyle/>
          <a:p>
            <a:endParaRPr lang="en-US"/>
          </a:p>
        </p:txBody>
      </p:sp>
    </p:spTree>
    <p:extLst>
      <p:ext uri="{BB962C8B-B14F-4D97-AF65-F5344CB8AC3E}">
        <p14:creationId xmlns:p14="http://schemas.microsoft.com/office/powerpoint/2010/main" val="209667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7D36D0-A78C-4178-AF3E-1C7403411EE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362AB5-763A-421B-B66E-E1683883DF7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2E3D1F-0450-4E18-9932-187BDEA4CCE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FC99A4-F310-414C-A0FD-C2DF4CBF034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2E8CF0-3E1E-4B52-A579-5175F88267F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A56CAD-F7FB-4567-91A2-0D78500F55E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C0D1B38-8381-4054-ADE2-6C35C4481C5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5BB9169-E1B8-4808-9511-7AC16F5456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19F0D08-F911-4C2C-A247-229CA3CDC0D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96F89B-DA76-417B-9F1F-20EA2F9807D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8FA568-3515-4205-9BEC-9139125DF59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F6C239D-F13A-4305-AECD-9AD38BCD1A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 Id="rId1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52400" y="2438400"/>
            <a:ext cx="8839200" cy="1143000"/>
          </a:xfrm>
        </p:spPr>
        <p:txBody>
          <a:bodyPr/>
          <a:lstStyle/>
          <a:p>
            <a:pPr>
              <a:lnSpc>
                <a:spcPct val="115000"/>
              </a:lnSpc>
              <a:spcAft>
                <a:spcPct val="20000"/>
              </a:spcAft>
            </a:pPr>
            <a:r>
              <a:rPr lang="en-US" sz="3600" dirty="0"/>
              <a:t>RELATIVE VALUATION METHODS IN CORPORATE FINANCE</a:t>
            </a:r>
            <a:br>
              <a:rPr lang="en-US" sz="3600" dirty="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p:spPr>
        <p:txBody>
          <a:bodyPr/>
          <a:lstStyle/>
          <a:p>
            <a:fld id="{1EE05FE8-0F37-4024-9E65-2C0B17F0214A}" type="slidenum">
              <a:rPr lang="en-US"/>
              <a:pPr/>
              <a:t>10</a:t>
            </a:fld>
            <a:endParaRPr lang="en-US"/>
          </a:p>
        </p:txBody>
      </p:sp>
      <p:sp>
        <p:nvSpPr>
          <p:cNvPr id="25603" name="Text Box 4"/>
          <p:cNvSpPr txBox="1">
            <a:spLocks noChangeArrowheads="1"/>
          </p:cNvSpPr>
          <p:nvPr/>
        </p:nvSpPr>
        <p:spPr bwMode="auto">
          <a:xfrm>
            <a:off x="381000" y="457200"/>
            <a:ext cx="8610600" cy="4308872"/>
          </a:xfrm>
          <a:prstGeom prst="rect">
            <a:avLst/>
          </a:prstGeom>
          <a:noFill/>
          <a:ln w="9525">
            <a:noFill/>
            <a:miter lim="800000"/>
            <a:headEnd/>
            <a:tailEnd/>
          </a:ln>
        </p:spPr>
        <p:txBody>
          <a:bodyPr wrap="square">
            <a:spAutoFit/>
          </a:bodyPr>
          <a:lstStyle/>
          <a:p>
            <a:pPr defTabSz="625475">
              <a:spcBef>
                <a:spcPct val="50000"/>
              </a:spcBef>
              <a:tabLst>
                <a:tab pos="512763" algn="l"/>
              </a:tabLst>
            </a:pPr>
            <a:r>
              <a:rPr lang="en-US" dirty="0"/>
              <a:t>Replication and Mispricing:</a:t>
            </a:r>
          </a:p>
          <a:p>
            <a:pPr defTabSz="625475">
              <a:spcBef>
                <a:spcPct val="50000"/>
              </a:spcBef>
              <a:buFontTx/>
              <a:buChar char="•"/>
              <a:tabLst>
                <a:tab pos="512763" algn="l"/>
              </a:tabLst>
            </a:pPr>
            <a:r>
              <a:rPr lang="en-US" sz="2000" dirty="0"/>
              <a:t> Replication methods rely on market prices</a:t>
            </a:r>
          </a:p>
          <a:p>
            <a:pPr defTabSz="625475">
              <a:spcBef>
                <a:spcPct val="50000"/>
              </a:spcBef>
              <a:buFontTx/>
              <a:buChar char="•"/>
              <a:tabLst>
                <a:tab pos="512763" algn="l"/>
              </a:tabLst>
            </a:pPr>
            <a:r>
              <a:rPr lang="en-US" sz="2000" dirty="0"/>
              <a:t> What if you believe that the market prices are wrong? Should you still use them?</a:t>
            </a:r>
          </a:p>
          <a:p>
            <a:pPr defTabSz="625475">
              <a:spcBef>
                <a:spcPct val="50000"/>
              </a:spcBef>
              <a:tabLst>
                <a:tab pos="512763" algn="l"/>
              </a:tabLst>
            </a:pPr>
            <a:endParaRPr lang="en-US" sz="2000" dirty="0"/>
          </a:p>
          <a:p>
            <a:pPr defTabSz="625475">
              <a:spcBef>
                <a:spcPct val="50000"/>
              </a:spcBef>
              <a:tabLst>
                <a:tab pos="512763" algn="l"/>
              </a:tabLst>
            </a:pPr>
            <a:r>
              <a:rPr lang="en-US" sz="2000" dirty="0"/>
              <a:t>Example continued:</a:t>
            </a:r>
          </a:p>
          <a:p>
            <a:pPr marL="344488" lvl="1" indent="-231775" defTabSz="625475">
              <a:spcBef>
                <a:spcPct val="50000"/>
              </a:spcBef>
              <a:buFont typeface="Times New Roman" pitchFamily="18" charset="0"/>
              <a:buChar char="–"/>
              <a:tabLst>
                <a:tab pos="512763" algn="l"/>
              </a:tabLst>
            </a:pPr>
            <a:r>
              <a:rPr lang="en-US" sz="2000" dirty="0"/>
              <a:t>You believe that the interest rates will soon be much higher than what market participants expect</a:t>
            </a:r>
          </a:p>
          <a:p>
            <a:pPr marL="344488" lvl="1" indent="-231775" defTabSz="625475">
              <a:spcBef>
                <a:spcPct val="50000"/>
              </a:spcBef>
              <a:buFont typeface="Times New Roman" pitchFamily="18" charset="0"/>
              <a:buChar char="–"/>
              <a:tabLst>
                <a:tab pos="512763" algn="l"/>
              </a:tabLst>
            </a:pPr>
            <a:r>
              <a:rPr lang="en-US" sz="2000" dirty="0"/>
              <a:t>As a result, you think the bonds are overvalued: in your opinion, Bond A is worth $96 and Bond B is worth $98</a:t>
            </a:r>
          </a:p>
          <a:p>
            <a:pPr marL="344488" lvl="1" indent="-231775" defTabSz="625475">
              <a:spcBef>
                <a:spcPct val="50000"/>
              </a:spcBef>
              <a:buFont typeface="Times New Roman" pitchFamily="18" charset="0"/>
              <a:buChar char="–"/>
              <a:tabLst>
                <a:tab pos="512763" algn="l"/>
              </a:tabLst>
            </a:pPr>
            <a:r>
              <a:rPr lang="en-US" sz="2000" dirty="0"/>
              <a:t> Should you change your valuation of the project?</a:t>
            </a:r>
          </a:p>
        </p:txBody>
      </p:sp>
      <p:sp>
        <p:nvSpPr>
          <p:cNvPr id="25604" name="Rectangle 5"/>
          <p:cNvSpPr>
            <a:spLocks noChangeArrowheads="1"/>
          </p:cNvSpPr>
          <p:nvPr/>
        </p:nvSpPr>
        <p:spPr bwMode="auto">
          <a:xfrm>
            <a:off x="304800" y="2286000"/>
            <a:ext cx="8534400" cy="2590800"/>
          </a:xfrm>
          <a:prstGeom prst="rect">
            <a:avLst/>
          </a:prstGeom>
          <a:no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18728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p>
            <a:fld id="{7E17846F-AB03-4DCB-86B0-5D5EC53F0422}" type="slidenum">
              <a:rPr lang="en-US"/>
              <a:pPr/>
              <a:t>11</a:t>
            </a:fld>
            <a:endParaRPr lang="en-US"/>
          </a:p>
        </p:txBody>
      </p:sp>
      <p:sp>
        <p:nvSpPr>
          <p:cNvPr id="26627" name="Text Box 4"/>
          <p:cNvSpPr txBox="1">
            <a:spLocks noChangeArrowheads="1"/>
          </p:cNvSpPr>
          <p:nvPr/>
        </p:nvSpPr>
        <p:spPr bwMode="auto">
          <a:xfrm>
            <a:off x="457200" y="533400"/>
            <a:ext cx="8229600" cy="5126788"/>
          </a:xfrm>
          <a:prstGeom prst="rect">
            <a:avLst/>
          </a:prstGeom>
          <a:noFill/>
          <a:ln w="9525">
            <a:noFill/>
            <a:miter lim="800000"/>
            <a:headEnd/>
            <a:tailEnd/>
          </a:ln>
        </p:spPr>
        <p:txBody>
          <a:bodyPr wrap="square">
            <a:spAutoFit/>
          </a:bodyPr>
          <a:lstStyle/>
          <a:p>
            <a:pPr marL="344488" indent="-344488" defTabSz="168275">
              <a:spcBef>
                <a:spcPct val="50000"/>
              </a:spcBef>
              <a:spcAft>
                <a:spcPct val="60000"/>
              </a:spcAft>
            </a:pPr>
            <a:r>
              <a:rPr lang="en-US" sz="2200" dirty="0"/>
              <a:t>Answer: It depends (on the circumstances)</a:t>
            </a:r>
          </a:p>
          <a:p>
            <a:pPr marL="230188" indent="-230188" defTabSz="168275">
              <a:spcBef>
                <a:spcPct val="35000"/>
              </a:spcBef>
              <a:buFont typeface="Arial" panose="020B0604020202020204" pitchFamily="34" charset="0"/>
              <a:buChar char="•"/>
            </a:pPr>
            <a:r>
              <a:rPr lang="en-US" sz="2000" dirty="0"/>
              <a:t>Suppose you can hedge risks by taking the opposite position in financial markets, as in the example</a:t>
            </a:r>
          </a:p>
          <a:p>
            <a:pPr marL="746125" lvl="1" indent="-230188" defTabSz="168275">
              <a:spcBef>
                <a:spcPct val="35000"/>
              </a:spcBef>
              <a:buFont typeface="Times New Roman" pitchFamily="18" charset="0"/>
              <a:buChar char="–"/>
            </a:pPr>
            <a:r>
              <a:rPr lang="en-US" sz="1900" dirty="0"/>
              <a:t>Then your valuation is still valid: “Lock in” the project NPV by investing in it and hedging its cash flows by taking the arbitrage position</a:t>
            </a:r>
          </a:p>
          <a:p>
            <a:pPr marL="746125" lvl="1" indent="-230188" defTabSz="168275">
              <a:spcBef>
                <a:spcPct val="35000"/>
              </a:spcBef>
              <a:buFont typeface="Times New Roman" pitchFamily="18" charset="0"/>
              <a:buChar char="–"/>
            </a:pPr>
            <a:r>
              <a:rPr lang="en-US" sz="1900" dirty="0"/>
              <a:t>In practice, many contexts where risks can be hedged using derivatives (e.g., swap contracts)</a:t>
            </a:r>
          </a:p>
          <a:p>
            <a:pPr marL="746125" lvl="1" indent="-230188" defTabSz="168275">
              <a:spcBef>
                <a:spcPct val="35000"/>
              </a:spcBef>
              <a:buFont typeface="Times New Roman" pitchFamily="18" charset="0"/>
              <a:buChar char="–"/>
            </a:pPr>
            <a:r>
              <a:rPr lang="en-US" sz="1900" dirty="0"/>
              <a:t>Also, recall that hedging is similar to selling the project’s future cash flows. May be feasible in some industries (e.g., drilling projects) </a:t>
            </a:r>
          </a:p>
          <a:p>
            <a:pPr marL="58737" defTabSz="168275">
              <a:spcBef>
                <a:spcPct val="35000"/>
              </a:spcBef>
            </a:pPr>
            <a:endParaRPr lang="en-US" sz="2000" dirty="0"/>
          </a:p>
          <a:p>
            <a:pPr marL="230188" indent="-230188" defTabSz="168275">
              <a:spcBef>
                <a:spcPct val="35000"/>
              </a:spcBef>
              <a:spcAft>
                <a:spcPts val="1200"/>
              </a:spcAft>
              <a:buFont typeface="Arial" panose="020B0604020202020204" pitchFamily="34" charset="0"/>
              <a:buChar char="•"/>
            </a:pPr>
            <a:r>
              <a:rPr lang="en-US" sz="2000" dirty="0"/>
              <a:t>If you cannot hedge or sell, are market prices still relevant? Useful?</a:t>
            </a:r>
          </a:p>
          <a:p>
            <a:pPr marL="230188" indent="-230188" defTabSz="168275">
              <a:spcBef>
                <a:spcPct val="35000"/>
              </a:spcBef>
              <a:buFont typeface="Arial" panose="020B0604020202020204" pitchFamily="34" charset="0"/>
              <a:buChar char="•"/>
            </a:pPr>
            <a:r>
              <a:rPr lang="en-US" sz="2000" dirty="0"/>
              <a:t>In practice, how good are managers in predicting the markets (interest rates, commodities, currencies, etc.)?</a:t>
            </a:r>
          </a:p>
        </p:txBody>
      </p:sp>
    </p:spTree>
    <p:extLst>
      <p:ext uri="{BB962C8B-B14F-4D97-AF65-F5344CB8AC3E}">
        <p14:creationId xmlns:p14="http://schemas.microsoft.com/office/powerpoint/2010/main" val="142297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p>
            <a:fld id="{78025711-7B75-4824-8AC0-26D87B8996D7}" type="slidenum">
              <a:rPr lang="en-US"/>
              <a:pPr/>
              <a:t>12</a:t>
            </a:fld>
            <a:endParaRPr lang="en-US"/>
          </a:p>
        </p:txBody>
      </p:sp>
      <p:sp>
        <p:nvSpPr>
          <p:cNvPr id="167938" name="Text Box 2"/>
          <p:cNvSpPr txBox="1">
            <a:spLocks noChangeArrowheads="1"/>
          </p:cNvSpPr>
          <p:nvPr/>
        </p:nvSpPr>
        <p:spPr bwMode="auto">
          <a:xfrm>
            <a:off x="381000" y="228600"/>
            <a:ext cx="8458200" cy="2281238"/>
          </a:xfrm>
          <a:prstGeom prst="rect">
            <a:avLst/>
          </a:prstGeom>
          <a:noFill/>
          <a:ln w="9525">
            <a:noFill/>
            <a:miter lim="800000"/>
            <a:headEnd/>
            <a:tailEnd/>
          </a:ln>
        </p:spPr>
        <p:txBody>
          <a:bodyPr>
            <a:spAutoFit/>
          </a:bodyPr>
          <a:lstStyle/>
          <a:p>
            <a:pPr marL="288925" indent="-288925" algn="ctr" defTabSz="682625" eaLnBrk="1" hangingPunct="1">
              <a:spcBef>
                <a:spcPct val="50000"/>
              </a:spcBef>
              <a:spcAft>
                <a:spcPct val="20000"/>
              </a:spcAft>
            </a:pPr>
            <a:r>
              <a:rPr lang="en-US" sz="2800" b="1" dirty="0"/>
              <a:t>2. Valuation Using Forward Prices</a:t>
            </a:r>
          </a:p>
          <a:p>
            <a:pPr marL="288925" indent="-288925" defTabSz="682625" eaLnBrk="1" hangingPunct="1">
              <a:spcBef>
                <a:spcPct val="50000"/>
              </a:spcBef>
              <a:buFontTx/>
              <a:buChar char="•"/>
            </a:pPr>
            <a:r>
              <a:rPr lang="en-US" sz="2200" dirty="0"/>
              <a:t>Forward contract: An obligation to buy/sell a security or commodity at a pre-specified price at some specific future date</a:t>
            </a:r>
          </a:p>
          <a:p>
            <a:pPr marL="288925" indent="-288925" defTabSz="682625" eaLnBrk="1" hangingPunct="1">
              <a:spcBef>
                <a:spcPct val="50000"/>
              </a:spcBef>
              <a:spcAft>
                <a:spcPct val="20000"/>
              </a:spcAft>
              <a:buFontTx/>
              <a:buChar char="•"/>
            </a:pPr>
            <a:r>
              <a:rPr lang="en-US" sz="2200" dirty="0"/>
              <a:t>Futures contract: Similar to a forward contract, but trades at an exchange</a:t>
            </a:r>
          </a:p>
        </p:txBody>
      </p:sp>
      <p:sp>
        <p:nvSpPr>
          <p:cNvPr id="33796" name="Text Box 6"/>
          <p:cNvSpPr txBox="1">
            <a:spLocks noChangeArrowheads="1"/>
          </p:cNvSpPr>
          <p:nvPr/>
        </p:nvSpPr>
        <p:spPr bwMode="auto">
          <a:xfrm>
            <a:off x="1143000" y="2560040"/>
            <a:ext cx="6705600" cy="276999"/>
          </a:xfrm>
          <a:prstGeom prst="rect">
            <a:avLst/>
          </a:prstGeom>
          <a:noFill/>
          <a:ln w="9525">
            <a:noFill/>
            <a:miter lim="800000"/>
            <a:headEnd/>
            <a:tailEnd/>
          </a:ln>
        </p:spPr>
        <p:txBody>
          <a:bodyPr wrap="square">
            <a:spAutoFit/>
          </a:bodyPr>
          <a:lstStyle/>
          <a:p>
            <a:pPr>
              <a:spcBef>
                <a:spcPct val="50000"/>
              </a:spcBef>
            </a:pPr>
            <a:r>
              <a:rPr lang="en-US" sz="1200" dirty="0"/>
              <a:t>NYMEX Light Sweet Crude Oil (WTI) Futures Prices as of August 19, 2019 (spot price = 54.87/barrel)</a:t>
            </a:r>
          </a:p>
        </p:txBody>
      </p:sp>
      <p:graphicFrame>
        <p:nvGraphicFramePr>
          <p:cNvPr id="7" name="Chart 6"/>
          <p:cNvGraphicFramePr>
            <a:graphicFrameLocks/>
          </p:cNvGraphicFramePr>
          <p:nvPr>
            <p:extLst>
              <p:ext uri="{D42A27DB-BD31-4B8C-83A1-F6EECF244321}">
                <p14:modId xmlns:p14="http://schemas.microsoft.com/office/powerpoint/2010/main" val="3737993563"/>
              </p:ext>
            </p:extLst>
          </p:nvPr>
        </p:nvGraphicFramePr>
        <p:xfrm>
          <a:off x="609600" y="2837039"/>
          <a:ext cx="7200652" cy="38939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05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7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p:spPr>
        <p:txBody>
          <a:bodyPr/>
          <a:lstStyle/>
          <a:p>
            <a:fld id="{FE42F2EC-542D-4505-92FC-619001FF67FE}" type="slidenum">
              <a:rPr lang="en-US"/>
              <a:pPr/>
              <a:t>13</a:t>
            </a:fld>
            <a:endParaRPr lang="en-US"/>
          </a:p>
        </p:txBody>
      </p:sp>
      <p:sp>
        <p:nvSpPr>
          <p:cNvPr id="34819" name="Text Box 4"/>
          <p:cNvSpPr txBox="1">
            <a:spLocks noChangeArrowheads="1"/>
          </p:cNvSpPr>
          <p:nvPr/>
        </p:nvSpPr>
        <p:spPr bwMode="auto">
          <a:xfrm>
            <a:off x="381000" y="319236"/>
            <a:ext cx="8229600" cy="6194003"/>
          </a:xfrm>
          <a:prstGeom prst="rect">
            <a:avLst/>
          </a:prstGeom>
          <a:noFill/>
          <a:ln w="9525">
            <a:noFill/>
            <a:miter lim="800000"/>
            <a:headEnd/>
            <a:tailEnd/>
          </a:ln>
        </p:spPr>
        <p:txBody>
          <a:bodyPr wrap="square">
            <a:spAutoFit/>
          </a:bodyPr>
          <a:lstStyle/>
          <a:p>
            <a:pPr defTabSz="168275">
              <a:spcBef>
                <a:spcPct val="40000"/>
              </a:spcBef>
              <a:spcAft>
                <a:spcPts val="900"/>
              </a:spcAft>
            </a:pPr>
            <a:r>
              <a:rPr lang="en-US" sz="2200" dirty="0"/>
              <a:t>Forward and Futures Contracts Basics:</a:t>
            </a:r>
          </a:p>
          <a:p>
            <a:pPr marL="230188" indent="-171450" defTabSz="168275">
              <a:spcBef>
                <a:spcPct val="40000"/>
              </a:spcBef>
              <a:spcAft>
                <a:spcPts val="600"/>
              </a:spcAft>
              <a:buFontTx/>
              <a:buChar char="•"/>
            </a:pPr>
            <a:r>
              <a:rPr lang="en-US" sz="1900" dirty="0"/>
              <a:t>Derivative contracts in zero net supply: For every buyer (the long side), there is a seller (the short side)</a:t>
            </a:r>
          </a:p>
          <a:p>
            <a:pPr marL="230188" indent="-171450" defTabSz="168275">
              <a:spcBef>
                <a:spcPct val="40000"/>
              </a:spcBef>
              <a:spcAft>
                <a:spcPts val="600"/>
              </a:spcAft>
              <a:buFontTx/>
              <a:buChar char="•"/>
            </a:pPr>
            <a:r>
              <a:rPr lang="en-US" sz="1900" b="1" dirty="0"/>
              <a:t>Traders:</a:t>
            </a:r>
            <a:r>
              <a:rPr lang="en-US" sz="1900" dirty="0"/>
              <a:t> Hedgers and speculators (both can be on either side of the market)</a:t>
            </a:r>
          </a:p>
          <a:p>
            <a:pPr marL="230188" indent="-171450" defTabSz="168275">
              <a:spcBef>
                <a:spcPct val="40000"/>
              </a:spcBef>
              <a:spcAft>
                <a:spcPts val="600"/>
              </a:spcAft>
              <a:buFontTx/>
              <a:buChar char="•"/>
            </a:pPr>
            <a:r>
              <a:rPr lang="en-US" sz="1900" b="1" dirty="0"/>
              <a:t>Trading:</a:t>
            </a:r>
            <a:r>
              <a:rPr lang="en-US" sz="1900" dirty="0"/>
              <a:t> Forwards are over-the-counter contracts. Futures are standardized contracts; they trade on organized exchanges that offer clearing house services</a:t>
            </a:r>
          </a:p>
          <a:p>
            <a:pPr marL="230188" indent="-171450" defTabSz="168275">
              <a:spcBef>
                <a:spcPct val="40000"/>
              </a:spcBef>
              <a:spcAft>
                <a:spcPts val="0"/>
              </a:spcAft>
              <a:buFontTx/>
              <a:buChar char="•"/>
            </a:pPr>
            <a:r>
              <a:rPr lang="en-US" sz="1900" b="1" dirty="0"/>
              <a:t>Initiation:</a:t>
            </a:r>
            <a:r>
              <a:rPr lang="en-US" sz="1900" dirty="0"/>
              <a:t> No cash payments by either side at contract initiation (except for fees and margin requirements):</a:t>
            </a:r>
          </a:p>
          <a:p>
            <a:pPr marL="58738" defTabSz="168275">
              <a:spcBef>
                <a:spcPct val="40000"/>
              </a:spcBef>
              <a:spcAft>
                <a:spcPts val="1200"/>
              </a:spcAft>
            </a:pPr>
            <a:r>
              <a:rPr lang="en-US" sz="1900" i="1" dirty="0"/>
              <a:t> The price (i.e., economic value) of a forward / futures contract is </a:t>
            </a:r>
            <a:r>
              <a:rPr lang="en-US" sz="1900" b="1" i="1" dirty="0"/>
              <a:t>zero</a:t>
            </a:r>
            <a:r>
              <a:rPr lang="en-US" sz="1900" i="1" dirty="0"/>
              <a:t> at initiation</a:t>
            </a:r>
          </a:p>
          <a:p>
            <a:pPr marL="230188" indent="-171450" defTabSz="168275">
              <a:spcBef>
                <a:spcPct val="40000"/>
              </a:spcBef>
              <a:spcAft>
                <a:spcPts val="0"/>
              </a:spcAft>
              <a:buFontTx/>
              <a:buChar char="•"/>
            </a:pPr>
            <a:r>
              <a:rPr lang="en-US" sz="1900" b="1" dirty="0"/>
              <a:t>After initiation: </a:t>
            </a:r>
            <a:r>
              <a:rPr lang="en-US" sz="1900" dirty="0"/>
              <a:t>Contract value fluctuates (can be positive or negative)</a:t>
            </a:r>
          </a:p>
          <a:p>
            <a:pPr marL="569913" lvl="1" indent="-225425" defTabSz="168275">
              <a:spcBef>
                <a:spcPct val="40000"/>
              </a:spcBef>
              <a:spcAft>
                <a:spcPts val="0"/>
              </a:spcAft>
              <a:buFont typeface="Times New Roman" panose="02020603050405020304" pitchFamily="18" charset="0"/>
              <a:buChar char="−"/>
            </a:pPr>
            <a:r>
              <a:rPr lang="en-US" sz="1900" dirty="0"/>
              <a:t>Futures are marked-to-market on a daily basis</a:t>
            </a:r>
          </a:p>
          <a:p>
            <a:pPr marL="230188" indent="-171450" defTabSz="168275">
              <a:spcBef>
                <a:spcPct val="40000"/>
              </a:spcBef>
              <a:spcAft>
                <a:spcPts val="0"/>
              </a:spcAft>
              <a:buFontTx/>
              <a:buChar char="•"/>
            </a:pPr>
            <a:r>
              <a:rPr lang="en-US" sz="1900" b="1" dirty="0"/>
              <a:t>Settlement:</a:t>
            </a:r>
            <a:endParaRPr lang="en-US" sz="1900" dirty="0"/>
          </a:p>
          <a:p>
            <a:pPr marL="569913" lvl="1" indent="-225425" defTabSz="168275">
              <a:spcBef>
                <a:spcPct val="40000"/>
              </a:spcBef>
              <a:spcAft>
                <a:spcPts val="0"/>
              </a:spcAft>
              <a:buFont typeface="Times New Roman" panose="02020603050405020304" pitchFamily="18" charset="0"/>
              <a:buChar char="−"/>
            </a:pPr>
            <a:r>
              <a:rPr lang="en-US" sz="1900" dirty="0"/>
              <a:t>Typically in kind (some futures contracts allow for cash settlement)</a:t>
            </a:r>
          </a:p>
          <a:p>
            <a:pPr marL="569913" lvl="1" indent="-225425" defTabSz="168275">
              <a:spcBef>
                <a:spcPct val="40000"/>
              </a:spcBef>
              <a:spcAft>
                <a:spcPts val="600"/>
              </a:spcAft>
              <a:buFont typeface="Times New Roman" panose="02020603050405020304" pitchFamily="18" charset="0"/>
              <a:buChar char="−"/>
            </a:pPr>
            <a:r>
              <a:rPr lang="en-US" sz="1900" dirty="0"/>
              <a:t>However, liquid futures contracts can effectively be cash settled, by entering into an offsetting position just before maturity</a:t>
            </a:r>
          </a:p>
        </p:txBody>
      </p:sp>
      <p:sp>
        <p:nvSpPr>
          <p:cNvPr id="2" name="Rectangle 1"/>
          <p:cNvSpPr/>
          <p:nvPr/>
        </p:nvSpPr>
        <p:spPr bwMode="auto">
          <a:xfrm>
            <a:off x="381000" y="3581400"/>
            <a:ext cx="8305800" cy="533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91620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p:spPr>
        <p:txBody>
          <a:bodyPr/>
          <a:lstStyle/>
          <a:p>
            <a:fld id="{FE42F2EC-542D-4505-92FC-619001FF67FE}" type="slidenum">
              <a:rPr lang="en-US"/>
              <a:pPr/>
              <a:t>14</a:t>
            </a:fld>
            <a:endParaRPr lang="en-US"/>
          </a:p>
        </p:txBody>
      </p:sp>
      <p:sp>
        <p:nvSpPr>
          <p:cNvPr id="34819" name="Text Box 4"/>
          <p:cNvSpPr txBox="1">
            <a:spLocks noChangeArrowheads="1"/>
          </p:cNvSpPr>
          <p:nvPr/>
        </p:nvSpPr>
        <p:spPr bwMode="auto">
          <a:xfrm>
            <a:off x="381000" y="304800"/>
            <a:ext cx="8305801" cy="4447371"/>
          </a:xfrm>
          <a:prstGeom prst="rect">
            <a:avLst/>
          </a:prstGeom>
          <a:noFill/>
          <a:ln w="9525">
            <a:noFill/>
            <a:miter lim="800000"/>
            <a:headEnd/>
            <a:tailEnd/>
          </a:ln>
        </p:spPr>
        <p:txBody>
          <a:bodyPr wrap="square">
            <a:spAutoFit/>
          </a:bodyPr>
          <a:lstStyle/>
          <a:p>
            <a:pPr defTabSz="168275">
              <a:spcBef>
                <a:spcPct val="40000"/>
              </a:spcBef>
              <a:spcAft>
                <a:spcPts val="1200"/>
              </a:spcAft>
            </a:pPr>
            <a:r>
              <a:rPr lang="en-US" sz="2200" dirty="0"/>
              <a:t>Forward and Futures Contracts Basics:</a:t>
            </a:r>
          </a:p>
          <a:p>
            <a:pPr marL="230188" indent="-171450" defTabSz="168275">
              <a:spcBef>
                <a:spcPct val="40000"/>
              </a:spcBef>
              <a:spcAft>
                <a:spcPts val="600"/>
              </a:spcAft>
              <a:buFontTx/>
              <a:buChar char="•"/>
            </a:pPr>
            <a:r>
              <a:rPr lang="en-US" sz="1900" b="1" dirty="0"/>
              <a:t>Pricing:</a:t>
            </a:r>
          </a:p>
          <a:p>
            <a:pPr marL="515938" lvl="1" indent="-230188" defTabSz="168275">
              <a:spcBef>
                <a:spcPct val="20000"/>
              </a:spcBef>
              <a:spcAft>
                <a:spcPts val="600"/>
              </a:spcAft>
              <a:buFont typeface="Times New Roman" pitchFamily="18" charset="0"/>
              <a:buChar char="–"/>
            </a:pPr>
            <a:r>
              <a:rPr lang="en-US" sz="1900" dirty="0"/>
              <a:t>Forward prices are </a:t>
            </a:r>
            <a:r>
              <a:rPr lang="en-US" sz="1900" u="sng" dirty="0"/>
              <a:t>not exactly</a:t>
            </a:r>
            <a:r>
              <a:rPr lang="en-US" sz="1900" dirty="0"/>
              <a:t> expected values of future spot prices</a:t>
            </a:r>
          </a:p>
          <a:p>
            <a:pPr marL="515938" lvl="1" indent="-230188" defTabSz="168275">
              <a:spcBef>
                <a:spcPct val="20000"/>
              </a:spcBef>
              <a:spcAft>
                <a:spcPts val="1200"/>
              </a:spcAft>
              <a:buFont typeface="Times New Roman" pitchFamily="18" charset="0"/>
              <a:buChar char="–"/>
            </a:pPr>
            <a:r>
              <a:rPr lang="en-US" sz="1900" dirty="0"/>
              <a:t>They also reflect </a:t>
            </a:r>
            <a:r>
              <a:rPr lang="en-US" sz="1900" u="sng" dirty="0"/>
              <a:t>risk premiums</a:t>
            </a:r>
            <a:r>
              <a:rPr lang="en-US" sz="1900" dirty="0"/>
              <a:t>, which depend on traders’ hedging needs</a:t>
            </a:r>
          </a:p>
          <a:p>
            <a:pPr marL="515938" lvl="1" indent="-230188" defTabSz="168275">
              <a:spcBef>
                <a:spcPct val="20000"/>
              </a:spcBef>
              <a:spcAft>
                <a:spcPts val="600"/>
              </a:spcAft>
              <a:buFont typeface="Times New Roman" pitchFamily="18" charset="0"/>
              <a:buChar char="–"/>
            </a:pPr>
            <a:r>
              <a:rPr lang="en-US" sz="1900" dirty="0"/>
              <a:t>Example:</a:t>
            </a:r>
          </a:p>
          <a:p>
            <a:pPr marL="855663" lvl="2" indent="-285750" defTabSz="168275">
              <a:lnSpc>
                <a:spcPct val="110000"/>
              </a:lnSpc>
              <a:spcBef>
                <a:spcPct val="20000"/>
              </a:spcBef>
              <a:spcAft>
                <a:spcPts val="600"/>
              </a:spcAft>
              <a:buFont typeface="Wingdings" panose="05000000000000000000" pitchFamily="2" charset="2"/>
              <a:buChar char="Ø"/>
              <a:tabLst>
                <a:tab pos="801688" algn="l"/>
              </a:tabLst>
            </a:pPr>
            <a:r>
              <a:rPr lang="en-US" sz="1800" dirty="0"/>
              <a:t>If most of the hedgers in the oil futures market are producers who want to sell in advance, the forward price will be lower than the expected price (i.e., speculators are compensated for bearing the risk of owning oil in the future)</a:t>
            </a:r>
          </a:p>
          <a:p>
            <a:pPr marL="855663" lvl="2" indent="-285750" defTabSz="168275">
              <a:lnSpc>
                <a:spcPct val="110000"/>
              </a:lnSpc>
              <a:spcBef>
                <a:spcPct val="20000"/>
              </a:spcBef>
              <a:spcAft>
                <a:spcPts val="600"/>
              </a:spcAft>
              <a:buFont typeface="Wingdings" panose="05000000000000000000" pitchFamily="2" charset="2"/>
              <a:buChar char="Ø"/>
              <a:tabLst>
                <a:tab pos="801688" algn="l"/>
              </a:tabLst>
            </a:pPr>
            <a:r>
              <a:rPr lang="en-US" sz="1800" dirty="0"/>
              <a:t>If most hedgers are consumers of oil (e.g., airlines), the forward price will be higher than the expected price (i.e., speculators are compensated for bearing the risk of providing oil in the future)</a:t>
            </a:r>
            <a:endParaRPr lang="en-US" sz="2000" dirty="0"/>
          </a:p>
        </p:txBody>
      </p:sp>
    </p:spTree>
    <p:extLst>
      <p:ext uri="{BB962C8B-B14F-4D97-AF65-F5344CB8AC3E}">
        <p14:creationId xmlns:p14="http://schemas.microsoft.com/office/powerpoint/2010/main" val="373648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p:spPr>
        <p:txBody>
          <a:bodyPr/>
          <a:lstStyle/>
          <a:p>
            <a:fld id="{CEBD92B9-62BA-4564-92E2-B1AB9946BB83}" type="slidenum">
              <a:rPr lang="en-US"/>
              <a:pPr/>
              <a:t>15</a:t>
            </a:fld>
            <a:endParaRPr lang="en-US" dirty="0"/>
          </a:p>
        </p:txBody>
      </p:sp>
      <p:sp>
        <p:nvSpPr>
          <p:cNvPr id="35843" name="Text Box 4"/>
          <p:cNvSpPr txBox="1">
            <a:spLocks noChangeArrowheads="1"/>
          </p:cNvSpPr>
          <p:nvPr/>
        </p:nvSpPr>
        <p:spPr bwMode="auto">
          <a:xfrm>
            <a:off x="457200" y="533400"/>
            <a:ext cx="8153400" cy="5475345"/>
          </a:xfrm>
          <a:prstGeom prst="rect">
            <a:avLst/>
          </a:prstGeom>
          <a:noFill/>
          <a:ln w="9525">
            <a:noFill/>
            <a:miter lim="800000"/>
            <a:headEnd/>
            <a:tailEnd/>
          </a:ln>
        </p:spPr>
        <p:txBody>
          <a:bodyPr>
            <a:spAutoFit/>
          </a:bodyPr>
          <a:lstStyle/>
          <a:p>
            <a:pPr defTabSz="168275">
              <a:spcBef>
                <a:spcPct val="50000"/>
              </a:spcBef>
              <a:buFontTx/>
              <a:buChar char="•"/>
            </a:pPr>
            <a:r>
              <a:rPr lang="en-US" sz="2200" dirty="0"/>
              <a:t> Valuation using forward prices is closely related to the concept of 	</a:t>
            </a:r>
            <a:r>
              <a:rPr lang="en-US" sz="2200" b="1" dirty="0"/>
              <a:t>certainty equivalents</a:t>
            </a:r>
          </a:p>
          <a:p>
            <a:pPr defTabSz="168275">
              <a:spcBef>
                <a:spcPct val="50000"/>
              </a:spcBef>
              <a:buFontTx/>
              <a:buChar char="•"/>
            </a:pPr>
            <a:r>
              <a:rPr lang="en-US" sz="2200" dirty="0"/>
              <a:t> Let’s start with the certainty equivalent for an </a:t>
            </a:r>
            <a:r>
              <a:rPr lang="en-US" sz="2200" u="sng" dirty="0"/>
              <a:t>individual</a:t>
            </a:r>
            <a:r>
              <a:rPr lang="en-US" sz="2200" dirty="0"/>
              <a:t>:</a:t>
            </a:r>
          </a:p>
          <a:p>
            <a:pPr marL="742950" lvl="1" indent="-285750" defTabSz="168275">
              <a:lnSpc>
                <a:spcPct val="110000"/>
              </a:lnSpc>
              <a:spcBef>
                <a:spcPct val="50000"/>
              </a:spcBef>
              <a:buFont typeface="Times New Roman" panose="02020603050405020304" pitchFamily="18" charset="0"/>
              <a:buChar char="−"/>
            </a:pPr>
            <a:r>
              <a:rPr lang="en-US" sz="2200" dirty="0"/>
              <a:t>Consider a risky payoff </a:t>
            </a:r>
            <a:r>
              <a:rPr lang="en-US" sz="2200" dirty="0">
                <a:solidFill>
                  <a:srgbClr val="FF0000"/>
                </a:solidFill>
              </a:rPr>
              <a:t>A</a:t>
            </a:r>
            <a:r>
              <a:rPr lang="en-US" sz="2200" dirty="0"/>
              <a:t> one year from now, which is either $50K or $150K with equal likelihood</a:t>
            </a:r>
          </a:p>
          <a:p>
            <a:pPr marL="742950" lvl="1" indent="-285750" defTabSz="168275">
              <a:lnSpc>
                <a:spcPct val="110000"/>
              </a:lnSpc>
              <a:spcBef>
                <a:spcPct val="50000"/>
              </a:spcBef>
              <a:buFont typeface="Times New Roman" panose="02020603050405020304" pitchFamily="18" charset="0"/>
              <a:buChar char="−"/>
            </a:pPr>
            <a:r>
              <a:rPr lang="en-US" sz="2200" dirty="0"/>
              <a:t>You are offered the choice between </a:t>
            </a:r>
            <a:r>
              <a:rPr lang="en-US" sz="2200" dirty="0">
                <a:solidFill>
                  <a:srgbClr val="FF0000"/>
                </a:solidFill>
              </a:rPr>
              <a:t>A</a:t>
            </a:r>
            <a:r>
              <a:rPr lang="en-US" sz="2200" dirty="0"/>
              <a:t> versus a risk-free payoff </a:t>
            </a:r>
            <a:r>
              <a:rPr lang="en-US" sz="2200" dirty="0">
                <a:solidFill>
                  <a:srgbClr val="FF0000"/>
                </a:solidFill>
              </a:rPr>
              <a:t>B</a:t>
            </a:r>
            <a:r>
              <a:rPr lang="en-US" sz="2200" dirty="0"/>
              <a:t>, again a year from now</a:t>
            </a:r>
          </a:p>
          <a:p>
            <a:pPr marL="742950" lvl="1" indent="-285750" defTabSz="168275">
              <a:lnSpc>
                <a:spcPct val="110000"/>
              </a:lnSpc>
              <a:spcBef>
                <a:spcPct val="50000"/>
              </a:spcBef>
              <a:buFont typeface="Times New Roman" panose="02020603050405020304" pitchFamily="18" charset="0"/>
              <a:buChar char="−"/>
            </a:pPr>
            <a:r>
              <a:rPr lang="en-US" sz="2200" dirty="0"/>
              <a:t>At what value of B would you be </a:t>
            </a:r>
            <a:r>
              <a:rPr lang="en-US" sz="2200" u="sng" dirty="0"/>
              <a:t>indifferent</a:t>
            </a:r>
            <a:r>
              <a:rPr lang="en-US" sz="2200" dirty="0"/>
              <a:t> between A and B?</a:t>
            </a:r>
          </a:p>
          <a:p>
            <a:pPr marL="742950" lvl="1" indent="-285750" defTabSz="168275">
              <a:lnSpc>
                <a:spcPct val="110000"/>
              </a:lnSpc>
              <a:spcBef>
                <a:spcPct val="50000"/>
              </a:spcBef>
              <a:buFont typeface="Times New Roman" panose="02020603050405020304" pitchFamily="18" charset="0"/>
              <a:buChar char="−"/>
            </a:pPr>
            <a:r>
              <a:rPr lang="en-US" sz="2200" dirty="0"/>
              <a:t>The amount at which you are indifferent is called the </a:t>
            </a:r>
            <a:r>
              <a:rPr lang="en-US" sz="2200" u="sng" dirty="0"/>
              <a:t>certainty</a:t>
            </a:r>
            <a:r>
              <a:rPr lang="en-US" sz="2200" dirty="0"/>
              <a:t> </a:t>
            </a:r>
            <a:r>
              <a:rPr lang="en-US" sz="2200" u="sng" dirty="0"/>
              <a:t>equivalent of A</a:t>
            </a:r>
          </a:p>
          <a:p>
            <a:pPr marL="742950" lvl="1" indent="-285750" defTabSz="168275">
              <a:lnSpc>
                <a:spcPct val="110000"/>
              </a:lnSpc>
              <a:spcBef>
                <a:spcPct val="50000"/>
              </a:spcBef>
              <a:buFont typeface="Times New Roman" panose="02020603050405020304" pitchFamily="18" charset="0"/>
              <a:buChar char="−"/>
            </a:pPr>
            <a:r>
              <a:rPr lang="en-US" sz="2200" dirty="0"/>
              <a:t>For an individual, the certainty equivalent reflects attitudes toward risk</a:t>
            </a:r>
          </a:p>
        </p:txBody>
      </p:sp>
    </p:spTree>
    <p:extLst>
      <p:ext uri="{BB962C8B-B14F-4D97-AF65-F5344CB8AC3E}">
        <p14:creationId xmlns:p14="http://schemas.microsoft.com/office/powerpoint/2010/main" val="344692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3"/>
          <p:cNvSpPr>
            <a:spLocks noGrp="1"/>
          </p:cNvSpPr>
          <p:nvPr>
            <p:ph type="sldNum" sz="quarter" idx="12"/>
          </p:nvPr>
        </p:nvSpPr>
        <p:spPr>
          <a:noFill/>
        </p:spPr>
        <p:txBody>
          <a:bodyPr/>
          <a:lstStyle/>
          <a:p>
            <a:fld id="{4C028B14-1411-415B-A93D-1EE0A5F2115A}" type="slidenum">
              <a:rPr lang="en-US"/>
              <a:pPr/>
              <a:t>16</a:t>
            </a:fld>
            <a:endParaRPr lang="en-US"/>
          </a:p>
        </p:txBody>
      </p:sp>
      <p:sp>
        <p:nvSpPr>
          <p:cNvPr id="4101" name="Text Box 2"/>
          <p:cNvSpPr txBox="1">
            <a:spLocks noChangeArrowheads="1"/>
          </p:cNvSpPr>
          <p:nvPr/>
        </p:nvSpPr>
        <p:spPr bwMode="auto">
          <a:xfrm>
            <a:off x="457200" y="381000"/>
            <a:ext cx="8458200" cy="6274025"/>
          </a:xfrm>
          <a:prstGeom prst="rect">
            <a:avLst/>
          </a:prstGeom>
          <a:noFill/>
          <a:ln w="9525">
            <a:noFill/>
            <a:miter lim="800000"/>
            <a:headEnd/>
            <a:tailEnd/>
          </a:ln>
        </p:spPr>
        <p:txBody>
          <a:bodyPr>
            <a:spAutoFit/>
          </a:bodyPr>
          <a:lstStyle/>
          <a:p>
            <a:pPr marL="288925" indent="-288925" defTabSz="682625" eaLnBrk="1" hangingPunct="1">
              <a:spcBef>
                <a:spcPct val="50000"/>
              </a:spcBef>
              <a:spcAft>
                <a:spcPct val="20000"/>
              </a:spcAft>
            </a:pPr>
            <a:r>
              <a:rPr lang="en-US" b="1" dirty="0"/>
              <a:t>Valuation Using Forward Prices</a:t>
            </a:r>
          </a:p>
          <a:p>
            <a:pPr marL="288925" indent="-288925" defTabSz="682625" eaLnBrk="1" hangingPunct="1">
              <a:spcBef>
                <a:spcPct val="20000"/>
              </a:spcBef>
              <a:spcAft>
                <a:spcPct val="20000"/>
              </a:spcAft>
              <a:buFontTx/>
              <a:buChar char="•"/>
            </a:pPr>
            <a:r>
              <a:rPr lang="en-US" sz="2300" dirty="0"/>
              <a:t>Main Insight: The forward price of, say, a commodity, represents the </a:t>
            </a:r>
            <a:r>
              <a:rPr lang="en-US" sz="2300" i="1" dirty="0"/>
              <a:t>certainty equivalent</a:t>
            </a:r>
            <a:r>
              <a:rPr lang="en-US" sz="2300" dirty="0"/>
              <a:t> </a:t>
            </a:r>
            <a:r>
              <a:rPr lang="en-US" sz="2300" u="sng" dirty="0"/>
              <a:t>to the market</a:t>
            </a:r>
            <a:r>
              <a:rPr lang="en-US" sz="2300" dirty="0"/>
              <a:t> of the future (risky) spot price</a:t>
            </a:r>
            <a:endParaRPr lang="en-US" sz="2300" u="sng" dirty="0"/>
          </a:p>
          <a:p>
            <a:pPr marL="288925" indent="-288925" defTabSz="682625" eaLnBrk="1" hangingPunct="1">
              <a:spcBef>
                <a:spcPct val="20000"/>
              </a:spcBef>
              <a:buFontTx/>
              <a:buChar char="•"/>
            </a:pPr>
            <a:r>
              <a:rPr lang="en-US" sz="2300" dirty="0"/>
              <a:t>If</a:t>
            </a:r>
          </a:p>
          <a:p>
            <a:pPr marL="628650" lvl="1" indent="-284163" defTabSz="682625" eaLnBrk="1" hangingPunct="1">
              <a:spcBef>
                <a:spcPct val="20000"/>
              </a:spcBef>
              <a:spcAft>
                <a:spcPct val="10000"/>
              </a:spcAft>
              <a:buFont typeface="Wingdings" pitchFamily="2" charset="2"/>
              <a:buChar char="ü"/>
            </a:pPr>
            <a:r>
              <a:rPr lang="en-US" sz="2000" dirty="0"/>
              <a:t>The risk in project cash flows stems mainly from future price uncertainty of a particular input or output (e.g., a commodity)</a:t>
            </a:r>
          </a:p>
          <a:p>
            <a:pPr marL="628650" lvl="1" indent="-284163" defTabSz="682625" eaLnBrk="1" hangingPunct="1">
              <a:spcBef>
                <a:spcPct val="20000"/>
              </a:spcBef>
              <a:spcAft>
                <a:spcPct val="20000"/>
              </a:spcAft>
              <a:buFont typeface="Wingdings" pitchFamily="2" charset="2"/>
              <a:buChar char="ü"/>
            </a:pPr>
            <a:r>
              <a:rPr lang="en-US" sz="2000" dirty="0"/>
              <a:t>There is a forward market for that input or output</a:t>
            </a:r>
          </a:p>
          <a:p>
            <a:pPr marL="568325" lvl="1" indent="-165100" defTabSz="682625" eaLnBrk="1" hangingPunct="1">
              <a:spcBef>
                <a:spcPct val="20000"/>
              </a:spcBef>
              <a:spcAft>
                <a:spcPct val="30000"/>
              </a:spcAft>
            </a:pPr>
            <a:r>
              <a:rPr lang="en-US" dirty="0"/>
              <a:t>then</a:t>
            </a:r>
            <a:r>
              <a:rPr lang="en-US" sz="2000" dirty="0"/>
              <a:t> </a:t>
            </a:r>
            <a:r>
              <a:rPr lang="en-US" dirty="0"/>
              <a:t>forward prices can be used to find the PV of cash flows</a:t>
            </a:r>
          </a:p>
          <a:p>
            <a:pPr marL="288925" indent="-288925" defTabSz="682625" eaLnBrk="1" hangingPunct="1">
              <a:spcBef>
                <a:spcPct val="20000"/>
              </a:spcBef>
              <a:spcAft>
                <a:spcPct val="20000"/>
              </a:spcAft>
              <a:buFontTx/>
              <a:buChar char="•"/>
            </a:pPr>
            <a:r>
              <a:rPr lang="en-US" sz="2300" dirty="0"/>
              <a:t>Procedure:</a:t>
            </a:r>
          </a:p>
          <a:p>
            <a:pPr marL="288925" indent="-288925" defTabSz="682625" eaLnBrk="1" hangingPunct="1">
              <a:spcBef>
                <a:spcPct val="20000"/>
              </a:spcBef>
              <a:spcAft>
                <a:spcPct val="80000"/>
              </a:spcAft>
            </a:pPr>
            <a:r>
              <a:rPr lang="en-US" sz="2000" dirty="0"/>
              <a:t>	1. Calculate             , the certainty equivalent of the risky cash flow</a:t>
            </a:r>
          </a:p>
          <a:p>
            <a:pPr marL="288925" indent="-288925" defTabSz="682625" eaLnBrk="1" hangingPunct="1">
              <a:spcBef>
                <a:spcPct val="20000"/>
              </a:spcBef>
              <a:spcAft>
                <a:spcPct val="50000"/>
              </a:spcAft>
            </a:pPr>
            <a:r>
              <a:rPr lang="en-US" sz="2000" dirty="0"/>
              <a:t>	2. Discount at the </a:t>
            </a:r>
            <a:r>
              <a:rPr lang="en-US" sz="2000" u="sng" dirty="0"/>
              <a:t>risk-free rate</a:t>
            </a:r>
            <a:r>
              <a:rPr lang="en-US" sz="2000" dirty="0"/>
              <a:t> to find the PV:</a:t>
            </a:r>
          </a:p>
          <a:p>
            <a:pPr marL="288925" indent="-288925" defTabSz="682625" eaLnBrk="1" hangingPunct="1">
              <a:spcBef>
                <a:spcPct val="20000"/>
              </a:spcBef>
              <a:spcAft>
                <a:spcPct val="10000"/>
              </a:spcAft>
              <a:buFontTx/>
              <a:buChar char="•"/>
            </a:pPr>
            <a:r>
              <a:rPr lang="en-US" sz="2300" dirty="0"/>
              <a:t>Comparison with DCF:</a:t>
            </a:r>
          </a:p>
          <a:p>
            <a:pPr marL="285750" lvl="1" defTabSz="682625" eaLnBrk="1" hangingPunct="1">
              <a:spcBef>
                <a:spcPct val="20000"/>
              </a:spcBef>
              <a:spcAft>
                <a:spcPct val="70000"/>
              </a:spcAft>
            </a:pPr>
            <a:r>
              <a:rPr lang="en-US" sz="2000" dirty="0"/>
              <a:t>In DCF, risk adjustment is made to the discount rate. In CE valuation, risk adjustment is implicit in the certainty equivalent cash flow</a:t>
            </a:r>
          </a:p>
        </p:txBody>
      </p:sp>
      <p:graphicFrame>
        <p:nvGraphicFramePr>
          <p:cNvPr id="4099" name="Object 4"/>
          <p:cNvGraphicFramePr>
            <a:graphicFrameLocks noChangeAspect="1"/>
          </p:cNvGraphicFramePr>
          <p:nvPr>
            <p:extLst>
              <p:ext uri="{D42A27DB-BD31-4B8C-83A1-F6EECF244321}">
                <p14:modId xmlns:p14="http://schemas.microsoft.com/office/powerpoint/2010/main" val="184485716"/>
              </p:ext>
            </p:extLst>
          </p:nvPr>
        </p:nvGraphicFramePr>
        <p:xfrm>
          <a:off x="2057400" y="4265612"/>
          <a:ext cx="838200" cy="458788"/>
        </p:xfrm>
        <a:graphic>
          <a:graphicData uri="http://schemas.openxmlformats.org/presentationml/2006/ole">
            <mc:AlternateContent xmlns:mc="http://schemas.openxmlformats.org/markup-compatibility/2006">
              <mc:Choice xmlns:v="urn:schemas-microsoft-com:vml" Requires="v">
                <p:oleObj spid="_x0000_s8208" name="Equation" r:id="rId3" imgW="393700" imgH="215900" progId="Equation.DSMT4">
                  <p:embed/>
                </p:oleObj>
              </mc:Choice>
              <mc:Fallback>
                <p:oleObj name="Equation" r:id="rId3" imgW="393700" imgH="215900" progId="Equation.DSMT4">
                  <p:embed/>
                  <p:pic>
                    <p:nvPicPr>
                      <p:cNvPr id="0" name=""/>
                      <p:cNvPicPr>
                        <a:picLocks noChangeAspect="1" noChangeArrowheads="1"/>
                      </p:cNvPicPr>
                      <p:nvPr/>
                    </p:nvPicPr>
                    <p:blipFill>
                      <a:blip r:embed="rId4"/>
                      <a:srcRect/>
                      <a:stretch>
                        <a:fillRect/>
                      </a:stretch>
                    </p:blipFill>
                    <p:spPr bwMode="auto">
                      <a:xfrm>
                        <a:off x="2057400" y="4265612"/>
                        <a:ext cx="838200" cy="4587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Rectangle 1"/>
          <p:cNvSpPr/>
          <p:nvPr/>
        </p:nvSpPr>
        <p:spPr bwMode="auto">
          <a:xfrm>
            <a:off x="5698572" y="4724400"/>
            <a:ext cx="1828800" cy="98901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179867834"/>
              </p:ext>
            </p:extLst>
          </p:nvPr>
        </p:nvGraphicFramePr>
        <p:xfrm>
          <a:off x="5783262" y="4787106"/>
          <a:ext cx="1539875" cy="863600"/>
        </p:xfrm>
        <a:graphic>
          <a:graphicData uri="http://schemas.openxmlformats.org/presentationml/2006/ole">
            <mc:AlternateContent xmlns:mc="http://schemas.openxmlformats.org/markup-compatibility/2006">
              <mc:Choice xmlns:v="urn:schemas-microsoft-com:vml" Requires="v">
                <p:oleObj spid="_x0000_s8209" name="Equation" r:id="rId5" imgW="723600" imgH="406080" progId="Equation.DSMT4">
                  <p:embed/>
                </p:oleObj>
              </mc:Choice>
              <mc:Fallback>
                <p:oleObj name="Equation" r:id="rId5" imgW="723600" imgH="406080" progId="Equation.DSMT4">
                  <p:embed/>
                  <p:pic>
                    <p:nvPicPr>
                      <p:cNvPr id="0" name=""/>
                      <p:cNvPicPr>
                        <a:picLocks noChangeAspect="1" noChangeArrowheads="1"/>
                      </p:cNvPicPr>
                      <p:nvPr/>
                    </p:nvPicPr>
                    <p:blipFill>
                      <a:blip r:embed="rId6"/>
                      <a:srcRect/>
                      <a:stretch>
                        <a:fillRect/>
                      </a:stretch>
                    </p:blipFill>
                    <p:spPr bwMode="auto">
                      <a:xfrm>
                        <a:off x="5783262" y="4787106"/>
                        <a:ext cx="1539875" cy="863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121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48EDACDE-E0D0-4B21-8B9E-82E329A32D99}" type="slidenum">
              <a:rPr lang="en-US"/>
              <a:pPr/>
              <a:t>17</a:t>
            </a:fld>
            <a:endParaRPr lang="en-US"/>
          </a:p>
        </p:txBody>
      </p:sp>
      <p:sp>
        <p:nvSpPr>
          <p:cNvPr id="36867" name="Rectangle 2"/>
          <p:cNvSpPr>
            <a:spLocks noGrp="1" noChangeArrowheads="1"/>
          </p:cNvSpPr>
          <p:nvPr>
            <p:ph type="body" idx="1"/>
          </p:nvPr>
        </p:nvSpPr>
        <p:spPr>
          <a:xfrm>
            <a:off x="304800" y="381000"/>
            <a:ext cx="8686800" cy="4876800"/>
          </a:xfrm>
        </p:spPr>
        <p:txBody>
          <a:bodyPr/>
          <a:lstStyle/>
          <a:p>
            <a:pPr marL="173038" indent="-173038">
              <a:spcBef>
                <a:spcPct val="0"/>
              </a:spcBef>
              <a:buFontTx/>
              <a:buNone/>
            </a:pPr>
            <a:r>
              <a:rPr lang="en-US" sz="2400" b="1" noProof="0" dirty="0"/>
              <a:t>  </a:t>
            </a:r>
            <a:r>
              <a:rPr lang="en-US" sz="2800" noProof="0" dirty="0"/>
              <a:t>Example: Valuation of a Copper Mine</a:t>
            </a:r>
          </a:p>
          <a:p>
            <a:pPr marL="173038" indent="-173038">
              <a:spcBef>
                <a:spcPct val="0"/>
              </a:spcBef>
              <a:buFontTx/>
              <a:buNone/>
            </a:pPr>
            <a:r>
              <a:rPr lang="en-US" sz="2000" noProof="0" dirty="0"/>
              <a:t>    </a:t>
            </a:r>
          </a:p>
          <a:p>
            <a:pPr marL="173038" indent="-173038">
              <a:spcBef>
                <a:spcPct val="0"/>
              </a:spcBef>
              <a:buFontTx/>
              <a:buNone/>
            </a:pPr>
            <a:r>
              <a:rPr lang="en-US" sz="2400" noProof="0" dirty="0"/>
              <a:t>  </a:t>
            </a:r>
            <a:r>
              <a:rPr lang="en-US" sz="2200" noProof="0" dirty="0"/>
              <a:t>Your company is considering to purchase a copper mine for </a:t>
            </a:r>
            <a:r>
              <a:rPr lang="en-US" sz="2200" noProof="0" dirty="0">
                <a:solidFill>
                  <a:srgbClr val="FF0000"/>
                </a:solidFill>
              </a:rPr>
              <a:t>$120,000</a:t>
            </a:r>
            <a:r>
              <a:rPr lang="en-US" sz="2200" noProof="0" dirty="0"/>
              <a:t>.   The mine will produce </a:t>
            </a:r>
            <a:r>
              <a:rPr lang="en-US" sz="2200" noProof="0" dirty="0">
                <a:solidFill>
                  <a:srgbClr val="FF3300"/>
                </a:solidFill>
              </a:rPr>
              <a:t>50,000</a:t>
            </a:r>
            <a:r>
              <a:rPr lang="en-US" sz="2200" noProof="0" dirty="0"/>
              <a:t> pounds of copper one year from now,  </a:t>
            </a:r>
            <a:r>
              <a:rPr lang="en-US" sz="2200" noProof="0" dirty="0">
                <a:solidFill>
                  <a:srgbClr val="FF3300"/>
                </a:solidFill>
              </a:rPr>
              <a:t>30,000</a:t>
            </a:r>
            <a:r>
              <a:rPr lang="en-US" sz="2200" noProof="0" dirty="0"/>
              <a:t> pounds of copper two years from now, and nothing afterward</a:t>
            </a:r>
          </a:p>
          <a:p>
            <a:pPr marL="173038" indent="-173038">
              <a:spcBef>
                <a:spcPct val="0"/>
              </a:spcBef>
              <a:buFontTx/>
              <a:buNone/>
            </a:pPr>
            <a:r>
              <a:rPr lang="en-US" sz="2200" noProof="0" dirty="0"/>
              <a:t>	</a:t>
            </a:r>
          </a:p>
          <a:p>
            <a:pPr marL="173038" indent="-173038">
              <a:spcBef>
                <a:spcPct val="0"/>
              </a:spcBef>
              <a:buFontTx/>
              <a:buNone/>
            </a:pPr>
            <a:r>
              <a:rPr lang="en-US" sz="2200" noProof="0" dirty="0"/>
              <a:t>	Assume that: </a:t>
            </a:r>
          </a:p>
          <a:p>
            <a:pPr marL="566738" lvl="1" indent="-279400">
              <a:spcBef>
                <a:spcPct val="0"/>
              </a:spcBef>
              <a:spcAft>
                <a:spcPct val="35000"/>
              </a:spcAft>
            </a:pPr>
            <a:r>
              <a:rPr lang="en-US" sz="2200" noProof="0" dirty="0"/>
              <a:t>Extraction costs are </a:t>
            </a:r>
            <a:r>
              <a:rPr lang="en-US" sz="2200" noProof="0" dirty="0">
                <a:solidFill>
                  <a:srgbClr val="FF3300"/>
                </a:solidFill>
              </a:rPr>
              <a:t>$1.50</a:t>
            </a:r>
            <a:r>
              <a:rPr lang="en-US" sz="2200" noProof="0" dirty="0"/>
              <a:t> per pound</a:t>
            </a:r>
          </a:p>
          <a:p>
            <a:pPr marL="566738" lvl="1" indent="-279400">
              <a:spcBef>
                <a:spcPct val="0"/>
              </a:spcBef>
              <a:spcAft>
                <a:spcPct val="35000"/>
              </a:spcAft>
            </a:pPr>
            <a:r>
              <a:rPr lang="en-US" sz="2200" noProof="0" dirty="0"/>
              <a:t>Forward prices of copper are </a:t>
            </a:r>
            <a:r>
              <a:rPr lang="en-US" sz="2200" noProof="0" dirty="0">
                <a:solidFill>
                  <a:srgbClr val="FF3300"/>
                </a:solidFill>
              </a:rPr>
              <a:t>F</a:t>
            </a:r>
            <a:r>
              <a:rPr lang="en-US" sz="2200" baseline="-25000" noProof="0" dirty="0">
                <a:solidFill>
                  <a:srgbClr val="FF3300"/>
                </a:solidFill>
              </a:rPr>
              <a:t>1 </a:t>
            </a:r>
            <a:r>
              <a:rPr lang="en-US" sz="2200" noProof="0" dirty="0">
                <a:solidFill>
                  <a:srgbClr val="FF3300"/>
                </a:solidFill>
              </a:rPr>
              <a:t>= $3/pound</a:t>
            </a:r>
            <a:r>
              <a:rPr lang="en-US" sz="2200" noProof="0" dirty="0"/>
              <a:t> and </a:t>
            </a:r>
            <a:r>
              <a:rPr lang="en-US" sz="2200" noProof="0" dirty="0">
                <a:solidFill>
                  <a:srgbClr val="FF3300"/>
                </a:solidFill>
              </a:rPr>
              <a:t>F</a:t>
            </a:r>
            <a:r>
              <a:rPr lang="en-US" sz="2200" baseline="-25000" noProof="0" dirty="0">
                <a:solidFill>
                  <a:srgbClr val="FF3300"/>
                </a:solidFill>
              </a:rPr>
              <a:t>2 </a:t>
            </a:r>
            <a:r>
              <a:rPr lang="en-US" sz="2200" noProof="0" dirty="0">
                <a:solidFill>
                  <a:srgbClr val="FF3300"/>
                </a:solidFill>
              </a:rPr>
              <a:t>= $2.80/pound</a:t>
            </a:r>
          </a:p>
          <a:p>
            <a:pPr marL="566738" lvl="1" indent="-279400">
              <a:spcBef>
                <a:spcPct val="0"/>
              </a:spcBef>
            </a:pPr>
            <a:r>
              <a:rPr lang="en-US" sz="2200" noProof="0" dirty="0"/>
              <a:t>Interest rates are </a:t>
            </a:r>
            <a:r>
              <a:rPr lang="en-US" sz="2200" noProof="0" dirty="0">
                <a:solidFill>
                  <a:srgbClr val="FF3300"/>
                </a:solidFill>
              </a:rPr>
              <a:t>2%</a:t>
            </a:r>
            <a:r>
              <a:rPr lang="en-US" sz="2200" noProof="0" dirty="0"/>
              <a:t> for one-year bonds and </a:t>
            </a:r>
            <a:r>
              <a:rPr lang="en-US" sz="2200" noProof="0" dirty="0">
                <a:solidFill>
                  <a:srgbClr val="FF3300"/>
                </a:solidFill>
              </a:rPr>
              <a:t>3%</a:t>
            </a:r>
            <a:r>
              <a:rPr lang="en-US" sz="2200" noProof="0" dirty="0"/>
              <a:t> for two-year zero coupon bonds</a:t>
            </a:r>
            <a:endParaRPr lang="en-US" sz="2000" noProof="0" dirty="0"/>
          </a:p>
          <a:p>
            <a:pPr marL="173038" indent="-173038">
              <a:spcBef>
                <a:spcPct val="0"/>
              </a:spcBef>
              <a:buFontTx/>
              <a:buNone/>
            </a:pPr>
            <a:r>
              <a:rPr lang="en-US" sz="2200" noProof="0" dirty="0"/>
              <a:t>	</a:t>
            </a:r>
          </a:p>
          <a:p>
            <a:pPr marL="1028700" lvl="2" indent="-347663">
              <a:spcBef>
                <a:spcPct val="0"/>
              </a:spcBef>
              <a:spcAft>
                <a:spcPct val="20000"/>
              </a:spcAft>
              <a:buFontTx/>
              <a:buAutoNum type="alphaLcParenR"/>
            </a:pPr>
            <a:r>
              <a:rPr lang="en-US" sz="2200" noProof="0" dirty="0"/>
              <a:t>Describe the </a:t>
            </a:r>
            <a:r>
              <a:rPr lang="en-US" sz="2200" i="1" noProof="0" dirty="0"/>
              <a:t>actual</a:t>
            </a:r>
            <a:r>
              <a:rPr lang="en-US" sz="2200" noProof="0" dirty="0"/>
              <a:t> and the </a:t>
            </a:r>
            <a:r>
              <a:rPr lang="en-US" sz="2200" i="1" noProof="0" dirty="0"/>
              <a:t>expected</a:t>
            </a:r>
            <a:r>
              <a:rPr lang="en-US" sz="2200" noProof="0" dirty="0"/>
              <a:t> cash flows of the mine</a:t>
            </a:r>
          </a:p>
          <a:p>
            <a:pPr marL="1028700" lvl="2" indent="-347663">
              <a:spcBef>
                <a:spcPct val="0"/>
              </a:spcBef>
              <a:spcAft>
                <a:spcPct val="20000"/>
              </a:spcAft>
              <a:buFontTx/>
              <a:buAutoNum type="alphaLcParenR"/>
            </a:pPr>
            <a:r>
              <a:rPr lang="en-US" sz="2200" noProof="0" dirty="0"/>
              <a:t>Describe the </a:t>
            </a:r>
            <a:r>
              <a:rPr lang="en-US" sz="2200" i="1" noProof="0" dirty="0"/>
              <a:t>certainty equivalent</a:t>
            </a:r>
            <a:r>
              <a:rPr lang="en-US" sz="2200" noProof="0" dirty="0"/>
              <a:t> cash flows </a:t>
            </a:r>
          </a:p>
          <a:p>
            <a:pPr marL="1028700" lvl="2" indent="-347663">
              <a:spcBef>
                <a:spcPct val="0"/>
              </a:spcBef>
              <a:spcAft>
                <a:spcPct val="20000"/>
              </a:spcAft>
              <a:buFontTx/>
              <a:buAutoNum type="alphaLcParenR"/>
            </a:pPr>
            <a:r>
              <a:rPr lang="en-US" sz="2200" noProof="0" dirty="0"/>
              <a:t>Value the mine</a:t>
            </a:r>
          </a:p>
          <a:p>
            <a:pPr marL="1028700" lvl="2" indent="-347663">
              <a:spcBef>
                <a:spcPct val="0"/>
              </a:spcBef>
              <a:buFontTx/>
              <a:buAutoNum type="alphaLcParenR"/>
            </a:pPr>
            <a:r>
              <a:rPr lang="en-US" sz="2200" noProof="0" dirty="0"/>
              <a:t>Find the tracking portfolio of the mine</a:t>
            </a:r>
          </a:p>
        </p:txBody>
      </p:sp>
      <p:sp>
        <p:nvSpPr>
          <p:cNvPr id="36868" name="Rectangle 3"/>
          <p:cNvSpPr>
            <a:spLocks noChangeArrowheads="1"/>
          </p:cNvSpPr>
          <p:nvPr/>
        </p:nvSpPr>
        <p:spPr bwMode="auto">
          <a:xfrm>
            <a:off x="381000" y="304800"/>
            <a:ext cx="8534400" cy="6248400"/>
          </a:xfrm>
          <a:prstGeom prst="rect">
            <a:avLst/>
          </a:prstGeom>
          <a:no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71238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Slide Number Placeholder 5"/>
          <p:cNvSpPr>
            <a:spLocks noGrp="1"/>
          </p:cNvSpPr>
          <p:nvPr>
            <p:ph type="sldNum" sz="quarter" idx="12"/>
          </p:nvPr>
        </p:nvSpPr>
        <p:spPr>
          <a:noFill/>
        </p:spPr>
        <p:txBody>
          <a:bodyPr/>
          <a:lstStyle/>
          <a:p>
            <a:fld id="{3B0230B7-4CD3-45D5-8785-05FAADC4B0D0}" type="slidenum">
              <a:rPr lang="en-US"/>
              <a:pPr/>
              <a:t>18</a:t>
            </a:fld>
            <a:endParaRPr lang="en-US"/>
          </a:p>
        </p:txBody>
      </p:sp>
      <p:sp>
        <p:nvSpPr>
          <p:cNvPr id="193538" name="Text Box 2"/>
          <p:cNvSpPr txBox="1">
            <a:spLocks noChangeArrowheads="1"/>
          </p:cNvSpPr>
          <p:nvPr/>
        </p:nvSpPr>
        <p:spPr bwMode="auto">
          <a:xfrm>
            <a:off x="457200" y="381000"/>
            <a:ext cx="8256588" cy="4986338"/>
          </a:xfrm>
          <a:prstGeom prst="rect">
            <a:avLst/>
          </a:prstGeom>
          <a:noFill/>
          <a:ln w="9525">
            <a:noFill/>
            <a:miter lim="800000"/>
            <a:headEnd/>
            <a:tailEnd/>
          </a:ln>
        </p:spPr>
        <p:txBody>
          <a:bodyPr wrap="none">
            <a:spAutoFit/>
          </a:bodyPr>
          <a:lstStyle/>
          <a:p>
            <a:pPr>
              <a:spcAft>
                <a:spcPct val="30000"/>
              </a:spcAft>
              <a:tabLst>
                <a:tab pos="914400" algn="l"/>
              </a:tabLst>
            </a:pPr>
            <a:r>
              <a:rPr lang="en-US"/>
              <a:t>Answer:</a:t>
            </a:r>
          </a:p>
          <a:p>
            <a:pPr>
              <a:tabLst>
                <a:tab pos="914400" algn="l"/>
              </a:tabLst>
            </a:pPr>
            <a:r>
              <a:rPr lang="en-US" sz="2000"/>
              <a:t>a) Actual cash flows: (unknown today, will be realized over the next two years)</a:t>
            </a:r>
          </a:p>
          <a:p>
            <a:pPr>
              <a:tabLst>
                <a:tab pos="914400" algn="l"/>
              </a:tabLst>
            </a:pPr>
            <a:endParaRPr lang="en-US" sz="2000"/>
          </a:p>
          <a:p>
            <a:pPr>
              <a:tabLst>
                <a:tab pos="914400" algn="l"/>
              </a:tabLst>
            </a:pPr>
            <a:endParaRPr lang="en-US" sz="2000"/>
          </a:p>
          <a:p>
            <a:pPr>
              <a:tabLst>
                <a:tab pos="914400" algn="l"/>
              </a:tabLst>
            </a:pPr>
            <a:endParaRPr lang="en-US" sz="2000"/>
          </a:p>
          <a:p>
            <a:pPr>
              <a:tabLst>
                <a:tab pos="914400" algn="l"/>
              </a:tabLst>
            </a:pPr>
            <a:r>
              <a:rPr lang="en-US" sz="2000"/>
              <a:t>         </a:t>
            </a:r>
          </a:p>
          <a:p>
            <a:pPr>
              <a:tabLst>
                <a:tab pos="914400" algn="l"/>
              </a:tabLst>
            </a:pPr>
            <a:endParaRPr lang="en-US" sz="2000"/>
          </a:p>
          <a:p>
            <a:pPr>
              <a:tabLst>
                <a:tab pos="914400" algn="l"/>
              </a:tabLst>
            </a:pPr>
            <a:r>
              <a:rPr lang="en-US" sz="2000"/>
              <a:t>Expected cash flows: With DCF, you would have to estimate </a:t>
            </a:r>
            <a:r>
              <a:rPr lang="en-US" sz="2000" u="sng"/>
              <a:t>expected</a:t>
            </a:r>
            <a:r>
              <a:rPr lang="en-US" sz="2000"/>
              <a:t> copper</a:t>
            </a:r>
          </a:p>
          <a:p>
            <a:pPr>
              <a:spcAft>
                <a:spcPct val="50000"/>
              </a:spcAft>
              <a:tabLst>
                <a:tab pos="914400" algn="l"/>
              </a:tabLst>
            </a:pPr>
            <a:r>
              <a:rPr lang="en-US" sz="2000"/>
              <a:t>prices in year 1 and year 2 to calculate these</a:t>
            </a:r>
          </a:p>
          <a:p>
            <a:pPr>
              <a:tabLst>
                <a:tab pos="914400" algn="l"/>
              </a:tabLst>
            </a:pPr>
            <a:r>
              <a:rPr lang="en-US" sz="2000"/>
              <a:t>	</a:t>
            </a:r>
          </a:p>
          <a:p>
            <a:pPr>
              <a:tabLst>
                <a:tab pos="914400" algn="l"/>
              </a:tabLst>
            </a:pPr>
            <a:endParaRPr lang="en-US" sz="2000"/>
          </a:p>
          <a:p>
            <a:pPr marL="114300" lvl="1">
              <a:tabLst>
                <a:tab pos="914400" algn="l"/>
              </a:tabLst>
            </a:pPr>
            <a:r>
              <a:rPr lang="en-US" sz="2000"/>
              <a:t> </a:t>
            </a:r>
          </a:p>
          <a:p>
            <a:pPr marL="114300" lvl="1">
              <a:buFontTx/>
              <a:buChar char="•"/>
              <a:tabLst>
                <a:tab pos="914400" algn="l"/>
              </a:tabLst>
            </a:pPr>
            <a:endParaRPr lang="en-US" sz="2000"/>
          </a:p>
          <a:p>
            <a:pPr marL="114300" lvl="1">
              <a:tabLst>
                <a:tab pos="914400" algn="l"/>
              </a:tabLst>
            </a:pPr>
            <a:r>
              <a:rPr lang="en-US" sz="2000"/>
              <a:t>b) Certainty Equivalent cash flows (</a:t>
            </a:r>
            <a:r>
              <a:rPr lang="en-US" sz="2000" i="1"/>
              <a:t>known</a:t>
            </a:r>
            <a:r>
              <a:rPr lang="en-US" sz="2000"/>
              <a:t> today)</a:t>
            </a:r>
          </a:p>
          <a:p>
            <a:pPr>
              <a:tabLst>
                <a:tab pos="914400" algn="l"/>
              </a:tabLst>
            </a:pPr>
            <a:r>
              <a:rPr lang="en-US" sz="2000"/>
              <a:t>	</a:t>
            </a:r>
          </a:p>
        </p:txBody>
      </p:sp>
      <p:graphicFrame>
        <p:nvGraphicFramePr>
          <p:cNvPr id="193539" name="Object 3"/>
          <p:cNvGraphicFramePr>
            <a:graphicFrameLocks noChangeAspect="1"/>
          </p:cNvGraphicFramePr>
          <p:nvPr/>
        </p:nvGraphicFramePr>
        <p:xfrm>
          <a:off x="957263" y="5181600"/>
          <a:ext cx="5018087" cy="433388"/>
        </p:xfrm>
        <a:graphic>
          <a:graphicData uri="http://schemas.openxmlformats.org/presentationml/2006/ole">
            <mc:AlternateContent xmlns:mc="http://schemas.openxmlformats.org/markup-compatibility/2006">
              <mc:Choice xmlns:v="urn:schemas-microsoft-com:vml" Requires="v">
                <p:oleObj spid="_x0000_s9260" name="Equation" r:id="rId3" imgW="2628720" imgH="241200" progId="Equation.DSMT4">
                  <p:embed/>
                </p:oleObj>
              </mc:Choice>
              <mc:Fallback>
                <p:oleObj name="Equation" r:id="rId3" imgW="2628720" imgH="241200" progId="Equation.DSMT4">
                  <p:embed/>
                  <p:pic>
                    <p:nvPicPr>
                      <p:cNvPr id="0" name=""/>
                      <p:cNvPicPr>
                        <a:picLocks noChangeAspect="1" noChangeArrowheads="1"/>
                      </p:cNvPicPr>
                      <p:nvPr/>
                    </p:nvPicPr>
                    <p:blipFill>
                      <a:blip r:embed="rId4"/>
                      <a:srcRect/>
                      <a:stretch>
                        <a:fillRect/>
                      </a:stretch>
                    </p:blipFill>
                    <p:spPr bwMode="auto">
                      <a:xfrm>
                        <a:off x="957263" y="5181600"/>
                        <a:ext cx="5018087"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93540" name="Object 4"/>
          <p:cNvGraphicFramePr>
            <a:graphicFrameLocks noChangeAspect="1"/>
          </p:cNvGraphicFramePr>
          <p:nvPr/>
        </p:nvGraphicFramePr>
        <p:xfrm>
          <a:off x="957263" y="5715175"/>
          <a:ext cx="5214937" cy="434975"/>
        </p:xfrm>
        <a:graphic>
          <a:graphicData uri="http://schemas.openxmlformats.org/presentationml/2006/ole">
            <mc:AlternateContent xmlns:mc="http://schemas.openxmlformats.org/markup-compatibility/2006">
              <mc:Choice xmlns:v="urn:schemas-microsoft-com:vml" Requires="v">
                <p:oleObj spid="_x0000_s9261" name="Equation" r:id="rId5" imgW="2844720" imgH="241200" progId="Equation.DSMT4">
                  <p:embed/>
                </p:oleObj>
              </mc:Choice>
              <mc:Fallback>
                <p:oleObj name="Equation" r:id="rId5" imgW="2844720" imgH="241200" progId="Equation.DSMT4">
                  <p:embed/>
                  <p:pic>
                    <p:nvPicPr>
                      <p:cNvPr id="0" name=""/>
                      <p:cNvPicPr>
                        <a:picLocks noChangeAspect="1" noChangeArrowheads="1"/>
                      </p:cNvPicPr>
                      <p:nvPr/>
                    </p:nvPicPr>
                    <p:blipFill>
                      <a:blip r:embed="rId6"/>
                      <a:srcRect/>
                      <a:stretch>
                        <a:fillRect/>
                      </a:stretch>
                    </p:blipFill>
                    <p:spPr bwMode="auto">
                      <a:xfrm>
                        <a:off x="957263" y="5715175"/>
                        <a:ext cx="5214937" cy="434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93541" name="Object 5"/>
          <p:cNvGraphicFramePr>
            <a:graphicFrameLocks noChangeAspect="1"/>
          </p:cNvGraphicFramePr>
          <p:nvPr/>
        </p:nvGraphicFramePr>
        <p:xfrm>
          <a:off x="804863" y="1524000"/>
          <a:ext cx="5640387" cy="428625"/>
        </p:xfrm>
        <a:graphic>
          <a:graphicData uri="http://schemas.openxmlformats.org/presentationml/2006/ole">
            <mc:AlternateContent xmlns:mc="http://schemas.openxmlformats.org/markup-compatibility/2006">
              <mc:Choice xmlns:v="urn:schemas-microsoft-com:vml" Requires="v">
                <p:oleObj spid="_x0000_s9262" name="Equation" r:id="rId7" imgW="2857320" imgH="241200" progId="Equation.DSMT4">
                  <p:embed/>
                </p:oleObj>
              </mc:Choice>
              <mc:Fallback>
                <p:oleObj name="Equation" r:id="rId7" imgW="2857320" imgH="241200" progId="Equation.DSMT4">
                  <p:embed/>
                  <p:pic>
                    <p:nvPicPr>
                      <p:cNvPr id="0" name=""/>
                      <p:cNvPicPr>
                        <a:picLocks noChangeAspect="1" noChangeArrowheads="1"/>
                      </p:cNvPicPr>
                      <p:nvPr/>
                    </p:nvPicPr>
                    <p:blipFill>
                      <a:blip r:embed="rId8"/>
                      <a:srcRect/>
                      <a:stretch>
                        <a:fillRect/>
                      </a:stretch>
                    </p:blipFill>
                    <p:spPr bwMode="auto">
                      <a:xfrm>
                        <a:off x="804863" y="1524000"/>
                        <a:ext cx="5640387" cy="4286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93542" name="Object 6"/>
          <p:cNvGraphicFramePr>
            <a:graphicFrameLocks noChangeAspect="1"/>
          </p:cNvGraphicFramePr>
          <p:nvPr/>
        </p:nvGraphicFramePr>
        <p:xfrm>
          <a:off x="792163" y="2057400"/>
          <a:ext cx="5653087" cy="433388"/>
        </p:xfrm>
        <a:graphic>
          <a:graphicData uri="http://schemas.openxmlformats.org/presentationml/2006/ole">
            <mc:AlternateContent xmlns:mc="http://schemas.openxmlformats.org/markup-compatibility/2006">
              <mc:Choice xmlns:v="urn:schemas-microsoft-com:vml" Requires="v">
                <p:oleObj spid="_x0000_s9263" name="Equation" r:id="rId9" imgW="2908080" imgH="241200" progId="Equation.DSMT4">
                  <p:embed/>
                </p:oleObj>
              </mc:Choice>
              <mc:Fallback>
                <p:oleObj name="Equation" r:id="rId9" imgW="2908080" imgH="241200" progId="Equation.DSMT4">
                  <p:embed/>
                  <p:pic>
                    <p:nvPicPr>
                      <p:cNvPr id="0" name=""/>
                      <p:cNvPicPr>
                        <a:picLocks noChangeAspect="1" noChangeArrowheads="1"/>
                      </p:cNvPicPr>
                      <p:nvPr/>
                    </p:nvPicPr>
                    <p:blipFill>
                      <a:blip r:embed="rId10"/>
                      <a:srcRect/>
                      <a:stretch>
                        <a:fillRect/>
                      </a:stretch>
                    </p:blipFill>
                    <p:spPr bwMode="auto">
                      <a:xfrm>
                        <a:off x="792163" y="2057400"/>
                        <a:ext cx="5653087" cy="4333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93543" name="Object 7"/>
          <p:cNvGraphicFramePr>
            <a:graphicFrameLocks noChangeAspect="1"/>
          </p:cNvGraphicFramePr>
          <p:nvPr/>
        </p:nvGraphicFramePr>
        <p:xfrm>
          <a:off x="971550" y="3534714"/>
          <a:ext cx="3860800" cy="423863"/>
        </p:xfrm>
        <a:graphic>
          <a:graphicData uri="http://schemas.openxmlformats.org/presentationml/2006/ole">
            <mc:AlternateContent xmlns:mc="http://schemas.openxmlformats.org/markup-compatibility/2006">
              <mc:Choice xmlns:v="urn:schemas-microsoft-com:vml" Requires="v">
                <p:oleObj spid="_x0000_s9264" name="Equation" r:id="rId11" imgW="1981080" imgH="241200" progId="Equation.DSMT4">
                  <p:embed/>
                </p:oleObj>
              </mc:Choice>
              <mc:Fallback>
                <p:oleObj name="Equation" r:id="rId11" imgW="1981080" imgH="241200" progId="Equation.DSMT4">
                  <p:embed/>
                  <p:pic>
                    <p:nvPicPr>
                      <p:cNvPr id="0" name=""/>
                      <p:cNvPicPr>
                        <a:picLocks noChangeAspect="1" noChangeArrowheads="1"/>
                      </p:cNvPicPr>
                      <p:nvPr/>
                    </p:nvPicPr>
                    <p:blipFill>
                      <a:blip r:embed="rId12"/>
                      <a:srcRect/>
                      <a:stretch>
                        <a:fillRect/>
                      </a:stretch>
                    </p:blipFill>
                    <p:spPr bwMode="auto">
                      <a:xfrm>
                        <a:off x="971550" y="3534714"/>
                        <a:ext cx="3860800" cy="4238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93544" name="Object 8"/>
          <p:cNvGraphicFramePr>
            <a:graphicFrameLocks noChangeAspect="1"/>
          </p:cNvGraphicFramePr>
          <p:nvPr/>
        </p:nvGraphicFramePr>
        <p:xfrm>
          <a:off x="971550" y="4058764"/>
          <a:ext cx="3860800" cy="417513"/>
        </p:xfrm>
        <a:graphic>
          <a:graphicData uri="http://schemas.openxmlformats.org/presentationml/2006/ole">
            <mc:AlternateContent xmlns:mc="http://schemas.openxmlformats.org/markup-compatibility/2006">
              <mc:Choice xmlns:v="urn:schemas-microsoft-com:vml" Requires="v">
                <p:oleObj spid="_x0000_s9265" name="Equation" r:id="rId13" imgW="2006280" imgH="241200" progId="Equation.DSMT4">
                  <p:embed/>
                </p:oleObj>
              </mc:Choice>
              <mc:Fallback>
                <p:oleObj name="Equation" r:id="rId13" imgW="2006280" imgH="241200" progId="Equation.DSMT4">
                  <p:embed/>
                  <p:pic>
                    <p:nvPicPr>
                      <p:cNvPr id="0" name=""/>
                      <p:cNvPicPr>
                        <a:picLocks noChangeAspect="1" noChangeArrowheads="1"/>
                      </p:cNvPicPr>
                      <p:nvPr/>
                    </p:nvPicPr>
                    <p:blipFill>
                      <a:blip r:embed="rId14"/>
                      <a:srcRect/>
                      <a:stretch>
                        <a:fillRect/>
                      </a:stretch>
                    </p:blipFill>
                    <p:spPr bwMode="auto">
                      <a:xfrm>
                        <a:off x="971550" y="4058764"/>
                        <a:ext cx="3860800" cy="4175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95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53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35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35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353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353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5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35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3538">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35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3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63106433-B4B1-4B59-8C79-0DC1356B6E48}" type="slidenum">
              <a:rPr lang="en-US"/>
              <a:pPr/>
              <a:t>19</a:t>
            </a:fld>
            <a:endParaRPr lang="en-US"/>
          </a:p>
        </p:txBody>
      </p:sp>
      <p:sp>
        <p:nvSpPr>
          <p:cNvPr id="6148" name="Rectangle 2"/>
          <p:cNvSpPr>
            <a:spLocks noGrp="1" noChangeArrowheads="1"/>
          </p:cNvSpPr>
          <p:nvPr>
            <p:ph type="body" idx="1"/>
          </p:nvPr>
        </p:nvSpPr>
        <p:spPr>
          <a:xfrm>
            <a:off x="457200" y="685800"/>
            <a:ext cx="8001000" cy="4114800"/>
          </a:xfrm>
        </p:spPr>
        <p:txBody>
          <a:bodyPr/>
          <a:lstStyle/>
          <a:p>
            <a:pPr marL="0" indent="0">
              <a:buFontTx/>
              <a:buNone/>
              <a:tabLst>
                <a:tab pos="628650" algn="l"/>
              </a:tabLst>
            </a:pPr>
            <a:r>
              <a:rPr lang="en-US" sz="2000" noProof="0" dirty="0"/>
              <a:t>c) Valuation:</a:t>
            </a:r>
          </a:p>
          <a:p>
            <a:pPr marL="0" indent="0">
              <a:buFontTx/>
              <a:buNone/>
              <a:tabLst>
                <a:tab pos="628650" algn="l"/>
              </a:tabLst>
            </a:pPr>
            <a:r>
              <a:rPr lang="en-US" sz="2000" noProof="0" dirty="0"/>
              <a:t>The value of the mine is the certainty equivalent cash flows discounted at the corresponding interest rates:</a:t>
            </a:r>
          </a:p>
          <a:p>
            <a:pPr marL="0" indent="0">
              <a:buFontTx/>
              <a:buNone/>
              <a:tabLst>
                <a:tab pos="628650" algn="l"/>
              </a:tabLst>
            </a:pPr>
            <a:endParaRPr lang="en-US" sz="2000" noProof="0" dirty="0"/>
          </a:p>
          <a:p>
            <a:pPr marL="0" indent="0">
              <a:buFontTx/>
              <a:buNone/>
              <a:tabLst>
                <a:tab pos="628650" algn="l"/>
              </a:tabLst>
            </a:pPr>
            <a:endParaRPr lang="en-US" sz="2000" noProof="0" dirty="0"/>
          </a:p>
          <a:p>
            <a:pPr marL="0" indent="0">
              <a:buFontTx/>
              <a:buNone/>
              <a:tabLst>
                <a:tab pos="628650" algn="l"/>
              </a:tabLst>
            </a:pPr>
            <a:endParaRPr lang="en-US" sz="2000" noProof="0" dirty="0"/>
          </a:p>
          <a:p>
            <a:pPr marL="0" indent="0">
              <a:buFontTx/>
              <a:buNone/>
              <a:tabLst>
                <a:tab pos="628650" algn="l"/>
              </a:tabLst>
            </a:pPr>
            <a:endParaRPr lang="en-US" sz="2000" noProof="0" dirty="0"/>
          </a:p>
          <a:p>
            <a:pPr marL="0" indent="0">
              <a:buFontTx/>
              <a:buNone/>
              <a:tabLst>
                <a:tab pos="628650" algn="l"/>
              </a:tabLst>
            </a:pPr>
            <a:endParaRPr lang="en-US" sz="2000" noProof="0" dirty="0"/>
          </a:p>
          <a:p>
            <a:pPr marL="0" indent="0">
              <a:buFontTx/>
              <a:buNone/>
              <a:tabLst>
                <a:tab pos="628650" algn="l"/>
              </a:tabLst>
            </a:pPr>
            <a:endParaRPr lang="en-US" sz="2000" noProof="0" dirty="0"/>
          </a:p>
          <a:p>
            <a:pPr marL="0" indent="0">
              <a:buFontTx/>
              <a:buNone/>
              <a:tabLst>
                <a:tab pos="628650" algn="l"/>
              </a:tabLst>
            </a:pPr>
            <a:r>
              <a:rPr lang="en-US" sz="2000" noProof="0" dirty="0"/>
              <a:t>Therefore the value of the mine is $110,290</a:t>
            </a:r>
          </a:p>
          <a:p>
            <a:pPr marL="0" indent="0">
              <a:buFontTx/>
              <a:buNone/>
              <a:tabLst>
                <a:tab pos="628650" algn="l"/>
              </a:tabLst>
            </a:pPr>
            <a:endParaRPr lang="en-US" sz="2000" noProof="0" dirty="0"/>
          </a:p>
          <a:p>
            <a:pPr marL="0" indent="0">
              <a:lnSpc>
                <a:spcPct val="110000"/>
              </a:lnSpc>
              <a:buFontTx/>
              <a:buNone/>
              <a:tabLst>
                <a:tab pos="628650" algn="l"/>
              </a:tabLst>
            </a:pPr>
            <a:r>
              <a:rPr lang="en-US" sz="2000" noProof="0" dirty="0"/>
              <a:t>Since the purchase price is $120,000, the investment has a negative NPV of $110,290 </a:t>
            </a:r>
            <a:r>
              <a:rPr lang="en-US" sz="2000" noProof="0" dirty="0">
                <a:cs typeface="Times New Roman" pitchFamily="18" charset="0"/>
              </a:rPr>
              <a:t>–</a:t>
            </a:r>
            <a:r>
              <a:rPr lang="en-US" sz="2000" noProof="0" dirty="0"/>
              <a:t> $120,000 = </a:t>
            </a:r>
            <a:r>
              <a:rPr lang="en-US" sz="2000" noProof="0" dirty="0">
                <a:cs typeface="Times New Roman" pitchFamily="18" charset="0"/>
              </a:rPr>
              <a:t>–</a:t>
            </a:r>
            <a:r>
              <a:rPr lang="en-US" sz="2000" noProof="0" dirty="0"/>
              <a:t> $9,710</a:t>
            </a:r>
          </a:p>
          <a:p>
            <a:pPr marL="0" indent="0">
              <a:lnSpc>
                <a:spcPct val="90000"/>
              </a:lnSpc>
              <a:buFontTx/>
              <a:buNone/>
              <a:tabLst>
                <a:tab pos="628650" algn="l"/>
              </a:tabLst>
            </a:pPr>
            <a:endParaRPr lang="en-US" sz="2000" noProof="0" dirty="0"/>
          </a:p>
          <a:p>
            <a:pPr marL="0" indent="0">
              <a:lnSpc>
                <a:spcPct val="90000"/>
              </a:lnSpc>
              <a:buFontTx/>
              <a:buNone/>
              <a:tabLst>
                <a:tab pos="628650" algn="l"/>
              </a:tabLst>
            </a:pPr>
            <a:endParaRPr lang="en-US" sz="2000" noProof="0" dirty="0"/>
          </a:p>
          <a:p>
            <a:pPr marL="0" indent="0">
              <a:lnSpc>
                <a:spcPct val="90000"/>
              </a:lnSpc>
              <a:buFontTx/>
              <a:buNone/>
              <a:tabLst>
                <a:tab pos="628650" algn="l"/>
              </a:tabLst>
            </a:pPr>
            <a:endParaRPr lang="en-US" sz="2400" noProof="0" dirty="0"/>
          </a:p>
        </p:txBody>
      </p:sp>
      <p:graphicFrame>
        <p:nvGraphicFramePr>
          <p:cNvPr id="6146" name="Object 3"/>
          <p:cNvGraphicFramePr>
            <a:graphicFrameLocks noChangeAspect="1"/>
          </p:cNvGraphicFramePr>
          <p:nvPr/>
        </p:nvGraphicFramePr>
        <p:xfrm>
          <a:off x="2413000" y="1981200"/>
          <a:ext cx="4318000" cy="709613"/>
        </p:xfrm>
        <a:graphic>
          <a:graphicData uri="http://schemas.openxmlformats.org/presentationml/2006/ole">
            <mc:AlternateContent xmlns:mc="http://schemas.openxmlformats.org/markup-compatibility/2006">
              <mc:Choice xmlns:v="urn:schemas-microsoft-com:vml" Requires="v">
                <p:oleObj spid="_x0000_s10249" name="Equation" r:id="rId4" imgW="2412720" imgH="419040" progId="Equation.DSMT4">
                  <p:embed/>
                </p:oleObj>
              </mc:Choice>
              <mc:Fallback>
                <p:oleObj name="Equation" r:id="rId4" imgW="2412720" imgH="419040" progId="Equation.DSMT4">
                  <p:embed/>
                  <p:pic>
                    <p:nvPicPr>
                      <p:cNvPr id="0" name=""/>
                      <p:cNvPicPr>
                        <a:picLocks noChangeAspect="1" noChangeArrowheads="1"/>
                      </p:cNvPicPr>
                      <p:nvPr/>
                    </p:nvPicPr>
                    <p:blipFill>
                      <a:blip r:embed="rId5"/>
                      <a:srcRect/>
                      <a:stretch>
                        <a:fillRect/>
                      </a:stretch>
                    </p:blipFill>
                    <p:spPr bwMode="auto">
                      <a:xfrm>
                        <a:off x="2413000" y="1981200"/>
                        <a:ext cx="4318000" cy="709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4953000" y="3048000"/>
            <a:ext cx="2133600" cy="584775"/>
          </a:xfrm>
          <a:prstGeom prst="rect">
            <a:avLst/>
          </a:prstGeom>
          <a:noFill/>
          <a:ln>
            <a:solidFill>
              <a:schemeClr val="tx1"/>
            </a:solidFill>
          </a:ln>
        </p:spPr>
        <p:txBody>
          <a:bodyPr wrap="square" rtlCol="0">
            <a:spAutoFit/>
          </a:bodyPr>
          <a:lstStyle/>
          <a:p>
            <a:r>
              <a:rPr lang="en-US" sz="1600" dirty="0"/>
              <a:t>Note that we discount at the risk-free rates </a:t>
            </a:r>
          </a:p>
        </p:txBody>
      </p:sp>
      <p:cxnSp>
        <p:nvCxnSpPr>
          <p:cNvPr id="4" name="Straight Arrow Connector 3"/>
          <p:cNvCxnSpPr/>
          <p:nvPr/>
        </p:nvCxnSpPr>
        <p:spPr bwMode="auto">
          <a:xfrm flipV="1">
            <a:off x="4953000" y="2770763"/>
            <a:ext cx="0" cy="2772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 name="Straight Arrow Connector 5"/>
          <p:cNvCxnSpPr/>
          <p:nvPr/>
        </p:nvCxnSpPr>
        <p:spPr bwMode="auto">
          <a:xfrm flipH="1" flipV="1">
            <a:off x="4114800" y="2690813"/>
            <a:ext cx="838200" cy="3571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0907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2FEB0B9F-C1A2-4081-B898-84B44786489C}" type="slidenum">
              <a:rPr lang="en-US"/>
              <a:pPr/>
              <a:t>2</a:t>
            </a:fld>
            <a:endParaRPr lang="en-US"/>
          </a:p>
        </p:txBody>
      </p:sp>
      <p:sp>
        <p:nvSpPr>
          <p:cNvPr id="10243" name="Rectangle 2"/>
          <p:cNvSpPr>
            <a:spLocks noGrp="1" noChangeArrowheads="1"/>
          </p:cNvSpPr>
          <p:nvPr>
            <p:ph type="title"/>
          </p:nvPr>
        </p:nvSpPr>
        <p:spPr>
          <a:xfrm>
            <a:off x="685800" y="533400"/>
            <a:ext cx="7772400" cy="1143000"/>
          </a:xfrm>
        </p:spPr>
        <p:txBody>
          <a:bodyPr/>
          <a:lstStyle/>
          <a:p>
            <a:r>
              <a:rPr lang="en-US" sz="3200" dirty="0"/>
              <a:t>RELATIVE VALUATION METHODS IN CORPORATE FINANCE</a:t>
            </a:r>
            <a:endParaRPr lang="en-US" sz="3200" baseline="30000" dirty="0"/>
          </a:p>
        </p:txBody>
      </p:sp>
      <p:sp>
        <p:nvSpPr>
          <p:cNvPr id="10244" name="Rectangle 3"/>
          <p:cNvSpPr>
            <a:spLocks noGrp="1" noChangeArrowheads="1"/>
          </p:cNvSpPr>
          <p:nvPr>
            <p:ph type="body" idx="1"/>
          </p:nvPr>
        </p:nvSpPr>
        <p:spPr>
          <a:xfrm>
            <a:off x="381000" y="2057400"/>
            <a:ext cx="8382000" cy="4114800"/>
          </a:xfrm>
        </p:spPr>
        <p:txBody>
          <a:bodyPr/>
          <a:lstStyle/>
          <a:p>
            <a:pPr marL="0" indent="0">
              <a:spcAft>
                <a:spcPts val="1200"/>
              </a:spcAft>
              <a:buNone/>
            </a:pPr>
            <a:r>
              <a:rPr lang="en-US" sz="2800" dirty="0"/>
              <a:t>This note:</a:t>
            </a:r>
          </a:p>
          <a:p>
            <a:pPr marL="457200" indent="-344488">
              <a:spcAft>
                <a:spcPts val="1200"/>
              </a:spcAft>
              <a:buFontTx/>
              <a:buAutoNum type="arabicPeriod"/>
            </a:pPr>
            <a:r>
              <a:rPr lang="en-US" sz="2800" dirty="0"/>
              <a:t>Introduction</a:t>
            </a:r>
          </a:p>
          <a:p>
            <a:pPr marL="457200" indent="-344488">
              <a:spcAft>
                <a:spcPts val="1200"/>
              </a:spcAft>
              <a:buFontTx/>
              <a:buAutoNum type="arabicPeriod"/>
            </a:pPr>
            <a:r>
              <a:rPr lang="en-US" sz="2800" dirty="0"/>
              <a:t>Valuation Using Forward Prices</a:t>
            </a:r>
          </a:p>
          <a:p>
            <a:pPr marL="0" indent="0">
              <a:spcAft>
                <a:spcPts val="1200"/>
              </a:spcAft>
              <a:buNone/>
            </a:pPr>
            <a:r>
              <a:rPr lang="en-US" sz="2800" dirty="0"/>
              <a:t>Next:</a:t>
            </a:r>
          </a:p>
          <a:p>
            <a:pPr marL="457200" indent="-344488">
              <a:spcAft>
                <a:spcPts val="1200"/>
              </a:spcAft>
              <a:buFont typeface="+mj-lt"/>
              <a:buAutoNum type="arabicPeriod" startAt="3"/>
            </a:pPr>
            <a:r>
              <a:rPr lang="en-US" sz="2800" dirty="0"/>
              <a:t>Option Pricing (Note 5)</a:t>
            </a:r>
          </a:p>
          <a:p>
            <a:pPr marL="457200" indent="-344488">
              <a:spcAft>
                <a:spcPts val="1200"/>
              </a:spcAft>
              <a:buFontTx/>
              <a:buAutoNum type="arabicPeriod" startAt="3"/>
            </a:pPr>
            <a:r>
              <a:rPr lang="en-US" sz="2800" dirty="0"/>
              <a:t>Real Options (Note 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DF060148-B2BE-4415-A482-27989FDFEF2C}" type="slidenum">
              <a:rPr lang="en-US"/>
              <a:pPr/>
              <a:t>20</a:t>
            </a:fld>
            <a:endParaRPr lang="en-US"/>
          </a:p>
        </p:txBody>
      </p:sp>
      <p:sp>
        <p:nvSpPr>
          <p:cNvPr id="37891" name="Rectangle 2"/>
          <p:cNvSpPr>
            <a:spLocks noGrp="1" noChangeArrowheads="1"/>
          </p:cNvSpPr>
          <p:nvPr>
            <p:ph type="body" idx="1"/>
          </p:nvPr>
        </p:nvSpPr>
        <p:spPr>
          <a:xfrm>
            <a:off x="457200" y="533400"/>
            <a:ext cx="8229600" cy="4114800"/>
          </a:xfrm>
        </p:spPr>
        <p:txBody>
          <a:bodyPr/>
          <a:lstStyle/>
          <a:p>
            <a:pPr marL="0" indent="0">
              <a:lnSpc>
                <a:spcPct val="110000"/>
              </a:lnSpc>
              <a:spcAft>
                <a:spcPts val="1200"/>
              </a:spcAft>
              <a:buFontTx/>
              <a:buNone/>
              <a:tabLst>
                <a:tab pos="457200" algn="l"/>
              </a:tabLst>
            </a:pPr>
            <a:r>
              <a:rPr lang="en-US" sz="2000" noProof="0" dirty="0"/>
              <a:t>d) Convincing your skeptical boss:</a:t>
            </a:r>
          </a:p>
          <a:p>
            <a:pPr marL="457200" lvl="1" indent="-168275">
              <a:lnSpc>
                <a:spcPct val="110000"/>
              </a:lnSpc>
              <a:spcAft>
                <a:spcPct val="15000"/>
              </a:spcAft>
              <a:tabLst>
                <a:tab pos="457200" algn="l"/>
              </a:tabLst>
            </a:pPr>
            <a:r>
              <a:rPr lang="en-US" sz="2000" noProof="0" dirty="0"/>
              <a:t>You take your valuation analysis to your boss and tell him about the negative NPV</a:t>
            </a:r>
          </a:p>
          <a:p>
            <a:pPr marL="457200" lvl="1" indent="-168275">
              <a:lnSpc>
                <a:spcPct val="110000"/>
              </a:lnSpc>
              <a:spcAft>
                <a:spcPct val="15000"/>
              </a:spcAft>
              <a:tabLst>
                <a:tab pos="457200" algn="l"/>
              </a:tabLst>
            </a:pPr>
            <a:r>
              <a:rPr lang="en-US" sz="2000" noProof="0" dirty="0"/>
              <a:t>Your boss disagrees, saying that he thinks copper prices will be much higher than market’s current expectations. He believes that copper will sell for </a:t>
            </a:r>
            <a:r>
              <a:rPr lang="en-US" sz="2000" noProof="0" dirty="0">
                <a:solidFill>
                  <a:srgbClr val="FF0000"/>
                </a:solidFill>
              </a:rPr>
              <a:t>$4/pound</a:t>
            </a:r>
            <a:r>
              <a:rPr lang="en-US" sz="2000" noProof="0" dirty="0"/>
              <a:t> next year and </a:t>
            </a:r>
            <a:r>
              <a:rPr lang="en-US" sz="2000" noProof="0" dirty="0">
                <a:solidFill>
                  <a:srgbClr val="FF0000"/>
                </a:solidFill>
              </a:rPr>
              <a:t>$3.50/pound</a:t>
            </a:r>
            <a:r>
              <a:rPr lang="en-US" sz="2000" noProof="0" dirty="0"/>
              <a:t> two years from now</a:t>
            </a:r>
          </a:p>
          <a:p>
            <a:pPr marL="457200" lvl="1" indent="-168275">
              <a:lnSpc>
                <a:spcPct val="110000"/>
              </a:lnSpc>
              <a:spcAft>
                <a:spcPct val="15000"/>
              </a:spcAft>
              <a:tabLst>
                <a:tab pos="457200" algn="l"/>
              </a:tabLst>
            </a:pPr>
            <a:r>
              <a:rPr lang="en-US" sz="2000" noProof="0" dirty="0"/>
              <a:t>What should you do?</a:t>
            </a:r>
          </a:p>
          <a:p>
            <a:pPr marL="1082675" lvl="2" indent="-168275">
              <a:lnSpc>
                <a:spcPct val="110000"/>
              </a:lnSpc>
              <a:spcAft>
                <a:spcPct val="15000"/>
              </a:spcAft>
              <a:tabLst>
                <a:tab pos="457200" algn="l"/>
              </a:tabLst>
            </a:pPr>
            <a:r>
              <a:rPr lang="en-US" sz="2000" noProof="0" dirty="0"/>
              <a:t>Can you convince him somehow that this is not a good investment?</a:t>
            </a:r>
          </a:p>
          <a:p>
            <a:pPr marL="1082675" lvl="2" indent="-168275">
              <a:lnSpc>
                <a:spcPct val="110000"/>
              </a:lnSpc>
              <a:spcAft>
                <a:spcPct val="15000"/>
              </a:spcAft>
              <a:tabLst>
                <a:tab pos="457200" algn="l"/>
              </a:tabLst>
            </a:pPr>
            <a:r>
              <a:rPr lang="en-US" sz="2000" noProof="0" dirty="0"/>
              <a:t>Could this be a good investment if he is right?</a:t>
            </a:r>
          </a:p>
          <a:p>
            <a:pPr marL="0" indent="0">
              <a:buFontTx/>
              <a:buNone/>
              <a:tabLst>
                <a:tab pos="457200" algn="l"/>
              </a:tabLst>
            </a:pPr>
            <a:endParaRPr lang="en-US" sz="2000" noProof="0" dirty="0"/>
          </a:p>
          <a:p>
            <a:pPr marL="0" indent="0">
              <a:buFontTx/>
              <a:buNone/>
              <a:tabLst>
                <a:tab pos="457200" algn="l"/>
              </a:tabLst>
            </a:pPr>
            <a:endParaRPr lang="en-US" sz="3600" noProof="0" dirty="0"/>
          </a:p>
        </p:txBody>
      </p:sp>
    </p:spTree>
    <p:extLst>
      <p:ext uri="{BB962C8B-B14F-4D97-AF65-F5344CB8AC3E}">
        <p14:creationId xmlns:p14="http://schemas.microsoft.com/office/powerpoint/2010/main" val="2462659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p:spPr>
        <p:txBody>
          <a:bodyPr/>
          <a:lstStyle/>
          <a:p>
            <a:fld id="{02AFB188-375D-4A51-9345-62C32507600D}" type="slidenum">
              <a:rPr lang="en-US"/>
              <a:pPr/>
              <a:t>21</a:t>
            </a:fld>
            <a:endParaRPr lang="en-US"/>
          </a:p>
        </p:txBody>
      </p:sp>
      <p:sp>
        <p:nvSpPr>
          <p:cNvPr id="38915" name="Text Box 4"/>
          <p:cNvSpPr txBox="1">
            <a:spLocks noChangeArrowheads="1"/>
          </p:cNvSpPr>
          <p:nvPr/>
        </p:nvSpPr>
        <p:spPr bwMode="auto">
          <a:xfrm>
            <a:off x="457200" y="533400"/>
            <a:ext cx="8153400" cy="3902075"/>
          </a:xfrm>
          <a:prstGeom prst="rect">
            <a:avLst/>
          </a:prstGeom>
          <a:noFill/>
          <a:ln w="9525">
            <a:noFill/>
            <a:miter lim="800000"/>
            <a:headEnd/>
            <a:tailEnd/>
          </a:ln>
        </p:spPr>
        <p:txBody>
          <a:bodyPr>
            <a:spAutoFit/>
          </a:bodyPr>
          <a:lstStyle/>
          <a:p>
            <a:pPr defTabSz="168275">
              <a:spcBef>
                <a:spcPct val="50000"/>
              </a:spcBef>
            </a:pPr>
            <a:r>
              <a:rPr lang="en-US" sz="2000" dirty="0"/>
              <a:t>Answer:</a:t>
            </a:r>
          </a:p>
          <a:p>
            <a:pPr marL="344488" indent="-173038" defTabSz="168275">
              <a:spcBef>
                <a:spcPct val="50000"/>
              </a:spcBef>
              <a:buFontTx/>
              <a:buChar char="•"/>
            </a:pPr>
            <a:r>
              <a:rPr lang="en-US" sz="2000" dirty="0"/>
              <a:t>This is a bad investment, even if your boss is correct in his expectation of higher copper prices</a:t>
            </a:r>
          </a:p>
          <a:p>
            <a:pPr marL="344488" indent="-173038" defTabSz="168275">
              <a:spcBef>
                <a:spcPct val="50000"/>
              </a:spcBef>
              <a:buFontTx/>
              <a:buChar char="•"/>
            </a:pPr>
            <a:r>
              <a:rPr lang="en-US" sz="2000" dirty="0"/>
              <a:t>Recall that our job is to beat the risk-return trade-off in the market</a:t>
            </a:r>
          </a:p>
          <a:p>
            <a:pPr marL="344488" indent="-173038" defTabSz="168275">
              <a:spcBef>
                <a:spcPct val="50000"/>
              </a:spcBef>
              <a:buFontTx/>
              <a:buChar char="•"/>
            </a:pPr>
            <a:r>
              <a:rPr lang="en-US" sz="2000" dirty="0"/>
              <a:t>Forward valuation suggests that the mine’s cash flow stream can be replicated less expensively in the market</a:t>
            </a:r>
          </a:p>
          <a:p>
            <a:pPr marL="344488" indent="-173038" defTabSz="168275">
              <a:spcBef>
                <a:spcPct val="50000"/>
              </a:spcBef>
              <a:buFontTx/>
              <a:buChar char="•"/>
            </a:pPr>
            <a:r>
              <a:rPr lang="en-US" sz="2000" dirty="0"/>
              <a:t>Therefore, even if your boss is correct, buying copper in the market (using forward contracts) is a better investment than buying the mine</a:t>
            </a:r>
          </a:p>
          <a:p>
            <a:pPr marL="344488" indent="-173038" defTabSz="168275">
              <a:spcBef>
                <a:spcPct val="50000"/>
              </a:spcBef>
              <a:buFontTx/>
              <a:buChar char="•"/>
            </a:pPr>
            <a:r>
              <a:rPr lang="en-US" sz="2000" dirty="0"/>
              <a:t>Let’s see this more directly by finding the </a:t>
            </a:r>
            <a:r>
              <a:rPr lang="en-US" sz="2000" b="1" u="sng" dirty="0"/>
              <a:t>tracking portfolio</a:t>
            </a:r>
            <a:r>
              <a:rPr lang="en-US" sz="2000" dirty="0"/>
              <a:t> of the mine’s cash flows</a:t>
            </a:r>
          </a:p>
        </p:txBody>
      </p:sp>
    </p:spTree>
    <p:extLst>
      <p:ext uri="{BB962C8B-B14F-4D97-AF65-F5344CB8AC3E}">
        <p14:creationId xmlns:p14="http://schemas.microsoft.com/office/powerpoint/2010/main" val="420943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noFill/>
        </p:spPr>
        <p:txBody>
          <a:bodyPr/>
          <a:lstStyle/>
          <a:p>
            <a:fld id="{12DD8F93-3CD4-497C-9596-641200CBFE68}" type="slidenum">
              <a:rPr lang="en-US"/>
              <a:pPr/>
              <a:t>22</a:t>
            </a:fld>
            <a:endParaRPr lang="en-US"/>
          </a:p>
        </p:txBody>
      </p:sp>
      <p:sp>
        <p:nvSpPr>
          <p:cNvPr id="7173" name="Rectangle 2"/>
          <p:cNvSpPr>
            <a:spLocks noChangeArrowheads="1"/>
          </p:cNvSpPr>
          <p:nvPr/>
        </p:nvSpPr>
        <p:spPr bwMode="auto">
          <a:xfrm>
            <a:off x="227806" y="301186"/>
            <a:ext cx="8763000" cy="6170920"/>
          </a:xfrm>
          <a:prstGeom prst="rect">
            <a:avLst/>
          </a:prstGeom>
          <a:noFill/>
          <a:ln w="9525">
            <a:noFill/>
            <a:miter lim="800000"/>
            <a:headEnd/>
            <a:tailEnd/>
          </a:ln>
        </p:spPr>
        <p:txBody>
          <a:bodyPr>
            <a:spAutoFit/>
          </a:bodyPr>
          <a:lstStyle/>
          <a:p>
            <a:pPr defTabSz="344488">
              <a:spcAft>
                <a:spcPct val="50000"/>
              </a:spcAft>
            </a:pPr>
            <a:r>
              <a:rPr lang="en-US" sz="2000" dirty="0"/>
              <a:t>Forming the tracking portfolio:</a:t>
            </a:r>
          </a:p>
          <a:p>
            <a:pPr marL="114300" lvl="1" indent="119063" defTabSz="344488">
              <a:spcAft>
                <a:spcPct val="50000"/>
              </a:spcAft>
              <a:buFontTx/>
              <a:buChar char="•"/>
            </a:pPr>
            <a:r>
              <a:rPr lang="en-US" sz="2000" dirty="0"/>
              <a:t> Using one-year forward contracts, buy 50,000 pounds of copper at price F</a:t>
            </a:r>
            <a:r>
              <a:rPr lang="en-US" sz="2000" baseline="-25000" dirty="0"/>
              <a:t>1</a:t>
            </a:r>
            <a:endParaRPr lang="en-US" sz="2000" dirty="0"/>
          </a:p>
          <a:p>
            <a:pPr marL="114300" lvl="1" indent="119063" defTabSz="344488">
              <a:buFontTx/>
              <a:buChar char="•"/>
            </a:pPr>
            <a:r>
              <a:rPr lang="en-US" sz="2000" dirty="0"/>
              <a:t> Using two-year forward contracts, buy 30,000 pounds of copper at price F</a:t>
            </a:r>
            <a:r>
              <a:rPr lang="en-US" sz="2000" baseline="-25000" dirty="0"/>
              <a:t>2</a:t>
            </a:r>
            <a:endParaRPr lang="en-US" sz="2000" dirty="0"/>
          </a:p>
          <a:p>
            <a:pPr marL="114300" lvl="1" indent="119063" defTabSz="344488">
              <a:buFontTx/>
              <a:buChar char="•"/>
            </a:pPr>
            <a:endParaRPr lang="en-US" sz="2000" dirty="0"/>
          </a:p>
          <a:p>
            <a:pPr marL="114300" lvl="1" indent="119063" defTabSz="344488">
              <a:buFontTx/>
              <a:buChar char="•"/>
            </a:pPr>
            <a:r>
              <a:rPr lang="en-US" sz="2000" dirty="0"/>
              <a:t> Invest </a:t>
            </a:r>
            <a:r>
              <a:rPr lang="en-US" sz="2000" dirty="0">
                <a:solidFill>
                  <a:srgbClr val="FF3300"/>
                </a:solidFill>
              </a:rPr>
              <a:t>X</a:t>
            </a:r>
            <a:r>
              <a:rPr lang="en-US" sz="2000" dirty="0"/>
              <a:t> dollars in one-year bonds </a:t>
            </a:r>
          </a:p>
          <a:p>
            <a:pPr defTabSz="344488"/>
            <a:endParaRPr lang="en-US" sz="2000" dirty="0"/>
          </a:p>
          <a:p>
            <a:pPr marL="114300" lvl="1" indent="119063" defTabSz="344488">
              <a:buFontTx/>
              <a:buChar char="•"/>
            </a:pPr>
            <a:r>
              <a:rPr lang="en-US" sz="2000" dirty="0"/>
              <a:t> Invest </a:t>
            </a:r>
            <a:r>
              <a:rPr lang="en-US" sz="2000" dirty="0">
                <a:solidFill>
                  <a:srgbClr val="FF3300"/>
                </a:solidFill>
              </a:rPr>
              <a:t>Y</a:t>
            </a:r>
            <a:r>
              <a:rPr lang="en-US" sz="2000" dirty="0"/>
              <a:t> dollars in two-year bonds</a:t>
            </a:r>
          </a:p>
          <a:p>
            <a:pPr defTabSz="344488"/>
            <a:endParaRPr lang="en-US" sz="2000" dirty="0"/>
          </a:p>
          <a:p>
            <a:pPr defTabSz="344488">
              <a:spcAft>
                <a:spcPts val="1200"/>
              </a:spcAft>
            </a:pPr>
            <a:r>
              <a:rPr lang="en-US" sz="2000" dirty="0"/>
              <a:t>To find </a:t>
            </a:r>
            <a:r>
              <a:rPr lang="en-US" sz="2000" dirty="0">
                <a:solidFill>
                  <a:srgbClr val="FF0000"/>
                </a:solidFill>
              </a:rPr>
              <a:t>X</a:t>
            </a:r>
            <a:r>
              <a:rPr lang="en-US" sz="2000" dirty="0"/>
              <a:t> and </a:t>
            </a:r>
            <a:r>
              <a:rPr lang="en-US" sz="2000" dirty="0">
                <a:solidFill>
                  <a:srgbClr val="FF0000"/>
                </a:solidFill>
              </a:rPr>
              <a:t>Y</a:t>
            </a:r>
            <a:r>
              <a:rPr lang="en-US" sz="2000" dirty="0"/>
              <a:t>, match the </a:t>
            </a:r>
            <a:r>
              <a:rPr lang="en-US" sz="2000" dirty="0">
                <a:solidFill>
                  <a:schemeClr val="accent2"/>
                </a:solidFill>
              </a:rPr>
              <a:t>tracking portfolio cash flows</a:t>
            </a:r>
            <a:r>
              <a:rPr lang="en-US" sz="2000" dirty="0"/>
              <a:t> to the </a:t>
            </a:r>
            <a:r>
              <a:rPr lang="en-US" sz="2000" dirty="0">
                <a:solidFill>
                  <a:srgbClr val="006600"/>
                </a:solidFill>
              </a:rPr>
              <a:t>mine’s cash flows</a:t>
            </a:r>
            <a:r>
              <a:rPr lang="en-US" sz="2000" dirty="0"/>
              <a:t>:    </a:t>
            </a:r>
          </a:p>
          <a:p>
            <a:pPr defTabSz="344488">
              <a:spcAft>
                <a:spcPts val="600"/>
              </a:spcAft>
            </a:pPr>
            <a:r>
              <a:rPr lang="en-US" sz="2000" dirty="0"/>
              <a:t>At year 1:</a:t>
            </a:r>
          </a:p>
          <a:p>
            <a:pPr defTabSz="344488">
              <a:spcAft>
                <a:spcPts val="1200"/>
              </a:spcAft>
            </a:pPr>
            <a:endParaRPr lang="en-US" sz="2000" dirty="0"/>
          </a:p>
          <a:p>
            <a:pPr defTabSz="344488">
              <a:spcAft>
                <a:spcPts val="1200"/>
              </a:spcAft>
            </a:pPr>
            <a:endParaRPr lang="en-US" sz="2000" dirty="0"/>
          </a:p>
          <a:p>
            <a:pPr defTabSz="344488"/>
            <a:r>
              <a:rPr lang="en-US" sz="2000" dirty="0"/>
              <a:t>At year 2:</a:t>
            </a:r>
          </a:p>
          <a:p>
            <a:pPr defTabSz="344488"/>
            <a:endParaRPr lang="en-US" sz="2000" dirty="0"/>
          </a:p>
          <a:p>
            <a:pPr defTabSz="344488"/>
            <a:endParaRPr lang="en-US" sz="2000" dirty="0"/>
          </a:p>
          <a:p>
            <a:pPr defTabSz="344488"/>
            <a:endParaRPr lang="en-US" sz="2000" dirty="0"/>
          </a:p>
          <a:p>
            <a:pPr defTabSz="344488"/>
            <a:endParaRPr lang="en-US" sz="2000" dirty="0"/>
          </a:p>
        </p:txBody>
      </p:sp>
      <p:graphicFrame>
        <p:nvGraphicFramePr>
          <p:cNvPr id="7170" name="Object 3"/>
          <p:cNvGraphicFramePr>
            <a:graphicFrameLocks noChangeAspect="1"/>
          </p:cNvGraphicFramePr>
          <p:nvPr/>
        </p:nvGraphicFramePr>
        <p:xfrm>
          <a:off x="685800" y="3962400"/>
          <a:ext cx="8121650" cy="887413"/>
        </p:xfrm>
        <a:graphic>
          <a:graphicData uri="http://schemas.openxmlformats.org/presentationml/2006/ole">
            <mc:AlternateContent xmlns:mc="http://schemas.openxmlformats.org/markup-compatibility/2006">
              <mc:Choice xmlns:v="urn:schemas-microsoft-com:vml" Requires="v">
                <p:oleObj spid="_x0000_s11280" name="Equation" r:id="rId3" imgW="3873240" imgH="444240" progId="Equation.DSMT4">
                  <p:embed/>
                </p:oleObj>
              </mc:Choice>
              <mc:Fallback>
                <p:oleObj name="Equation" r:id="rId3" imgW="3873240" imgH="444240" progId="Equation.DSMT4">
                  <p:embed/>
                  <p:pic>
                    <p:nvPicPr>
                      <p:cNvPr id="0" name=""/>
                      <p:cNvPicPr>
                        <a:picLocks noChangeAspect="1" noChangeArrowheads="1"/>
                      </p:cNvPicPr>
                      <p:nvPr/>
                    </p:nvPicPr>
                    <p:blipFill>
                      <a:blip r:embed="rId4"/>
                      <a:srcRect/>
                      <a:stretch>
                        <a:fillRect/>
                      </a:stretch>
                    </p:blipFill>
                    <p:spPr bwMode="auto">
                      <a:xfrm>
                        <a:off x="685800" y="3962400"/>
                        <a:ext cx="8121650" cy="887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7171" name="Object 4"/>
          <p:cNvGraphicFramePr>
            <a:graphicFrameLocks noChangeAspect="1"/>
          </p:cNvGraphicFramePr>
          <p:nvPr/>
        </p:nvGraphicFramePr>
        <p:xfrm>
          <a:off x="685800" y="5186297"/>
          <a:ext cx="7961313" cy="949325"/>
        </p:xfrm>
        <a:graphic>
          <a:graphicData uri="http://schemas.openxmlformats.org/presentationml/2006/ole">
            <mc:AlternateContent xmlns:mc="http://schemas.openxmlformats.org/markup-compatibility/2006">
              <mc:Choice xmlns:v="urn:schemas-microsoft-com:vml" Requires="v">
                <p:oleObj spid="_x0000_s11281" name="Equation" r:id="rId5" imgW="3835080" imgH="469800" progId="Equation.DSMT4">
                  <p:embed/>
                </p:oleObj>
              </mc:Choice>
              <mc:Fallback>
                <p:oleObj name="Equation" r:id="rId5" imgW="3835080" imgH="469800" progId="Equation.DSMT4">
                  <p:embed/>
                  <p:pic>
                    <p:nvPicPr>
                      <p:cNvPr id="0" name=""/>
                      <p:cNvPicPr>
                        <a:picLocks noChangeAspect="1" noChangeArrowheads="1"/>
                      </p:cNvPicPr>
                      <p:nvPr/>
                    </p:nvPicPr>
                    <p:blipFill>
                      <a:blip r:embed="rId6"/>
                      <a:srcRect/>
                      <a:stretch>
                        <a:fillRect/>
                      </a:stretch>
                    </p:blipFill>
                    <p:spPr bwMode="auto">
                      <a:xfrm>
                        <a:off x="685800" y="5186297"/>
                        <a:ext cx="7961313"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57251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p:spPr>
        <p:txBody>
          <a:bodyPr/>
          <a:lstStyle/>
          <a:p>
            <a:fld id="{7CC34909-A05C-4320-BBEC-3430C3928D5C}" type="slidenum">
              <a:rPr lang="en-US"/>
              <a:pPr/>
              <a:t>23</a:t>
            </a:fld>
            <a:endParaRPr lang="en-US" dirty="0"/>
          </a:p>
        </p:txBody>
      </p:sp>
      <p:sp>
        <p:nvSpPr>
          <p:cNvPr id="39939" name="Text Box 4"/>
          <p:cNvSpPr txBox="1">
            <a:spLocks noChangeArrowheads="1"/>
          </p:cNvSpPr>
          <p:nvPr/>
        </p:nvSpPr>
        <p:spPr bwMode="auto">
          <a:xfrm>
            <a:off x="304800" y="533400"/>
            <a:ext cx="8458200" cy="4893647"/>
          </a:xfrm>
          <a:prstGeom prst="rect">
            <a:avLst/>
          </a:prstGeom>
          <a:noFill/>
          <a:ln w="9525">
            <a:noFill/>
            <a:miter lim="800000"/>
            <a:headEnd/>
            <a:tailEnd/>
          </a:ln>
        </p:spPr>
        <p:txBody>
          <a:bodyPr>
            <a:spAutoFit/>
          </a:bodyPr>
          <a:lstStyle/>
          <a:p>
            <a:pPr defTabSz="168275">
              <a:spcBef>
                <a:spcPct val="20000"/>
              </a:spcBef>
              <a:spcAft>
                <a:spcPct val="15000"/>
              </a:spcAft>
            </a:pPr>
            <a:r>
              <a:rPr lang="en-US" sz="2000" dirty="0"/>
              <a:t>What is the cost of the tracking portfolio?</a:t>
            </a:r>
          </a:p>
          <a:p>
            <a:pPr lvl="1" defTabSz="168275">
              <a:spcBef>
                <a:spcPct val="20000"/>
              </a:spcBef>
              <a:spcAft>
                <a:spcPct val="15000"/>
              </a:spcAft>
              <a:buFont typeface="Times New Roman" pitchFamily="18" charset="0"/>
              <a:buChar char="–"/>
            </a:pPr>
            <a:r>
              <a:rPr lang="en-US" sz="2000" dirty="0"/>
              <a:t> Buy 50,000 pounds of copper at price F</a:t>
            </a:r>
            <a:r>
              <a:rPr lang="en-US" sz="2000" baseline="-25000" dirty="0"/>
              <a:t>1</a:t>
            </a:r>
            <a:r>
              <a:rPr lang="en-US" sz="2000" dirty="0"/>
              <a:t>	     				costs </a:t>
            </a:r>
            <a:r>
              <a:rPr lang="en-US" sz="2000" dirty="0">
                <a:solidFill>
                  <a:schemeClr val="accent2"/>
                </a:solidFill>
              </a:rPr>
              <a:t>$0</a:t>
            </a:r>
            <a:r>
              <a:rPr lang="en-US" sz="2000" dirty="0"/>
              <a:t> today</a:t>
            </a:r>
          </a:p>
          <a:p>
            <a:pPr lvl="1" defTabSz="168275">
              <a:spcBef>
                <a:spcPct val="20000"/>
              </a:spcBef>
              <a:spcAft>
                <a:spcPct val="15000"/>
              </a:spcAft>
              <a:buFont typeface="Times New Roman" pitchFamily="18" charset="0"/>
              <a:buChar char="–"/>
            </a:pPr>
            <a:r>
              <a:rPr lang="en-US" sz="2000" dirty="0"/>
              <a:t> Buy 30,000 pounds of copper at price F</a:t>
            </a:r>
            <a:r>
              <a:rPr lang="en-US" sz="2000" baseline="-25000" dirty="0"/>
              <a:t>2</a:t>
            </a:r>
            <a:r>
              <a:rPr lang="en-US" sz="2000" dirty="0"/>
              <a:t>	     				costs </a:t>
            </a:r>
            <a:r>
              <a:rPr lang="en-US" sz="2000" dirty="0">
                <a:solidFill>
                  <a:schemeClr val="accent2"/>
                </a:solidFill>
              </a:rPr>
              <a:t>$0</a:t>
            </a:r>
            <a:r>
              <a:rPr lang="en-US" sz="2000" dirty="0"/>
              <a:t> today</a:t>
            </a:r>
          </a:p>
          <a:p>
            <a:pPr lvl="1" defTabSz="168275">
              <a:spcBef>
                <a:spcPct val="20000"/>
              </a:spcBef>
              <a:spcAft>
                <a:spcPct val="15000"/>
              </a:spcAft>
              <a:buFont typeface="Times New Roman" pitchFamily="18" charset="0"/>
              <a:buChar char="–"/>
            </a:pPr>
            <a:r>
              <a:rPr lang="en-US" sz="2000" dirty="0"/>
              <a:t> Invest X = </a:t>
            </a:r>
            <a:r>
              <a:rPr lang="en-US" sz="2000" dirty="0">
                <a:solidFill>
                  <a:schemeClr val="accent2"/>
                </a:solidFill>
              </a:rPr>
              <a:t>$73,529</a:t>
            </a:r>
            <a:r>
              <a:rPr lang="en-US" sz="2000" dirty="0"/>
              <a:t> in one-year bonds								costs $73,529 today</a:t>
            </a:r>
          </a:p>
          <a:p>
            <a:pPr lvl="1" defTabSz="168275">
              <a:spcBef>
                <a:spcPct val="20000"/>
              </a:spcBef>
              <a:spcAft>
                <a:spcPct val="15000"/>
              </a:spcAft>
              <a:buFont typeface="Times New Roman" pitchFamily="18" charset="0"/>
              <a:buChar char="–"/>
            </a:pPr>
            <a:r>
              <a:rPr lang="en-US" sz="2000" dirty="0"/>
              <a:t> Invest Y = </a:t>
            </a:r>
            <a:r>
              <a:rPr lang="en-US" sz="2000" dirty="0">
                <a:solidFill>
                  <a:schemeClr val="accent2"/>
                </a:solidFill>
              </a:rPr>
              <a:t>$36,761</a:t>
            </a:r>
            <a:r>
              <a:rPr lang="en-US" sz="2000" dirty="0"/>
              <a:t> in two-year bonds								costs $36,761 today</a:t>
            </a:r>
          </a:p>
          <a:p>
            <a:pPr defTabSz="168275">
              <a:spcBef>
                <a:spcPct val="20000"/>
              </a:spcBef>
              <a:buFontTx/>
              <a:buChar char="•"/>
            </a:pPr>
            <a:endParaRPr lang="en-US" sz="2000" dirty="0"/>
          </a:p>
          <a:p>
            <a:pPr marL="285750" indent="-173038" defTabSz="168275">
              <a:lnSpc>
                <a:spcPct val="110000"/>
              </a:lnSpc>
              <a:spcBef>
                <a:spcPct val="20000"/>
              </a:spcBef>
              <a:spcAft>
                <a:spcPts val="1200"/>
              </a:spcAft>
              <a:buFontTx/>
              <a:buChar char="•"/>
              <a:tabLst>
                <a:tab pos="230188" algn="l"/>
              </a:tabLst>
            </a:pPr>
            <a:r>
              <a:rPr lang="en-US" sz="2000" dirty="0"/>
              <a:t>The total cost of the tracking portfolio is </a:t>
            </a:r>
            <a:r>
              <a:rPr lang="en-US" sz="2000" dirty="0">
                <a:solidFill>
                  <a:schemeClr val="accent2"/>
                </a:solidFill>
              </a:rPr>
              <a:t>0 + 0 +73,529 + 36,761</a:t>
            </a:r>
            <a:r>
              <a:rPr lang="en-US" sz="2000" dirty="0"/>
              <a:t> = $110,290</a:t>
            </a:r>
          </a:p>
          <a:p>
            <a:pPr marL="285750" indent="-173038" defTabSz="168275">
              <a:lnSpc>
                <a:spcPct val="110000"/>
              </a:lnSpc>
              <a:spcBef>
                <a:spcPct val="20000"/>
              </a:spcBef>
              <a:spcAft>
                <a:spcPct val="15000"/>
              </a:spcAft>
              <a:buFontTx/>
              <a:buChar char="•"/>
              <a:tabLst>
                <a:tab pos="230188" algn="l"/>
              </a:tabLst>
            </a:pPr>
            <a:r>
              <a:rPr lang="en-US" sz="2000" dirty="0"/>
              <a:t>The tracking portfolio has the exact same cash flows as the mine by design, and costs less. Therefore, buying the mine is a bad (i.e., “dominated”) investment</a:t>
            </a:r>
          </a:p>
          <a:p>
            <a:pPr marL="285750" indent="-173038" defTabSz="168275">
              <a:lnSpc>
                <a:spcPct val="110000"/>
              </a:lnSpc>
              <a:spcBef>
                <a:spcPct val="20000"/>
              </a:spcBef>
              <a:spcAft>
                <a:spcPct val="15000"/>
              </a:spcAft>
              <a:buFontTx/>
              <a:buChar char="•"/>
              <a:tabLst>
                <a:tab pos="230188" algn="l"/>
              </a:tabLst>
            </a:pPr>
            <a:r>
              <a:rPr lang="en-US" sz="2000" dirty="0"/>
              <a:t>If your boss thinks copper prices will increase, he should invest in the tracking portfolio</a:t>
            </a:r>
          </a:p>
        </p:txBody>
      </p:sp>
      <p:sp>
        <p:nvSpPr>
          <p:cNvPr id="39940" name="Line 5"/>
          <p:cNvSpPr>
            <a:spLocks noChangeShapeType="1"/>
          </p:cNvSpPr>
          <p:nvPr/>
        </p:nvSpPr>
        <p:spPr bwMode="auto">
          <a:xfrm>
            <a:off x="5334000" y="1160463"/>
            <a:ext cx="685800" cy="0"/>
          </a:xfrm>
          <a:prstGeom prst="line">
            <a:avLst/>
          </a:prstGeom>
          <a:noFill/>
          <a:ln w="9525">
            <a:solidFill>
              <a:schemeClr val="tx1"/>
            </a:solidFill>
            <a:round/>
            <a:headEnd/>
            <a:tailEnd type="triangle" w="med" len="med"/>
          </a:ln>
        </p:spPr>
        <p:txBody>
          <a:bodyPr/>
          <a:lstStyle/>
          <a:p>
            <a:endParaRPr lang="en-US"/>
          </a:p>
        </p:txBody>
      </p:sp>
      <p:sp>
        <p:nvSpPr>
          <p:cNvPr id="39941" name="Line 6"/>
          <p:cNvSpPr>
            <a:spLocks noChangeShapeType="1"/>
          </p:cNvSpPr>
          <p:nvPr/>
        </p:nvSpPr>
        <p:spPr bwMode="auto">
          <a:xfrm>
            <a:off x="5334000" y="1562100"/>
            <a:ext cx="685800" cy="0"/>
          </a:xfrm>
          <a:prstGeom prst="line">
            <a:avLst/>
          </a:prstGeom>
          <a:noFill/>
          <a:ln w="9525">
            <a:solidFill>
              <a:schemeClr val="tx1"/>
            </a:solidFill>
            <a:round/>
            <a:headEnd/>
            <a:tailEnd type="triangle" w="med" len="med"/>
          </a:ln>
        </p:spPr>
        <p:txBody>
          <a:bodyPr/>
          <a:lstStyle/>
          <a:p>
            <a:endParaRPr lang="en-US"/>
          </a:p>
        </p:txBody>
      </p:sp>
      <p:sp>
        <p:nvSpPr>
          <p:cNvPr id="6" name="Line 6"/>
          <p:cNvSpPr>
            <a:spLocks noChangeShapeType="1"/>
          </p:cNvSpPr>
          <p:nvPr/>
        </p:nvSpPr>
        <p:spPr bwMode="auto">
          <a:xfrm>
            <a:off x="5334000" y="1981200"/>
            <a:ext cx="685800" cy="0"/>
          </a:xfrm>
          <a:prstGeom prst="line">
            <a:avLst/>
          </a:prstGeom>
          <a:noFill/>
          <a:ln w="9525">
            <a:solidFill>
              <a:schemeClr val="tx1"/>
            </a:solidFill>
            <a:round/>
            <a:headEnd/>
            <a:tailEnd type="triangle" w="med" len="med"/>
          </a:ln>
        </p:spPr>
        <p:txBody>
          <a:bodyPr/>
          <a:lstStyle/>
          <a:p>
            <a:endParaRPr lang="en-US"/>
          </a:p>
        </p:txBody>
      </p:sp>
      <p:sp>
        <p:nvSpPr>
          <p:cNvPr id="7" name="Line 6"/>
          <p:cNvSpPr>
            <a:spLocks noChangeShapeType="1"/>
          </p:cNvSpPr>
          <p:nvPr/>
        </p:nvSpPr>
        <p:spPr bwMode="auto">
          <a:xfrm>
            <a:off x="5334000" y="2362200"/>
            <a:ext cx="685800" cy="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3151097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p:spPr>
        <p:txBody>
          <a:bodyPr/>
          <a:lstStyle/>
          <a:p>
            <a:fld id="{E61D6DE7-B239-4580-A932-8512A02864FD}" type="slidenum">
              <a:rPr lang="en-US"/>
              <a:pPr/>
              <a:t>24</a:t>
            </a:fld>
            <a:endParaRPr lang="en-US"/>
          </a:p>
        </p:txBody>
      </p:sp>
      <p:sp>
        <p:nvSpPr>
          <p:cNvPr id="40963" name="Text Box 4"/>
          <p:cNvSpPr txBox="1">
            <a:spLocks noChangeArrowheads="1"/>
          </p:cNvSpPr>
          <p:nvPr/>
        </p:nvSpPr>
        <p:spPr bwMode="auto">
          <a:xfrm>
            <a:off x="304800" y="219075"/>
            <a:ext cx="8610600" cy="6247864"/>
          </a:xfrm>
          <a:prstGeom prst="rect">
            <a:avLst/>
          </a:prstGeom>
          <a:noFill/>
          <a:ln w="9525">
            <a:noFill/>
            <a:miter lim="800000"/>
            <a:headEnd/>
            <a:tailEnd/>
          </a:ln>
        </p:spPr>
        <p:txBody>
          <a:bodyPr>
            <a:spAutoFit/>
          </a:bodyPr>
          <a:lstStyle/>
          <a:p>
            <a:pPr defTabSz="625475">
              <a:spcBef>
                <a:spcPct val="50000"/>
              </a:spcBef>
              <a:spcAft>
                <a:spcPts val="600"/>
              </a:spcAft>
            </a:pPr>
            <a:r>
              <a:rPr lang="en-US" dirty="0"/>
              <a:t>Summary</a:t>
            </a:r>
          </a:p>
          <a:p>
            <a:pPr defTabSz="625475">
              <a:spcBef>
                <a:spcPct val="10000"/>
              </a:spcBef>
              <a:spcAft>
                <a:spcPts val="600"/>
              </a:spcAft>
              <a:buFontTx/>
              <a:buChar char="•"/>
            </a:pPr>
            <a:r>
              <a:rPr lang="en-US" sz="2000" dirty="0"/>
              <a:t> Relative valuation: Value assets by “replication” using traded assets</a:t>
            </a:r>
          </a:p>
          <a:p>
            <a:pPr defTabSz="625475">
              <a:spcBef>
                <a:spcPct val="10000"/>
              </a:spcBef>
              <a:spcAft>
                <a:spcPts val="600"/>
              </a:spcAft>
              <a:buFontTx/>
              <a:buChar char="•"/>
            </a:pPr>
            <a:r>
              <a:rPr lang="en-US" sz="2000" dirty="0"/>
              <a:t> Advantages:</a:t>
            </a:r>
          </a:p>
          <a:p>
            <a:pPr marL="687388" lvl="1" indent="-230188" defTabSz="625475">
              <a:spcBef>
                <a:spcPct val="20000"/>
              </a:spcBef>
              <a:spcAft>
                <a:spcPts val="600"/>
              </a:spcAft>
              <a:buFont typeface="Times New Roman" pitchFamily="18" charset="0"/>
              <a:buChar char="–"/>
            </a:pPr>
            <a:r>
              <a:rPr lang="en-US" sz="1800" dirty="0"/>
              <a:t>Market prices are forward-looking indicators of pricing of risk</a:t>
            </a:r>
          </a:p>
          <a:p>
            <a:pPr marL="687388" lvl="1" indent="-230188" defTabSz="625475">
              <a:spcBef>
                <a:spcPct val="30000"/>
              </a:spcBef>
              <a:spcAft>
                <a:spcPts val="600"/>
              </a:spcAft>
              <a:buFont typeface="Times New Roman" pitchFamily="18" charset="0"/>
              <a:buChar char="–"/>
            </a:pPr>
            <a:r>
              <a:rPr lang="en-US" sz="1800" dirty="0"/>
              <a:t>Markets are good at aggregating a lot of information that is not otherwise readily available</a:t>
            </a:r>
          </a:p>
          <a:p>
            <a:pPr marL="687388" lvl="1" indent="-230188" defTabSz="625475">
              <a:spcBef>
                <a:spcPct val="30000"/>
              </a:spcBef>
              <a:spcAft>
                <a:spcPts val="600"/>
              </a:spcAft>
              <a:buFont typeface="Times New Roman" pitchFamily="18" charset="0"/>
              <a:buChar char="–"/>
            </a:pPr>
            <a:r>
              <a:rPr lang="en-US" sz="1800" dirty="0"/>
              <a:t>Market-based valuation provides discipline, reduces the temptation and opportunities to reverse-engineer the valuation model to obtain a favored decision </a:t>
            </a:r>
          </a:p>
          <a:p>
            <a:pPr defTabSz="625475">
              <a:spcBef>
                <a:spcPct val="50000"/>
              </a:spcBef>
              <a:spcAft>
                <a:spcPts val="600"/>
              </a:spcAft>
              <a:buFontTx/>
              <a:buChar char="•"/>
            </a:pPr>
            <a:r>
              <a:rPr lang="en-US" sz="2000" dirty="0"/>
              <a:t> Disadvantages/limitations:</a:t>
            </a:r>
          </a:p>
          <a:p>
            <a:pPr marL="687388" lvl="1" indent="-230188" defTabSz="625475">
              <a:spcBef>
                <a:spcPct val="30000"/>
              </a:spcBef>
              <a:spcAft>
                <a:spcPts val="0"/>
              </a:spcAft>
              <a:buFont typeface="Times New Roman" pitchFamily="18" charset="0"/>
              <a:buChar char="–"/>
            </a:pPr>
            <a:r>
              <a:rPr lang="en-US" sz="1800" dirty="0"/>
              <a:t>In most applications, it is difficult to find traded assets that closely track the cash flows of the asset to be valued</a:t>
            </a:r>
          </a:p>
          <a:p>
            <a:pPr marL="746125" lvl="2" defTabSz="625475">
              <a:spcBef>
                <a:spcPct val="30000"/>
              </a:spcBef>
              <a:spcAft>
                <a:spcPts val="1200"/>
              </a:spcAft>
              <a:buFont typeface="Wingdings" pitchFamily="2" charset="2"/>
              <a:buChar char="§"/>
            </a:pPr>
            <a:r>
              <a:rPr lang="en-US" sz="1800" dirty="0"/>
              <a:t> Most assets/projects have idiosyncratic characteristics that are hard to replicate</a:t>
            </a:r>
          </a:p>
          <a:p>
            <a:pPr marL="687388" lvl="1" indent="-230188" defTabSz="625475">
              <a:spcBef>
                <a:spcPct val="30000"/>
              </a:spcBef>
              <a:spcAft>
                <a:spcPts val="600"/>
              </a:spcAft>
              <a:buFont typeface="Times New Roman" pitchFamily="18" charset="0"/>
              <a:buChar char="–"/>
            </a:pPr>
            <a:r>
              <a:rPr lang="en-US" sz="1800" dirty="0"/>
              <a:t>Relative valuation inherently assumes that other investors have done their homework. Sometimes there is reason to believe that they haven’t (e.g., bubbles)</a:t>
            </a:r>
          </a:p>
          <a:p>
            <a:pPr marL="746125" lvl="2" defTabSz="625475">
              <a:spcBef>
                <a:spcPct val="30000"/>
              </a:spcBef>
              <a:spcAft>
                <a:spcPts val="600"/>
              </a:spcAft>
              <a:buFont typeface="Wingdings" pitchFamily="2" charset="2"/>
              <a:buChar char="§"/>
              <a:tabLst>
                <a:tab pos="914400" algn="l"/>
              </a:tabLst>
            </a:pPr>
            <a:r>
              <a:rPr lang="en-US" sz="1800" dirty="0"/>
              <a:t> Can you imagine a world where everyone relies on relative valuation and nobody   	does DCF?</a:t>
            </a:r>
          </a:p>
        </p:txBody>
      </p:sp>
    </p:spTree>
    <p:extLst>
      <p:ext uri="{BB962C8B-B14F-4D97-AF65-F5344CB8AC3E}">
        <p14:creationId xmlns:p14="http://schemas.microsoft.com/office/powerpoint/2010/main" val="910181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p:spPr>
        <p:txBody>
          <a:bodyPr/>
          <a:lstStyle/>
          <a:p>
            <a:fld id="{A8889B0E-5BF8-4251-A79F-A3FB95073030}" type="slidenum">
              <a:rPr lang="en-US"/>
              <a:pPr/>
              <a:t>25</a:t>
            </a:fld>
            <a:endParaRPr lang="en-US"/>
          </a:p>
        </p:txBody>
      </p:sp>
      <p:sp>
        <p:nvSpPr>
          <p:cNvPr id="41987" name="Text Box 2"/>
          <p:cNvSpPr txBox="1">
            <a:spLocks noChangeArrowheads="1"/>
          </p:cNvSpPr>
          <p:nvPr/>
        </p:nvSpPr>
        <p:spPr bwMode="auto">
          <a:xfrm>
            <a:off x="381000" y="533400"/>
            <a:ext cx="8382000" cy="3105466"/>
          </a:xfrm>
          <a:prstGeom prst="rect">
            <a:avLst/>
          </a:prstGeom>
          <a:noFill/>
          <a:ln w="9525">
            <a:noFill/>
            <a:miter lim="800000"/>
            <a:headEnd/>
            <a:tailEnd/>
          </a:ln>
        </p:spPr>
        <p:txBody>
          <a:bodyPr wrap="square">
            <a:spAutoFit/>
          </a:bodyPr>
          <a:lstStyle/>
          <a:p>
            <a:pPr marL="171450" indent="-171450" defTabSz="173038">
              <a:spcBef>
                <a:spcPct val="50000"/>
              </a:spcBef>
              <a:spcAft>
                <a:spcPct val="10000"/>
              </a:spcAft>
              <a:buFontTx/>
              <a:buChar char="•"/>
            </a:pPr>
            <a:r>
              <a:rPr lang="en-US" sz="2000" dirty="0"/>
              <a:t>Even in contexts where relative valuation is difficult to implement, it is a 	useful 	approach for formulating corporate strategy</a:t>
            </a:r>
          </a:p>
          <a:p>
            <a:pPr marL="508000" lvl="1" indent="-223838" defTabSz="173038">
              <a:spcBef>
                <a:spcPct val="50000"/>
              </a:spcBef>
              <a:spcAft>
                <a:spcPct val="10000"/>
              </a:spcAft>
              <a:buFont typeface="Times New Roman" pitchFamily="18" charset="0"/>
              <a:buChar char="–"/>
            </a:pPr>
            <a:r>
              <a:rPr lang="en-US" sz="1800" dirty="0"/>
              <a:t>Reminds managers that their job is to beat the risk-return trade-off investors face</a:t>
            </a:r>
          </a:p>
          <a:p>
            <a:pPr marL="508000" lvl="1" indent="-223838" defTabSz="173038">
              <a:spcBef>
                <a:spcPct val="50000"/>
              </a:spcBef>
              <a:spcAft>
                <a:spcPts val="1200"/>
              </a:spcAft>
              <a:buFont typeface="Times New Roman" pitchFamily="18" charset="0"/>
              <a:buChar char="–"/>
            </a:pPr>
            <a:r>
              <a:rPr lang="en-US" sz="1800" dirty="0"/>
              <a:t>Can learn from the market prices of similar but not identical assets (e.g., why is the value of a comparable firm so high or low?)</a:t>
            </a:r>
          </a:p>
          <a:p>
            <a:pPr marL="173038" indent="-173038" defTabSz="173038">
              <a:spcBef>
                <a:spcPct val="50000"/>
              </a:spcBef>
              <a:spcAft>
                <a:spcPct val="10000"/>
              </a:spcAft>
              <a:buFontTx/>
              <a:buChar char="•"/>
            </a:pPr>
            <a:r>
              <a:rPr lang="en-US" sz="2000" dirty="0"/>
              <a:t>In this note we took a first look at relative valuation philosophy and applications. Next we will analyze option pricing, where relative valuation is the norm</a:t>
            </a:r>
          </a:p>
        </p:txBody>
      </p:sp>
    </p:spTree>
    <p:extLst>
      <p:ext uri="{BB962C8B-B14F-4D97-AF65-F5344CB8AC3E}">
        <p14:creationId xmlns:p14="http://schemas.microsoft.com/office/powerpoint/2010/main" val="315806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p>
            <a:fld id="{25BE3FB3-DF83-47BA-8280-78A9492ADBBB}" type="slidenum">
              <a:rPr lang="en-US"/>
              <a:pPr/>
              <a:t>3</a:t>
            </a:fld>
            <a:endParaRPr lang="en-US"/>
          </a:p>
        </p:txBody>
      </p:sp>
      <p:sp>
        <p:nvSpPr>
          <p:cNvPr id="18435" name="Rectangle 2"/>
          <p:cNvSpPr>
            <a:spLocks noChangeArrowheads="1"/>
          </p:cNvSpPr>
          <p:nvPr/>
        </p:nvSpPr>
        <p:spPr bwMode="auto">
          <a:xfrm>
            <a:off x="381000" y="304800"/>
            <a:ext cx="8382000" cy="5410200"/>
          </a:xfrm>
          <a:prstGeom prst="rect">
            <a:avLst/>
          </a:prstGeom>
          <a:noFill/>
          <a:ln w="9525">
            <a:noFill/>
            <a:miter lim="800000"/>
            <a:headEnd/>
            <a:tailEnd/>
          </a:ln>
        </p:spPr>
        <p:txBody>
          <a:bodyPr/>
          <a:lstStyle/>
          <a:p>
            <a:pPr marL="225425" indent="-225425" algn="ctr" defTabSz="746125">
              <a:spcBef>
                <a:spcPct val="20000"/>
              </a:spcBef>
              <a:spcAft>
                <a:spcPts val="1818"/>
              </a:spcAft>
            </a:pPr>
            <a:r>
              <a:rPr lang="en-US" sz="2800" b="1" dirty="0"/>
              <a:t>1. Introduction</a:t>
            </a:r>
          </a:p>
          <a:p>
            <a:pPr marL="225425" indent="-225425" defTabSz="746125">
              <a:spcBef>
                <a:spcPct val="20000"/>
              </a:spcBef>
              <a:spcAft>
                <a:spcPts val="1806"/>
              </a:spcAft>
              <a:buFontTx/>
              <a:buChar char="•"/>
            </a:pPr>
            <a:r>
              <a:rPr lang="en-US" sz="2300" dirty="0"/>
              <a:t>There are two broad approaches to valuation:</a:t>
            </a:r>
          </a:p>
          <a:p>
            <a:pPr marL="688975" lvl="1" indent="-349250" defTabSz="746125">
              <a:spcBef>
                <a:spcPct val="20000"/>
              </a:spcBef>
              <a:spcAft>
                <a:spcPct val="10000"/>
              </a:spcAft>
              <a:buFontTx/>
              <a:buAutoNum type="arabicPeriod"/>
            </a:pPr>
            <a:r>
              <a:rPr lang="en-US" sz="2200" dirty="0">
                <a:solidFill>
                  <a:schemeClr val="accent2"/>
                </a:solidFill>
              </a:rPr>
              <a:t>Discounted Cash Flow (DCF) Valuation:</a:t>
            </a:r>
          </a:p>
          <a:p>
            <a:pPr marL="1082675" lvl="2" indent="-279400" defTabSz="746125">
              <a:spcBef>
                <a:spcPct val="20000"/>
              </a:spcBef>
              <a:spcAft>
                <a:spcPct val="10000"/>
              </a:spcAft>
              <a:buFont typeface="Times New Roman" pitchFamily="18" charset="0"/>
              <a:buChar char="–"/>
            </a:pPr>
            <a:r>
              <a:rPr lang="en-US" sz="2200" dirty="0"/>
              <a:t>Measure the </a:t>
            </a:r>
            <a:r>
              <a:rPr lang="en-US" sz="2200" u="sng" dirty="0"/>
              <a:t>level</a:t>
            </a:r>
            <a:r>
              <a:rPr lang="en-US" sz="2200" dirty="0"/>
              <a:t> and the </a:t>
            </a:r>
            <a:r>
              <a:rPr lang="en-US" sz="2200" u="sng" dirty="0"/>
              <a:t>riskiness</a:t>
            </a:r>
            <a:r>
              <a:rPr lang="en-US" sz="2200" dirty="0"/>
              <a:t> of cash flows</a:t>
            </a:r>
          </a:p>
          <a:p>
            <a:pPr marL="1082675" lvl="2" indent="-279400" defTabSz="746125">
              <a:spcBef>
                <a:spcPct val="20000"/>
              </a:spcBef>
              <a:spcAft>
                <a:spcPct val="30000"/>
              </a:spcAft>
              <a:buFont typeface="Times New Roman" pitchFamily="18" charset="0"/>
              <a:buChar char="–"/>
            </a:pPr>
            <a:r>
              <a:rPr lang="en-US" sz="2200" dirty="0"/>
              <a:t>Estimate how the market “would” assign a discount or premium to those risks</a:t>
            </a:r>
          </a:p>
          <a:p>
            <a:pPr marL="688975" lvl="1" indent="-349250" defTabSz="746125">
              <a:spcBef>
                <a:spcPct val="20000"/>
              </a:spcBef>
              <a:spcAft>
                <a:spcPct val="10000"/>
              </a:spcAft>
              <a:buFontTx/>
              <a:buAutoNum type="arabicPeriod"/>
            </a:pPr>
            <a:r>
              <a:rPr lang="en-US" sz="2200" dirty="0">
                <a:solidFill>
                  <a:schemeClr val="accent2"/>
                </a:solidFill>
              </a:rPr>
              <a:t>Relative Valuation:</a:t>
            </a:r>
          </a:p>
          <a:p>
            <a:pPr marL="1082675" lvl="2" indent="-279400" defTabSz="746125">
              <a:spcBef>
                <a:spcPct val="20000"/>
              </a:spcBef>
              <a:spcAft>
                <a:spcPct val="10000"/>
              </a:spcAft>
              <a:buFont typeface="Times New Roman" pitchFamily="18" charset="0"/>
              <a:buChar char="–"/>
            </a:pPr>
            <a:r>
              <a:rPr lang="en-US" sz="2200" dirty="0"/>
              <a:t>Find a portfolio of traded assets that replicate the cash flows</a:t>
            </a:r>
          </a:p>
          <a:p>
            <a:pPr marL="1082675" lvl="2" indent="-279400" defTabSz="746125">
              <a:spcBef>
                <a:spcPct val="20000"/>
              </a:spcBef>
              <a:spcAft>
                <a:spcPts val="1848"/>
              </a:spcAft>
              <a:buFont typeface="Times New Roman" pitchFamily="18" charset="0"/>
              <a:buChar char="–"/>
            </a:pPr>
            <a:r>
              <a:rPr lang="en-US" sz="2200" dirty="0"/>
              <a:t>Use the market prices of those assets for valuation</a:t>
            </a:r>
          </a:p>
          <a:p>
            <a:pPr marL="225425" indent="-225425" defTabSz="746125">
              <a:spcBef>
                <a:spcPct val="20000"/>
              </a:spcBef>
              <a:spcAft>
                <a:spcPct val="30000"/>
              </a:spcAft>
              <a:buFontTx/>
              <a:buChar char="•"/>
            </a:pPr>
            <a:r>
              <a:rPr lang="en-US" sz="2300" dirty="0"/>
              <a:t>Important: We are after one number, the Present Value. When properly applied, all methods should result in the same answer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3" name="Text Box 11"/>
          <p:cNvSpPr txBox="1">
            <a:spLocks noChangeArrowheads="1"/>
          </p:cNvSpPr>
          <p:nvPr/>
        </p:nvSpPr>
        <p:spPr bwMode="auto">
          <a:xfrm>
            <a:off x="304800" y="381000"/>
            <a:ext cx="8458200" cy="5663089"/>
          </a:xfrm>
          <a:prstGeom prst="rect">
            <a:avLst/>
          </a:prstGeom>
          <a:noFill/>
          <a:ln w="9525">
            <a:noFill/>
            <a:miter lim="800000"/>
            <a:headEnd/>
            <a:tailEnd/>
          </a:ln>
        </p:spPr>
        <p:txBody>
          <a:bodyPr wrap="square">
            <a:spAutoFit/>
          </a:bodyPr>
          <a:lstStyle/>
          <a:p>
            <a:pPr defTabSz="393700">
              <a:spcBef>
                <a:spcPct val="50000"/>
              </a:spcBef>
              <a:spcAft>
                <a:spcPts val="1200"/>
              </a:spcAft>
            </a:pPr>
            <a:r>
              <a:rPr lang="en-US" b="1" dirty="0"/>
              <a:t>Limitations of DCF Valuation</a:t>
            </a:r>
          </a:p>
          <a:p>
            <a:pPr lvl="1" indent="-227013" defTabSz="393700">
              <a:spcBef>
                <a:spcPct val="20000"/>
              </a:spcBef>
              <a:spcAft>
                <a:spcPts val="600"/>
              </a:spcAft>
              <a:buFont typeface="Times New Roman" panose="02020603050405020304" pitchFamily="18" charset="0"/>
              <a:buChar char="−"/>
            </a:pPr>
            <a:r>
              <a:rPr lang="en-US" sz="2000" dirty="0"/>
              <a:t>DCF requires making several assumptions, so there is a lot of room for error</a:t>
            </a:r>
          </a:p>
          <a:p>
            <a:pPr lvl="1" indent="-227013" defTabSz="393700">
              <a:spcBef>
                <a:spcPct val="20000"/>
              </a:spcBef>
              <a:spcAft>
                <a:spcPts val="600"/>
              </a:spcAft>
              <a:buFont typeface="Times New Roman" panose="02020603050405020304" pitchFamily="18" charset="0"/>
              <a:buChar char="−"/>
            </a:pPr>
            <a:r>
              <a:rPr lang="en-US" sz="2000" dirty="0"/>
              <a:t>Cash flow projections:</a:t>
            </a:r>
          </a:p>
          <a:p>
            <a:pPr marL="801688" lvl="2" indent="-231775" defTabSz="393700">
              <a:spcBef>
                <a:spcPct val="20000"/>
              </a:spcBef>
              <a:spcAft>
                <a:spcPts val="600"/>
              </a:spcAft>
              <a:buFont typeface="Arial" panose="020B0604020202020204" pitchFamily="34" charset="0"/>
              <a:buChar char="•"/>
            </a:pPr>
            <a:r>
              <a:rPr lang="en-US" sz="1900" dirty="0"/>
              <a:t>Even with substantial effort (e.g., market research), very noisy estimates</a:t>
            </a:r>
          </a:p>
          <a:p>
            <a:pPr marL="801688" lvl="2" indent="-231775" defTabSz="393700">
              <a:spcBef>
                <a:spcPct val="20000"/>
              </a:spcBef>
              <a:spcAft>
                <a:spcPts val="1200"/>
              </a:spcAft>
              <a:buFont typeface="Arial" panose="020B0604020202020204" pitchFamily="34" charset="0"/>
              <a:buChar char="•"/>
            </a:pPr>
            <a:r>
              <a:rPr lang="en-US" sz="1900" dirty="0"/>
              <a:t>Can be biased / optimistic (think of division managers competing for resources)</a:t>
            </a:r>
          </a:p>
          <a:p>
            <a:pPr lvl="1" indent="-227013" defTabSz="393700">
              <a:spcBef>
                <a:spcPct val="20000"/>
              </a:spcBef>
              <a:spcAft>
                <a:spcPts val="600"/>
              </a:spcAft>
              <a:buFont typeface="Times New Roman" panose="02020603050405020304" pitchFamily="18" charset="0"/>
              <a:buChar char="−"/>
            </a:pPr>
            <a:r>
              <a:rPr lang="en-US" sz="2000" dirty="0"/>
              <a:t>Estimating cost of capital:</a:t>
            </a:r>
          </a:p>
          <a:p>
            <a:pPr marL="801688" lvl="2" indent="-231775" defTabSz="393700">
              <a:spcBef>
                <a:spcPct val="20000"/>
              </a:spcBef>
              <a:spcAft>
                <a:spcPts val="600"/>
              </a:spcAft>
              <a:buFont typeface="Arial" panose="020B0604020202020204" pitchFamily="34" charset="0"/>
              <a:buChar char="•"/>
            </a:pPr>
            <a:r>
              <a:rPr lang="en-US" sz="1900" dirty="0"/>
              <a:t>What is the right model for the risk-return trade-off? (e.g., problems with C.A.P.M.)</a:t>
            </a:r>
          </a:p>
          <a:p>
            <a:pPr marL="801688" lvl="2" indent="-231775" defTabSz="393700">
              <a:spcBef>
                <a:spcPct val="20000"/>
              </a:spcBef>
              <a:spcAft>
                <a:spcPts val="600"/>
              </a:spcAft>
              <a:buFont typeface="Arial" panose="020B0604020202020204" pitchFamily="34" charset="0"/>
              <a:buChar char="•"/>
            </a:pPr>
            <a:r>
              <a:rPr lang="en-US" sz="1900" dirty="0"/>
              <a:t>Forward-looking estimates (do you know the current market risk premium?)</a:t>
            </a:r>
          </a:p>
          <a:p>
            <a:pPr marL="801688" lvl="2" indent="-231775" defTabSz="393700">
              <a:spcBef>
                <a:spcPct val="20000"/>
              </a:spcBef>
              <a:spcAft>
                <a:spcPts val="1200"/>
              </a:spcAft>
              <a:buFont typeface="Arial" panose="020B0604020202020204" pitchFamily="34" charset="0"/>
              <a:buChar char="•"/>
            </a:pPr>
            <a:r>
              <a:rPr lang="en-US" sz="1900" dirty="0"/>
              <a:t>Comps are often imperfect</a:t>
            </a:r>
          </a:p>
          <a:p>
            <a:pPr marL="457200" indent="-227013" defTabSz="393700">
              <a:lnSpc>
                <a:spcPct val="110000"/>
              </a:lnSpc>
              <a:spcBef>
                <a:spcPct val="50000"/>
              </a:spcBef>
              <a:buFont typeface="Times New Roman" panose="02020603050405020304" pitchFamily="18" charset="0"/>
              <a:buChar char="−"/>
            </a:pPr>
            <a:r>
              <a:rPr lang="en-US" sz="2000" dirty="0"/>
              <a:t>More generally: We are trying to approximate the market value of an asset. Markets aggregate a lot of information; not an easy task for a project analyst</a:t>
            </a:r>
          </a:p>
        </p:txBody>
      </p:sp>
      <p:sp>
        <p:nvSpPr>
          <p:cNvPr id="2" name="Slide Number Placeholder 1"/>
          <p:cNvSpPr>
            <a:spLocks noGrp="1"/>
          </p:cNvSpPr>
          <p:nvPr>
            <p:ph type="sldNum" sz="quarter" idx="12"/>
          </p:nvPr>
        </p:nvSpPr>
        <p:spPr/>
        <p:txBody>
          <a:bodyPr/>
          <a:lstStyle/>
          <a:p>
            <a:pPr>
              <a:defRPr/>
            </a:pPr>
            <a:fld id="{519F0D08-F911-4C2C-A247-229CA3CDC0D1}" type="slidenum">
              <a:rPr lang="en-US" smtClean="0"/>
              <a:pPr>
                <a:defRPr/>
              </a:pPr>
              <a:t>4</a:t>
            </a:fld>
            <a:endParaRPr lang="en-US" dirty="0"/>
          </a:p>
        </p:txBody>
      </p:sp>
    </p:spTree>
    <p:extLst>
      <p:ext uri="{BB962C8B-B14F-4D97-AF65-F5344CB8AC3E}">
        <p14:creationId xmlns:p14="http://schemas.microsoft.com/office/powerpoint/2010/main" val="253424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6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668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66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6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66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6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p>
            <a:fld id="{B2D51AFF-9863-47BE-993B-03A49C1F49EE}" type="slidenum">
              <a:rPr lang="en-US"/>
              <a:pPr/>
              <a:t>5</a:t>
            </a:fld>
            <a:endParaRPr lang="en-US"/>
          </a:p>
        </p:txBody>
      </p:sp>
      <p:sp>
        <p:nvSpPr>
          <p:cNvPr id="20483" name="Text Box 4"/>
          <p:cNvSpPr txBox="1">
            <a:spLocks noChangeArrowheads="1"/>
          </p:cNvSpPr>
          <p:nvPr/>
        </p:nvSpPr>
        <p:spPr bwMode="auto">
          <a:xfrm>
            <a:off x="457200" y="533400"/>
            <a:ext cx="8229600" cy="5354542"/>
          </a:xfrm>
          <a:prstGeom prst="rect">
            <a:avLst/>
          </a:prstGeom>
          <a:noFill/>
          <a:ln w="9525">
            <a:noFill/>
            <a:miter lim="800000"/>
            <a:headEnd/>
            <a:tailEnd/>
          </a:ln>
        </p:spPr>
        <p:txBody>
          <a:bodyPr wrap="square">
            <a:spAutoFit/>
          </a:bodyPr>
          <a:lstStyle/>
          <a:p>
            <a:pPr defTabSz="225425">
              <a:spcBef>
                <a:spcPct val="20000"/>
              </a:spcBef>
              <a:spcAft>
                <a:spcPct val="25000"/>
              </a:spcAft>
            </a:pPr>
            <a:r>
              <a:rPr lang="en-US" sz="2600" b="1" dirty="0"/>
              <a:t>Relative (or Derivative, or No-Arbitrage) Valuation</a:t>
            </a:r>
          </a:p>
          <a:p>
            <a:pPr defTabSz="225425">
              <a:spcBef>
                <a:spcPct val="20000"/>
              </a:spcBef>
              <a:buFontTx/>
              <a:buChar char="•"/>
            </a:pPr>
            <a:r>
              <a:rPr lang="en-US" sz="2300" dirty="0"/>
              <a:t> Basic idea:</a:t>
            </a:r>
          </a:p>
          <a:p>
            <a:pPr marL="225425" lvl="1" defTabSz="225425">
              <a:spcBef>
                <a:spcPct val="20000"/>
              </a:spcBef>
              <a:buFont typeface="Times New Roman" pitchFamily="18" charset="0"/>
              <a:buChar char="–"/>
            </a:pPr>
            <a:r>
              <a:rPr lang="en-US" sz="2200" dirty="0"/>
              <a:t> The objective of valuation is to figure out a </a:t>
            </a:r>
            <a:r>
              <a:rPr lang="en-US" sz="2200" u="sng" dirty="0"/>
              <a:t>market</a:t>
            </a:r>
            <a:r>
              <a:rPr lang="en-US" sz="2200" dirty="0"/>
              <a:t> value</a:t>
            </a:r>
          </a:p>
          <a:p>
            <a:pPr marL="225425" lvl="1" defTabSz="225425">
              <a:spcBef>
                <a:spcPct val="20000"/>
              </a:spcBef>
              <a:buFont typeface="Times New Roman" pitchFamily="18" charset="0"/>
              <a:buChar char="–"/>
            </a:pPr>
            <a:r>
              <a:rPr lang="en-US" sz="2200" dirty="0"/>
              <a:t> But it is difficult to turn what the market does into a formula (see 	previous slide)</a:t>
            </a:r>
          </a:p>
          <a:p>
            <a:pPr marL="401638" lvl="1" indent="-176213" defTabSz="225425">
              <a:spcBef>
                <a:spcPct val="20000"/>
              </a:spcBef>
              <a:spcAft>
                <a:spcPts val="1860"/>
              </a:spcAft>
              <a:buFont typeface="Times New Roman" pitchFamily="18" charset="0"/>
              <a:buChar char="–"/>
            </a:pPr>
            <a:r>
              <a:rPr lang="en-US" sz="2200" dirty="0"/>
              <a:t>One strategy is to “free-ride” on market valuation: Find traded assets with similar cash flows to the asset or project we are valuing</a:t>
            </a:r>
          </a:p>
          <a:p>
            <a:pPr defTabSz="225425">
              <a:spcBef>
                <a:spcPct val="35000"/>
              </a:spcBef>
              <a:buFontTx/>
              <a:buChar char="•"/>
            </a:pPr>
            <a:r>
              <a:rPr lang="en-US" sz="2300" dirty="0"/>
              <a:t> More specifically: Find a portfolio of </a:t>
            </a:r>
            <a:r>
              <a:rPr lang="en-US" sz="2300" i="1" dirty="0"/>
              <a:t>traded assets</a:t>
            </a:r>
            <a:r>
              <a:rPr lang="en-US" sz="2300" dirty="0"/>
              <a:t> that replicates 	the cash flows of the asset to be valued</a:t>
            </a:r>
          </a:p>
          <a:p>
            <a:pPr marL="225425" lvl="1" defTabSz="225425">
              <a:spcBef>
                <a:spcPct val="35000"/>
              </a:spcBef>
              <a:buFont typeface="Times New Roman" pitchFamily="18" charset="0"/>
              <a:buChar char="–"/>
            </a:pPr>
            <a:r>
              <a:rPr lang="en-US" sz="2200" dirty="0"/>
              <a:t> This is called the </a:t>
            </a:r>
            <a:r>
              <a:rPr lang="en-US" sz="2200" dirty="0">
                <a:solidFill>
                  <a:srgbClr val="FF0000"/>
                </a:solidFill>
              </a:rPr>
              <a:t>“Tracking” (or “Replicating”) Portfolio</a:t>
            </a:r>
          </a:p>
          <a:p>
            <a:pPr marL="225425" lvl="1" defTabSz="225425">
              <a:spcBef>
                <a:spcPct val="35000"/>
              </a:spcBef>
              <a:buFont typeface="Times New Roman" pitchFamily="18" charset="0"/>
              <a:buChar char="–"/>
            </a:pPr>
            <a:r>
              <a:rPr lang="en-US" sz="2200" dirty="0"/>
              <a:t> The market price of the tracking portfolio is the PV we are after</a:t>
            </a:r>
          </a:p>
          <a:p>
            <a:pPr marL="225425" lvl="1" defTabSz="225425">
              <a:spcBef>
                <a:spcPct val="35000"/>
              </a:spcBef>
              <a:buFont typeface="Times New Roman" pitchFamily="18" charset="0"/>
              <a:buChar char="–"/>
            </a:pPr>
            <a:r>
              <a:rPr lang="en-US" sz="2200" dirty="0"/>
              <a:t> Market-based approach to valuation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10B649AF-20F0-42D1-8B06-D865C5F6B316}" type="slidenum">
              <a:rPr lang="en-US"/>
              <a:pPr/>
              <a:t>6</a:t>
            </a:fld>
            <a:endParaRPr lang="en-US"/>
          </a:p>
        </p:txBody>
      </p:sp>
      <p:sp>
        <p:nvSpPr>
          <p:cNvPr id="21507" name="Rectangle 3"/>
          <p:cNvSpPr>
            <a:spLocks noGrp="1" noChangeArrowheads="1"/>
          </p:cNvSpPr>
          <p:nvPr>
            <p:ph type="body" idx="1"/>
          </p:nvPr>
        </p:nvSpPr>
        <p:spPr>
          <a:xfrm>
            <a:off x="533400" y="533400"/>
            <a:ext cx="8077200" cy="5638800"/>
          </a:xfrm>
        </p:spPr>
        <p:txBody>
          <a:bodyPr/>
          <a:lstStyle/>
          <a:p>
            <a:pPr marL="0" indent="0">
              <a:buFontTx/>
              <a:buNone/>
              <a:tabLst>
                <a:tab pos="571500" algn="l"/>
              </a:tabLst>
            </a:pPr>
            <a:r>
              <a:rPr lang="en-US" sz="2200" b="1" noProof="0" dirty="0"/>
              <a:t>A Motivating Example:</a:t>
            </a:r>
            <a:r>
              <a:rPr lang="en-US" sz="2200" noProof="0" dirty="0"/>
              <a:t> A project has the following </a:t>
            </a:r>
            <a:r>
              <a:rPr lang="en-US" sz="2200" u="sng" noProof="0" dirty="0"/>
              <a:t>risk-free</a:t>
            </a:r>
            <a:r>
              <a:rPr lang="en-US" sz="2200" noProof="0" dirty="0"/>
              <a:t> cash flows over the next two years:</a:t>
            </a:r>
          </a:p>
          <a:p>
            <a:pPr marL="0" indent="0">
              <a:buFontTx/>
              <a:buNone/>
              <a:tabLst>
                <a:tab pos="571500" algn="l"/>
              </a:tabLst>
            </a:pPr>
            <a:endParaRPr lang="en-US" sz="2200" noProof="0" dirty="0"/>
          </a:p>
          <a:p>
            <a:pPr marL="0" indent="0">
              <a:buFontTx/>
              <a:buNone/>
              <a:tabLst>
                <a:tab pos="571500" algn="l"/>
              </a:tabLst>
            </a:pPr>
            <a:r>
              <a:rPr lang="en-US" sz="2200" noProof="0" dirty="0"/>
              <a:t>		Cash Flows:	 t=0	t=1	t=2</a:t>
            </a:r>
          </a:p>
          <a:p>
            <a:pPr marL="0" indent="0">
              <a:spcAft>
                <a:spcPct val="30000"/>
              </a:spcAft>
              <a:buFontTx/>
              <a:buNone/>
              <a:tabLst>
                <a:tab pos="571500" algn="l"/>
              </a:tabLst>
            </a:pPr>
            <a:r>
              <a:rPr lang="en-US" sz="2200" noProof="0" dirty="0"/>
              <a:t>			            </a:t>
            </a:r>
            <a:r>
              <a:rPr lang="en-US" sz="2200" noProof="0" dirty="0">
                <a:cs typeface="Times New Roman" pitchFamily="18" charset="0"/>
              </a:rPr>
              <a:t>–</a:t>
            </a:r>
            <a:r>
              <a:rPr lang="en-US" sz="2200" noProof="0" dirty="0">
                <a:solidFill>
                  <a:schemeClr val="accent2"/>
                </a:solidFill>
              </a:rPr>
              <a:t>400       70        530</a:t>
            </a:r>
          </a:p>
          <a:p>
            <a:pPr marL="0" indent="0">
              <a:spcAft>
                <a:spcPct val="55000"/>
              </a:spcAft>
              <a:buFontTx/>
              <a:buNone/>
              <a:tabLst>
                <a:tab pos="571500" algn="l"/>
              </a:tabLst>
            </a:pPr>
            <a:r>
              <a:rPr lang="en-US" sz="2200" noProof="0" dirty="0"/>
              <a:t>We have the following information on two bonds:</a:t>
            </a:r>
          </a:p>
          <a:p>
            <a:pPr marL="0" indent="0">
              <a:spcAft>
                <a:spcPct val="40000"/>
              </a:spcAft>
              <a:buFontTx/>
              <a:buNone/>
              <a:tabLst>
                <a:tab pos="571500" algn="l"/>
              </a:tabLst>
            </a:pPr>
            <a:r>
              <a:rPr lang="en-US" sz="2200" b="1" noProof="0" dirty="0"/>
              <a:t>Bond A: </a:t>
            </a:r>
            <a:r>
              <a:rPr lang="en-US" sz="2200" noProof="0" dirty="0"/>
              <a:t>Pays </a:t>
            </a:r>
            <a:r>
              <a:rPr lang="en-US" sz="2200" noProof="0" dirty="0">
                <a:solidFill>
                  <a:srgbClr val="008000"/>
                </a:solidFill>
              </a:rPr>
              <a:t>$10</a:t>
            </a:r>
            <a:r>
              <a:rPr lang="en-US" sz="2200" noProof="0" dirty="0"/>
              <a:t> coupon in year 1 and matures in year 2, when it pays </a:t>
            </a:r>
            <a:r>
              <a:rPr lang="en-US" sz="2200" noProof="0" dirty="0">
                <a:solidFill>
                  <a:srgbClr val="008000"/>
                </a:solidFill>
              </a:rPr>
              <a:t>$110</a:t>
            </a:r>
            <a:r>
              <a:rPr lang="en-US" sz="2200" noProof="0" dirty="0"/>
              <a:t>. The bond trades at </a:t>
            </a:r>
            <a:r>
              <a:rPr lang="en-US" sz="2200" noProof="0" dirty="0">
                <a:solidFill>
                  <a:srgbClr val="008000"/>
                </a:solidFill>
              </a:rPr>
              <a:t>$105</a:t>
            </a:r>
            <a:r>
              <a:rPr lang="en-US" sz="2200" noProof="0" dirty="0"/>
              <a:t> today</a:t>
            </a:r>
          </a:p>
          <a:p>
            <a:pPr marL="0" indent="0">
              <a:spcAft>
                <a:spcPct val="90000"/>
              </a:spcAft>
              <a:buFontTx/>
              <a:buNone/>
              <a:tabLst>
                <a:tab pos="571500" algn="l"/>
              </a:tabLst>
            </a:pPr>
            <a:r>
              <a:rPr lang="en-US" sz="2200" b="1" noProof="0" dirty="0"/>
              <a:t>Bond B: </a:t>
            </a:r>
            <a:r>
              <a:rPr lang="en-US" sz="2200" noProof="0" dirty="0"/>
              <a:t>Pays </a:t>
            </a:r>
            <a:r>
              <a:rPr lang="en-US" sz="2200" noProof="0" dirty="0">
                <a:solidFill>
                  <a:srgbClr val="008000"/>
                </a:solidFill>
              </a:rPr>
              <a:t>$20</a:t>
            </a:r>
            <a:r>
              <a:rPr lang="en-US" sz="2200" noProof="0" dirty="0"/>
              <a:t> coupon in year 1 and matures in year 2, when it pays </a:t>
            </a:r>
            <a:r>
              <a:rPr lang="en-US" sz="2200" noProof="0" dirty="0">
                <a:solidFill>
                  <a:srgbClr val="008000"/>
                </a:solidFill>
              </a:rPr>
              <a:t>$100</a:t>
            </a:r>
            <a:r>
              <a:rPr lang="en-US" sz="2200" noProof="0" dirty="0"/>
              <a:t>. The bond trades at </a:t>
            </a:r>
            <a:r>
              <a:rPr lang="en-US" sz="2200" noProof="0" dirty="0">
                <a:solidFill>
                  <a:srgbClr val="008000"/>
                </a:solidFill>
              </a:rPr>
              <a:t>$106</a:t>
            </a:r>
            <a:r>
              <a:rPr lang="en-US" sz="2200" noProof="0" dirty="0"/>
              <a:t> today</a:t>
            </a:r>
          </a:p>
          <a:p>
            <a:pPr marL="0" indent="0">
              <a:spcAft>
                <a:spcPct val="40000"/>
              </a:spcAft>
              <a:buFontTx/>
              <a:buNone/>
              <a:tabLst>
                <a:tab pos="571500" algn="l"/>
              </a:tabLst>
            </a:pPr>
            <a:r>
              <a:rPr lang="en-US" sz="2200" noProof="0" dirty="0"/>
              <a:t>Find the NPV of the project by forming its tracking portfolio</a:t>
            </a:r>
          </a:p>
        </p:txBody>
      </p:sp>
      <p:sp>
        <p:nvSpPr>
          <p:cNvPr id="21508" name="Rectangle 6"/>
          <p:cNvSpPr>
            <a:spLocks noChangeArrowheads="1"/>
          </p:cNvSpPr>
          <p:nvPr/>
        </p:nvSpPr>
        <p:spPr bwMode="auto">
          <a:xfrm>
            <a:off x="381000" y="381000"/>
            <a:ext cx="8305800" cy="5715000"/>
          </a:xfrm>
          <a:prstGeom prst="rect">
            <a:avLst/>
          </a:prstGeom>
          <a:no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8407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p>
            <a:fld id="{751339A9-288B-48F2-BE2F-C48B1F967DAA}" type="slidenum">
              <a:rPr lang="en-US"/>
              <a:pPr/>
              <a:t>7</a:t>
            </a:fld>
            <a:endParaRPr lang="en-US"/>
          </a:p>
        </p:txBody>
      </p:sp>
      <p:sp>
        <p:nvSpPr>
          <p:cNvPr id="159748" name="Text Box 4"/>
          <p:cNvSpPr txBox="1">
            <a:spLocks noChangeArrowheads="1"/>
          </p:cNvSpPr>
          <p:nvPr/>
        </p:nvSpPr>
        <p:spPr bwMode="auto">
          <a:xfrm>
            <a:off x="381000" y="228600"/>
            <a:ext cx="8305800" cy="6238631"/>
          </a:xfrm>
          <a:prstGeom prst="rect">
            <a:avLst/>
          </a:prstGeom>
          <a:noFill/>
          <a:ln w="9525">
            <a:noFill/>
            <a:miter lim="800000"/>
            <a:headEnd/>
            <a:tailEnd/>
          </a:ln>
        </p:spPr>
        <p:txBody>
          <a:bodyPr>
            <a:spAutoFit/>
          </a:bodyPr>
          <a:lstStyle/>
          <a:p>
            <a:pPr>
              <a:spcBef>
                <a:spcPct val="20000"/>
              </a:spcBef>
              <a:tabLst>
                <a:tab pos="393700" algn="l"/>
              </a:tabLst>
            </a:pPr>
            <a:r>
              <a:rPr lang="en-US" sz="2200" dirty="0"/>
              <a:t>Answer:</a:t>
            </a:r>
          </a:p>
          <a:p>
            <a:pPr>
              <a:spcBef>
                <a:spcPct val="20000"/>
              </a:spcBef>
              <a:tabLst>
                <a:tab pos="393700" algn="l"/>
              </a:tabLst>
            </a:pPr>
            <a:r>
              <a:rPr lang="en-US" sz="2200" dirty="0"/>
              <a:t>Tracking Portfolio:</a:t>
            </a:r>
            <a:endParaRPr lang="en-US" sz="2000" u="sng" dirty="0"/>
          </a:p>
          <a:p>
            <a:pPr marL="171450" lvl="1">
              <a:spcBef>
                <a:spcPct val="20000"/>
              </a:spcBef>
              <a:spcAft>
                <a:spcPct val="50000"/>
              </a:spcAft>
              <a:buFontTx/>
              <a:buChar char="–"/>
              <a:tabLst>
                <a:tab pos="393700" algn="l"/>
              </a:tabLst>
            </a:pPr>
            <a:r>
              <a:rPr lang="en-US" sz="2000" dirty="0"/>
              <a:t> Consider </a:t>
            </a:r>
            <a:r>
              <a:rPr lang="en-US" sz="2000" dirty="0">
                <a:solidFill>
                  <a:srgbClr val="FF0000"/>
                </a:solidFill>
              </a:rPr>
              <a:t>X</a:t>
            </a:r>
            <a:r>
              <a:rPr lang="en-US" sz="2000" dirty="0"/>
              <a:t> units of Bond A and </a:t>
            </a:r>
            <a:r>
              <a:rPr lang="en-US" sz="2000" dirty="0">
                <a:solidFill>
                  <a:srgbClr val="FF0000"/>
                </a:solidFill>
              </a:rPr>
              <a:t>Y </a:t>
            </a:r>
            <a:r>
              <a:rPr lang="en-US" sz="2000" dirty="0"/>
              <a:t>units of Bond B so that the bond 	portfolio </a:t>
            </a:r>
            <a:r>
              <a:rPr lang="en-US" sz="2000" u="sng" dirty="0"/>
              <a:t>replicates</a:t>
            </a:r>
            <a:r>
              <a:rPr lang="en-US" sz="2000" dirty="0"/>
              <a:t> the project’s future cash flows:</a:t>
            </a:r>
          </a:p>
          <a:p>
            <a:pPr lvl="2">
              <a:spcBef>
                <a:spcPct val="20000"/>
              </a:spcBef>
              <a:tabLst>
                <a:tab pos="393700" algn="l"/>
              </a:tabLst>
            </a:pPr>
            <a:r>
              <a:rPr lang="en-US" sz="2000" dirty="0"/>
              <a:t>Year 1:    </a:t>
            </a:r>
            <a:r>
              <a:rPr lang="en-US" sz="2000" dirty="0">
                <a:solidFill>
                  <a:srgbClr val="FF0000"/>
                </a:solidFill>
              </a:rPr>
              <a:t>X </a:t>
            </a:r>
            <a:r>
              <a:rPr lang="en-US" sz="2000" dirty="0"/>
              <a:t>× </a:t>
            </a:r>
            <a:r>
              <a:rPr lang="en-US" sz="2000" dirty="0">
                <a:solidFill>
                  <a:srgbClr val="008000"/>
                </a:solidFill>
              </a:rPr>
              <a:t>$10</a:t>
            </a:r>
            <a:r>
              <a:rPr lang="en-US" sz="2000" dirty="0"/>
              <a:t>   + </a:t>
            </a:r>
            <a:r>
              <a:rPr lang="en-US" sz="2000" dirty="0">
                <a:solidFill>
                  <a:srgbClr val="FF0000"/>
                </a:solidFill>
              </a:rPr>
              <a:t>Y</a:t>
            </a:r>
            <a:r>
              <a:rPr lang="en-US" sz="2000" dirty="0"/>
              <a:t> × </a:t>
            </a:r>
            <a:r>
              <a:rPr lang="en-US" sz="2000" dirty="0">
                <a:solidFill>
                  <a:srgbClr val="008000"/>
                </a:solidFill>
              </a:rPr>
              <a:t>$20</a:t>
            </a:r>
            <a:r>
              <a:rPr lang="en-US" sz="2000" dirty="0"/>
              <a:t>   = </a:t>
            </a:r>
            <a:r>
              <a:rPr lang="en-US" sz="2000" dirty="0">
                <a:solidFill>
                  <a:schemeClr val="accent2"/>
                </a:solidFill>
              </a:rPr>
              <a:t>$70</a:t>
            </a:r>
          </a:p>
          <a:p>
            <a:pPr lvl="2">
              <a:spcBef>
                <a:spcPct val="20000"/>
              </a:spcBef>
              <a:spcAft>
                <a:spcPct val="50000"/>
              </a:spcAft>
              <a:tabLst>
                <a:tab pos="393700" algn="l"/>
              </a:tabLst>
            </a:pPr>
            <a:r>
              <a:rPr lang="en-US" sz="2000" dirty="0"/>
              <a:t>Year 2: 	 </a:t>
            </a:r>
            <a:r>
              <a:rPr lang="en-US" sz="2000" dirty="0">
                <a:solidFill>
                  <a:srgbClr val="FF0000"/>
                </a:solidFill>
              </a:rPr>
              <a:t>X</a:t>
            </a:r>
            <a:r>
              <a:rPr lang="en-US" sz="2000" dirty="0"/>
              <a:t> × </a:t>
            </a:r>
            <a:r>
              <a:rPr lang="en-US" sz="2000" dirty="0">
                <a:solidFill>
                  <a:srgbClr val="008000"/>
                </a:solidFill>
              </a:rPr>
              <a:t>$110</a:t>
            </a:r>
            <a:r>
              <a:rPr lang="en-US" sz="2000" dirty="0"/>
              <a:t> + </a:t>
            </a:r>
            <a:r>
              <a:rPr lang="en-US" sz="2000" dirty="0">
                <a:solidFill>
                  <a:srgbClr val="FF0000"/>
                </a:solidFill>
              </a:rPr>
              <a:t>Y</a:t>
            </a:r>
            <a:r>
              <a:rPr lang="en-US" sz="2000" dirty="0"/>
              <a:t> × </a:t>
            </a:r>
            <a:r>
              <a:rPr lang="en-US" sz="2000" dirty="0">
                <a:solidFill>
                  <a:srgbClr val="008000"/>
                </a:solidFill>
              </a:rPr>
              <a:t>$100</a:t>
            </a:r>
            <a:r>
              <a:rPr lang="en-US" sz="2000" dirty="0"/>
              <a:t> = </a:t>
            </a:r>
            <a:r>
              <a:rPr lang="en-US" sz="2000" dirty="0">
                <a:solidFill>
                  <a:schemeClr val="accent2"/>
                </a:solidFill>
              </a:rPr>
              <a:t>$530</a:t>
            </a:r>
          </a:p>
          <a:p>
            <a:pPr marL="171450" lvl="1">
              <a:spcBef>
                <a:spcPct val="20000"/>
              </a:spcBef>
              <a:buFontTx/>
              <a:buChar char="–"/>
              <a:tabLst>
                <a:tab pos="393700" algn="l"/>
              </a:tabLst>
            </a:pPr>
            <a:r>
              <a:rPr lang="en-US" sz="2000" dirty="0"/>
              <a:t>  Solving the above equations simultaneously gives </a:t>
            </a:r>
            <a:r>
              <a:rPr lang="en-US" sz="2000" dirty="0">
                <a:solidFill>
                  <a:srgbClr val="FF0000"/>
                </a:solidFill>
              </a:rPr>
              <a:t>X = </a:t>
            </a:r>
            <a:r>
              <a:rPr lang="en-US" sz="2000" dirty="0">
                <a:solidFill>
                  <a:srgbClr val="FF0000"/>
                </a:solidFill>
                <a:cs typeface="Times New Roman" pitchFamily="18" charset="0"/>
              </a:rPr>
              <a:t>3</a:t>
            </a:r>
            <a:r>
              <a:rPr lang="en-US" sz="2000" dirty="0"/>
              <a:t> and </a:t>
            </a:r>
            <a:r>
              <a:rPr lang="en-US" sz="2000" dirty="0">
                <a:solidFill>
                  <a:srgbClr val="FF0000"/>
                </a:solidFill>
              </a:rPr>
              <a:t>Y = 2</a:t>
            </a:r>
          </a:p>
          <a:p>
            <a:pPr marL="171450" lvl="1">
              <a:spcBef>
                <a:spcPct val="20000"/>
              </a:spcBef>
              <a:tabLst>
                <a:tab pos="393700" algn="l"/>
              </a:tabLst>
            </a:pPr>
            <a:r>
              <a:rPr lang="en-US" sz="2000" dirty="0"/>
              <a:t>    That is, the tracking portfolio consists of</a:t>
            </a:r>
          </a:p>
          <a:p>
            <a:pPr marL="171450" lvl="1">
              <a:spcBef>
                <a:spcPct val="20000"/>
              </a:spcBef>
              <a:tabLst>
                <a:tab pos="393700" algn="l"/>
              </a:tabLst>
            </a:pPr>
            <a:r>
              <a:rPr lang="en-US" sz="2000" dirty="0"/>
              <a:t>		</a:t>
            </a:r>
            <a:r>
              <a:rPr lang="en-US" sz="2000" dirty="0">
                <a:solidFill>
                  <a:srgbClr val="FF0000"/>
                </a:solidFill>
              </a:rPr>
              <a:t>buying 3</a:t>
            </a:r>
            <a:r>
              <a:rPr lang="en-US" sz="2000" dirty="0">
                <a:solidFill>
                  <a:schemeClr val="accent2"/>
                </a:solidFill>
              </a:rPr>
              <a:t> </a:t>
            </a:r>
            <a:r>
              <a:rPr lang="en-US" sz="2000" dirty="0">
                <a:solidFill>
                  <a:srgbClr val="FF0000"/>
                </a:solidFill>
              </a:rPr>
              <a:t>units of Bond A</a:t>
            </a:r>
            <a:endParaRPr lang="en-US" sz="2000" dirty="0"/>
          </a:p>
          <a:p>
            <a:pPr marL="171450" lvl="1">
              <a:spcBef>
                <a:spcPct val="20000"/>
              </a:spcBef>
              <a:spcAft>
                <a:spcPct val="30000"/>
              </a:spcAft>
              <a:tabLst>
                <a:tab pos="393700" algn="l"/>
              </a:tabLst>
            </a:pPr>
            <a:r>
              <a:rPr lang="en-US" sz="2000" dirty="0"/>
              <a:t>		</a:t>
            </a:r>
            <a:r>
              <a:rPr lang="en-US" sz="2000" dirty="0">
                <a:solidFill>
                  <a:srgbClr val="FF0000"/>
                </a:solidFill>
              </a:rPr>
              <a:t>buying 2 units of Bond B</a:t>
            </a:r>
          </a:p>
          <a:p>
            <a:pPr marL="171450" lvl="1">
              <a:spcBef>
                <a:spcPct val="20000"/>
              </a:spcBef>
              <a:spcAft>
                <a:spcPct val="35000"/>
              </a:spcAft>
              <a:buFontTx/>
              <a:buChar char="–"/>
              <a:tabLst>
                <a:tab pos="393700" algn="l"/>
              </a:tabLst>
            </a:pPr>
            <a:r>
              <a:rPr lang="en-US" sz="2000" dirty="0"/>
              <a:t> Next, find the current market price of the tracking portfolio:</a:t>
            </a:r>
          </a:p>
          <a:p>
            <a:pPr lvl="2">
              <a:spcBef>
                <a:spcPct val="20000"/>
              </a:spcBef>
              <a:spcAft>
                <a:spcPct val="30000"/>
              </a:spcAft>
              <a:tabLst>
                <a:tab pos="393700" algn="l"/>
              </a:tabLst>
            </a:pPr>
            <a:r>
              <a:rPr lang="en-US" sz="2000" dirty="0">
                <a:solidFill>
                  <a:srgbClr val="FF0000"/>
                </a:solidFill>
              </a:rPr>
              <a:t>3</a:t>
            </a:r>
            <a:r>
              <a:rPr lang="en-US" sz="2000" dirty="0">
                <a:solidFill>
                  <a:schemeClr val="accent2"/>
                </a:solidFill>
              </a:rPr>
              <a:t> </a:t>
            </a:r>
            <a:r>
              <a:rPr lang="en-US" sz="2000" dirty="0"/>
              <a:t>×</a:t>
            </a:r>
            <a:r>
              <a:rPr lang="en-US" sz="2000" dirty="0">
                <a:solidFill>
                  <a:schemeClr val="accent2"/>
                </a:solidFill>
              </a:rPr>
              <a:t> </a:t>
            </a:r>
            <a:r>
              <a:rPr lang="en-US" sz="2000" dirty="0">
                <a:solidFill>
                  <a:srgbClr val="008000"/>
                </a:solidFill>
              </a:rPr>
              <a:t>$105</a:t>
            </a:r>
            <a:r>
              <a:rPr lang="en-US" sz="2000" dirty="0">
                <a:solidFill>
                  <a:schemeClr val="accent2"/>
                </a:solidFill>
              </a:rPr>
              <a:t> </a:t>
            </a:r>
            <a:r>
              <a:rPr lang="en-US" sz="2000" dirty="0"/>
              <a:t>+</a:t>
            </a:r>
            <a:r>
              <a:rPr lang="en-US" sz="2000" dirty="0">
                <a:solidFill>
                  <a:schemeClr val="accent2"/>
                </a:solidFill>
              </a:rPr>
              <a:t> </a:t>
            </a:r>
            <a:r>
              <a:rPr lang="en-US" sz="2000" dirty="0">
                <a:solidFill>
                  <a:srgbClr val="FF0000"/>
                </a:solidFill>
              </a:rPr>
              <a:t>2</a:t>
            </a:r>
            <a:r>
              <a:rPr lang="en-US" sz="2000" dirty="0">
                <a:solidFill>
                  <a:schemeClr val="accent2"/>
                </a:solidFill>
              </a:rPr>
              <a:t> </a:t>
            </a:r>
            <a:r>
              <a:rPr lang="en-US" sz="2000" dirty="0"/>
              <a:t>×</a:t>
            </a:r>
            <a:r>
              <a:rPr lang="en-US" sz="2000" dirty="0">
                <a:solidFill>
                  <a:schemeClr val="accent2"/>
                </a:solidFill>
              </a:rPr>
              <a:t> </a:t>
            </a:r>
            <a:r>
              <a:rPr lang="en-US" sz="2000" dirty="0">
                <a:solidFill>
                  <a:srgbClr val="008000"/>
                </a:solidFill>
              </a:rPr>
              <a:t>$106 </a:t>
            </a:r>
            <a:r>
              <a:rPr lang="en-US" sz="2000" dirty="0"/>
              <a:t>= $527</a:t>
            </a:r>
            <a:endParaRPr lang="en-US" sz="2000" dirty="0">
              <a:solidFill>
                <a:srgbClr val="008000"/>
              </a:solidFill>
            </a:endParaRPr>
          </a:p>
          <a:p>
            <a:pPr marL="171450" lvl="1">
              <a:spcBef>
                <a:spcPct val="20000"/>
              </a:spcBef>
              <a:tabLst>
                <a:tab pos="393700" algn="l"/>
              </a:tabLst>
            </a:pPr>
            <a:r>
              <a:rPr lang="en-US" sz="2000" dirty="0"/>
              <a:t>  This is by definition the PV of the project’s future cash flows </a:t>
            </a:r>
          </a:p>
          <a:p>
            <a:pPr marL="171450" lvl="1">
              <a:spcBef>
                <a:spcPct val="20000"/>
              </a:spcBef>
              <a:spcAft>
                <a:spcPct val="20000"/>
              </a:spcAft>
              <a:buFontTx/>
              <a:buChar char="–"/>
              <a:tabLst>
                <a:tab pos="393700" algn="l"/>
              </a:tabLst>
            </a:pPr>
            <a:r>
              <a:rPr lang="en-US" sz="2000" dirty="0"/>
              <a:t> Finally, compute the NPV of the project:</a:t>
            </a:r>
          </a:p>
          <a:p>
            <a:pPr lvl="2">
              <a:spcBef>
                <a:spcPct val="20000"/>
              </a:spcBef>
              <a:spcAft>
                <a:spcPct val="30000"/>
              </a:spcAft>
              <a:tabLst>
                <a:tab pos="393700" algn="l"/>
              </a:tabLst>
            </a:pPr>
            <a:r>
              <a:rPr lang="en-US" sz="2000" dirty="0"/>
              <a:t>NPV = PV </a:t>
            </a:r>
            <a:r>
              <a:rPr lang="en-US" sz="2000" dirty="0">
                <a:cs typeface="Times New Roman" pitchFamily="18" charset="0"/>
              </a:rPr>
              <a:t>– Cost = $527 – $400 = $127</a:t>
            </a:r>
          </a:p>
        </p:txBody>
      </p:sp>
    </p:spTree>
    <p:extLst>
      <p:ext uri="{BB962C8B-B14F-4D97-AF65-F5344CB8AC3E}">
        <p14:creationId xmlns:p14="http://schemas.microsoft.com/office/powerpoint/2010/main" val="401393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97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7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74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74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974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974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974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974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974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748">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974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p>
            <a:fld id="{4BF82E54-59CB-4B36-9E40-8F44CBA0B7C8}" type="slidenum">
              <a:rPr lang="en-US"/>
              <a:pPr/>
              <a:t>8</a:t>
            </a:fld>
            <a:endParaRPr lang="en-US"/>
          </a:p>
        </p:txBody>
      </p:sp>
      <p:sp>
        <p:nvSpPr>
          <p:cNvPr id="23555" name="Text Box 4"/>
          <p:cNvSpPr txBox="1">
            <a:spLocks noChangeArrowheads="1"/>
          </p:cNvSpPr>
          <p:nvPr/>
        </p:nvSpPr>
        <p:spPr bwMode="auto">
          <a:xfrm>
            <a:off x="381000" y="457200"/>
            <a:ext cx="8153400" cy="2800767"/>
          </a:xfrm>
          <a:prstGeom prst="rect">
            <a:avLst/>
          </a:prstGeom>
          <a:noFill/>
          <a:ln w="9525">
            <a:noFill/>
            <a:miter lim="800000"/>
            <a:headEnd/>
            <a:tailEnd/>
          </a:ln>
        </p:spPr>
        <p:txBody>
          <a:bodyPr>
            <a:spAutoFit/>
          </a:bodyPr>
          <a:lstStyle/>
          <a:p>
            <a:pPr defTabSz="168275">
              <a:spcBef>
                <a:spcPct val="50000"/>
              </a:spcBef>
            </a:pPr>
            <a:r>
              <a:rPr lang="en-US" sz="2200" dirty="0"/>
              <a:t>Remarks:</a:t>
            </a:r>
          </a:p>
          <a:p>
            <a:pPr defTabSz="168275">
              <a:spcBef>
                <a:spcPct val="50000"/>
              </a:spcBef>
              <a:buFontTx/>
              <a:buChar char="•"/>
            </a:pPr>
            <a:r>
              <a:rPr lang="en-US" sz="2000" dirty="0"/>
              <a:t> Notice that by design, the tracking portfolio has the exact same cash flows as 	the project</a:t>
            </a:r>
          </a:p>
          <a:p>
            <a:pPr defTabSz="168275">
              <a:spcBef>
                <a:spcPct val="50000"/>
              </a:spcBef>
              <a:spcAft>
                <a:spcPct val="20000"/>
              </a:spcAft>
              <a:buFontTx/>
              <a:buChar char="•"/>
            </a:pPr>
            <a:r>
              <a:rPr lang="en-US" sz="2000" dirty="0"/>
              <a:t> The project </a:t>
            </a:r>
            <a:r>
              <a:rPr lang="en-US" sz="2000" u="sng" dirty="0"/>
              <a:t>creates value</a:t>
            </a:r>
            <a:r>
              <a:rPr lang="en-US" sz="2000" dirty="0"/>
              <a:t> for shareholders by delivering those cash flows at a 	lower cost ($400) than they could obtain in the market ($527)</a:t>
            </a:r>
          </a:p>
          <a:p>
            <a:pPr defTabSz="168275">
              <a:spcBef>
                <a:spcPct val="50000"/>
              </a:spcBef>
              <a:buFontTx/>
              <a:buChar char="•"/>
            </a:pPr>
            <a:r>
              <a:rPr lang="en-US" sz="2000" dirty="0"/>
              <a:t> Aside: Using the above method, can you back out zero-coupon interest rates 	(i.e., one-year and two-year risk-free rates)? [try it as an exercise]</a:t>
            </a:r>
          </a:p>
        </p:txBody>
      </p:sp>
    </p:spTree>
    <p:extLst>
      <p:ext uri="{BB962C8B-B14F-4D97-AF65-F5344CB8AC3E}">
        <p14:creationId xmlns:p14="http://schemas.microsoft.com/office/powerpoint/2010/main" val="128602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8D1DA5E6-C79C-4AFB-AE51-A246E795B87F}" type="slidenum">
              <a:rPr lang="en-US"/>
              <a:pPr/>
              <a:t>9</a:t>
            </a:fld>
            <a:endParaRPr lang="en-US"/>
          </a:p>
        </p:txBody>
      </p:sp>
      <p:sp>
        <p:nvSpPr>
          <p:cNvPr id="146436" name="Text Box 4"/>
          <p:cNvSpPr txBox="1">
            <a:spLocks noChangeArrowheads="1"/>
          </p:cNvSpPr>
          <p:nvPr/>
        </p:nvSpPr>
        <p:spPr bwMode="auto">
          <a:xfrm>
            <a:off x="304800" y="320675"/>
            <a:ext cx="8686800" cy="6124754"/>
          </a:xfrm>
          <a:prstGeom prst="rect">
            <a:avLst/>
          </a:prstGeom>
          <a:noFill/>
          <a:ln w="9525">
            <a:noFill/>
            <a:miter lim="800000"/>
            <a:headEnd/>
            <a:tailEnd/>
          </a:ln>
        </p:spPr>
        <p:txBody>
          <a:bodyPr>
            <a:spAutoFit/>
          </a:bodyPr>
          <a:lstStyle/>
          <a:p>
            <a:pPr defTabSz="166688">
              <a:spcBef>
                <a:spcPct val="50000"/>
              </a:spcBef>
            </a:pPr>
            <a:r>
              <a:rPr lang="en-US" sz="2200" dirty="0"/>
              <a:t>Relationship to “arbitrage” and “hedging”:</a:t>
            </a:r>
          </a:p>
          <a:p>
            <a:pPr defTabSz="166688">
              <a:spcBef>
                <a:spcPct val="50000"/>
              </a:spcBef>
              <a:buFontTx/>
              <a:buChar char="•"/>
            </a:pPr>
            <a:r>
              <a:rPr lang="en-US" sz="2000" dirty="0"/>
              <a:t> Suppose you want to invest in the project, but do not want to experience the cash 	flow fluctuations that will result from it. What can you do?</a:t>
            </a:r>
          </a:p>
          <a:p>
            <a:pPr defTabSz="166688">
              <a:spcBef>
                <a:spcPct val="50000"/>
              </a:spcBef>
              <a:buFontTx/>
              <a:buChar char="•"/>
            </a:pPr>
            <a:r>
              <a:rPr lang="en-US" sz="2000" dirty="0"/>
              <a:t> Invest in the project, and simultaneously invest in the “</a:t>
            </a:r>
            <a:r>
              <a:rPr lang="en-US" sz="2000" b="1" u="sng" dirty="0"/>
              <a:t>arbitrage 	portfolio</a:t>
            </a:r>
            <a:r>
              <a:rPr lang="en-US" sz="2000" dirty="0"/>
              <a:t>”, 	which is the </a:t>
            </a:r>
            <a:r>
              <a:rPr lang="en-US" sz="2000" b="1" u="sng" dirty="0"/>
              <a:t>exact opposite</a:t>
            </a:r>
            <a:r>
              <a:rPr lang="en-US" sz="2000" b="1" dirty="0"/>
              <a:t> </a:t>
            </a:r>
            <a:r>
              <a:rPr lang="en-US" sz="2000" dirty="0"/>
              <a:t>of the tracking portfolio:</a:t>
            </a:r>
          </a:p>
          <a:p>
            <a:pPr marL="171450" lvl="1" defTabSz="166688">
              <a:spcBef>
                <a:spcPct val="50000"/>
              </a:spcBef>
            </a:pPr>
            <a:r>
              <a:rPr lang="en-US" sz="2200" dirty="0"/>
              <a:t>															</a:t>
            </a:r>
          </a:p>
          <a:p>
            <a:pPr marL="171450" lvl="1" defTabSz="166688">
              <a:spcBef>
                <a:spcPct val="50000"/>
              </a:spcBef>
            </a:pPr>
            <a:r>
              <a:rPr lang="en-US" sz="2000" dirty="0"/>
              <a:t>												   						</a:t>
            </a:r>
            <a:r>
              <a:rPr lang="en-US" sz="2000" u="sng" dirty="0"/>
              <a:t>Cash flows        t=0			           t=1	                  t=2</a:t>
            </a:r>
            <a:r>
              <a:rPr lang="en-US" sz="2000" dirty="0"/>
              <a:t>	</a:t>
            </a:r>
          </a:p>
          <a:p>
            <a:pPr marL="171450" lvl="1" defTabSz="166688">
              <a:spcBef>
                <a:spcPct val="50000"/>
              </a:spcBef>
              <a:buFont typeface="Wingdings" pitchFamily="2" charset="2"/>
              <a:buChar char="§"/>
            </a:pPr>
            <a:r>
              <a:rPr lang="en-US" sz="2000" dirty="0"/>
              <a:t> </a:t>
            </a:r>
            <a:r>
              <a:rPr lang="en-US" sz="2000" dirty="0">
                <a:solidFill>
                  <a:schemeClr val="accent2"/>
                </a:solidFill>
              </a:rPr>
              <a:t>Invest in project											 					     </a:t>
            </a:r>
            <a:r>
              <a:rPr lang="en-US" sz="2000" dirty="0">
                <a:solidFill>
                  <a:schemeClr val="accent2"/>
                </a:solidFill>
                <a:cs typeface="Times New Roman" pitchFamily="18" charset="0"/>
              </a:rPr>
              <a:t>–</a:t>
            </a:r>
            <a:r>
              <a:rPr lang="en-US" sz="2000" dirty="0">
                <a:solidFill>
                  <a:schemeClr val="accent2"/>
                </a:solidFill>
              </a:rPr>
              <a:t>400			 			    70       				    530</a:t>
            </a:r>
          </a:p>
          <a:p>
            <a:pPr marL="171450" lvl="1" defTabSz="166688">
              <a:spcBef>
                <a:spcPct val="50000"/>
              </a:spcBef>
              <a:buFont typeface="Wingdings" pitchFamily="2" charset="2"/>
              <a:buChar char="§"/>
            </a:pPr>
            <a:r>
              <a:rPr lang="en-US" sz="2000" dirty="0"/>
              <a:t> </a:t>
            </a:r>
            <a:r>
              <a:rPr lang="en-US" sz="2000" u="sng" dirty="0"/>
              <a:t>Short-sell</a:t>
            </a:r>
            <a:r>
              <a:rPr lang="en-US" sz="2000" dirty="0"/>
              <a:t> </a:t>
            </a:r>
            <a:r>
              <a:rPr lang="en-US" sz="2000" dirty="0">
                <a:solidFill>
                  <a:srgbClr val="FF0000"/>
                </a:solidFill>
              </a:rPr>
              <a:t>3</a:t>
            </a:r>
            <a:r>
              <a:rPr lang="en-US" sz="2000" dirty="0"/>
              <a:t> units of bond A	</a:t>
            </a:r>
            <a:r>
              <a:rPr lang="en-US" sz="2000" dirty="0">
                <a:solidFill>
                  <a:srgbClr val="FF0000"/>
                </a:solidFill>
              </a:rPr>
              <a:t>	                    +</a:t>
            </a:r>
            <a:r>
              <a:rPr lang="en-US" sz="1900" dirty="0">
                <a:solidFill>
                  <a:srgbClr val="FF0000"/>
                </a:solidFill>
              </a:rPr>
              <a:t>3</a:t>
            </a:r>
            <a:r>
              <a:rPr lang="en-US" sz="1900" dirty="0"/>
              <a:t>×105			    </a:t>
            </a:r>
            <a:r>
              <a:rPr lang="en-US" sz="1900" dirty="0">
                <a:solidFill>
                  <a:srgbClr val="FF0000"/>
                </a:solidFill>
              </a:rPr>
              <a:t>–3</a:t>
            </a:r>
            <a:r>
              <a:rPr lang="en-US" sz="1900" dirty="0"/>
              <a:t>×10	            </a:t>
            </a:r>
            <a:r>
              <a:rPr lang="en-US" sz="1900" dirty="0">
                <a:solidFill>
                  <a:srgbClr val="FF0000"/>
                </a:solidFill>
              </a:rPr>
              <a:t>–3</a:t>
            </a:r>
            <a:r>
              <a:rPr lang="en-US" sz="1900" dirty="0"/>
              <a:t>×110</a:t>
            </a:r>
            <a:endParaRPr lang="en-US" sz="1900" dirty="0">
              <a:solidFill>
                <a:srgbClr val="FF0000"/>
              </a:solidFill>
            </a:endParaRPr>
          </a:p>
          <a:p>
            <a:pPr marL="171450" lvl="1" defTabSz="166688">
              <a:spcBef>
                <a:spcPct val="50000"/>
              </a:spcBef>
              <a:buFont typeface="Wingdings" pitchFamily="2" charset="2"/>
              <a:buChar char="§"/>
            </a:pPr>
            <a:r>
              <a:rPr lang="en-US" sz="2000" dirty="0"/>
              <a:t> </a:t>
            </a:r>
            <a:r>
              <a:rPr lang="en-US" sz="2000" u="sng" dirty="0"/>
              <a:t>Short-sell</a:t>
            </a:r>
            <a:r>
              <a:rPr lang="en-US" sz="2000" dirty="0"/>
              <a:t> </a:t>
            </a:r>
            <a:r>
              <a:rPr lang="en-US" sz="2000" dirty="0">
                <a:solidFill>
                  <a:srgbClr val="FF0000"/>
                </a:solidFill>
              </a:rPr>
              <a:t>2</a:t>
            </a:r>
            <a:r>
              <a:rPr lang="en-US" sz="2000" dirty="0"/>
              <a:t> units of Bond B		</a:t>
            </a:r>
            <a:r>
              <a:rPr lang="en-US" sz="2000" dirty="0">
                <a:solidFill>
                  <a:srgbClr val="FF0000"/>
                </a:solidFill>
              </a:rPr>
              <a:t>	 </a:t>
            </a:r>
            <a:r>
              <a:rPr lang="en-US" sz="1900" dirty="0">
                <a:solidFill>
                  <a:srgbClr val="FF0000"/>
                </a:solidFill>
              </a:rPr>
              <a:t>              +2</a:t>
            </a:r>
            <a:r>
              <a:rPr lang="en-US" sz="1900" dirty="0"/>
              <a:t>×106 </a:t>
            </a:r>
            <a:r>
              <a:rPr lang="en-US" sz="1900" dirty="0">
                <a:solidFill>
                  <a:srgbClr val="FF0000"/>
                </a:solidFill>
              </a:rPr>
              <a:t>			    –2</a:t>
            </a:r>
            <a:r>
              <a:rPr lang="en-US" sz="1900" dirty="0"/>
              <a:t>×20</a:t>
            </a:r>
            <a:r>
              <a:rPr lang="en-US" sz="1900" dirty="0">
                <a:solidFill>
                  <a:srgbClr val="FF0000"/>
                </a:solidFill>
              </a:rPr>
              <a:t>	 	         –2</a:t>
            </a:r>
            <a:r>
              <a:rPr lang="en-US" sz="1900" dirty="0"/>
              <a:t>×100</a:t>
            </a:r>
            <a:r>
              <a:rPr lang="en-US" dirty="0"/>
              <a:t> </a:t>
            </a:r>
            <a:r>
              <a:rPr lang="en-US" sz="1900" dirty="0">
                <a:solidFill>
                  <a:srgbClr val="FF0000"/>
                </a:solidFill>
              </a:rPr>
              <a:t>				</a:t>
            </a:r>
          </a:p>
          <a:p>
            <a:pPr marL="171450" lvl="1" defTabSz="166688">
              <a:spcBef>
                <a:spcPct val="35000"/>
              </a:spcBef>
              <a:spcAft>
                <a:spcPts val="600"/>
              </a:spcAft>
              <a:buFont typeface="Times New Roman" pitchFamily="18" charset="0"/>
              <a:buNone/>
            </a:pPr>
            <a:r>
              <a:rPr lang="en-US" sz="2000" dirty="0"/>
              <a:t>Total cash flow																			  127                   0                       0</a:t>
            </a:r>
          </a:p>
          <a:p>
            <a:pPr marL="171450" lvl="1" defTabSz="166688">
              <a:spcBef>
                <a:spcPct val="50000"/>
              </a:spcBef>
              <a:buFont typeface="Times New Roman" pitchFamily="18" charset="0"/>
              <a:buNone/>
            </a:pPr>
            <a:endParaRPr lang="en-US" sz="2000" dirty="0"/>
          </a:p>
          <a:p>
            <a:pPr defTabSz="166688">
              <a:spcBef>
                <a:spcPct val="50000"/>
              </a:spcBef>
              <a:buFontTx/>
              <a:buChar char="•"/>
            </a:pPr>
            <a:r>
              <a:rPr lang="en-US" sz="2000" dirty="0"/>
              <a:t> Perfectly hedged position in years 1 and 2. Akin to “selling the project”</a:t>
            </a:r>
          </a:p>
        </p:txBody>
      </p:sp>
      <p:sp>
        <p:nvSpPr>
          <p:cNvPr id="146437" name="Line 5"/>
          <p:cNvSpPr>
            <a:spLocks noChangeShapeType="1"/>
          </p:cNvSpPr>
          <p:nvPr/>
        </p:nvSpPr>
        <p:spPr bwMode="auto">
          <a:xfrm>
            <a:off x="609600" y="4876800"/>
            <a:ext cx="8305800" cy="0"/>
          </a:xfrm>
          <a:prstGeom prst="line">
            <a:avLst/>
          </a:prstGeom>
          <a:noFill/>
          <a:ln w="9525">
            <a:solidFill>
              <a:schemeClr val="tx1"/>
            </a:solidFill>
            <a:round/>
            <a:headEnd/>
            <a:tailEnd/>
          </a:ln>
        </p:spPr>
        <p:txBody>
          <a:bodyPr/>
          <a:lstStyle/>
          <a:p>
            <a:endParaRPr lang="en-US"/>
          </a:p>
        </p:txBody>
      </p:sp>
      <p:sp>
        <p:nvSpPr>
          <p:cNvPr id="146438" name="Text Box 6"/>
          <p:cNvSpPr txBox="1">
            <a:spLocks noChangeArrowheads="1"/>
          </p:cNvSpPr>
          <p:nvPr/>
        </p:nvSpPr>
        <p:spPr bwMode="auto">
          <a:xfrm>
            <a:off x="4876800" y="5530850"/>
            <a:ext cx="1447800" cy="346075"/>
          </a:xfrm>
          <a:prstGeom prst="rect">
            <a:avLst/>
          </a:prstGeom>
          <a:noFill/>
          <a:ln w="9525">
            <a:solidFill>
              <a:schemeClr val="tx1"/>
            </a:solidFill>
            <a:miter lim="800000"/>
            <a:headEnd/>
            <a:tailEnd/>
          </a:ln>
        </p:spPr>
        <p:txBody>
          <a:bodyPr>
            <a:spAutoFit/>
          </a:bodyPr>
          <a:lstStyle/>
          <a:p>
            <a:pPr>
              <a:spcBef>
                <a:spcPct val="50000"/>
              </a:spcBef>
            </a:pPr>
            <a:r>
              <a:rPr lang="en-US" sz="1600" dirty="0"/>
              <a:t>arbitrage profit</a:t>
            </a:r>
          </a:p>
        </p:txBody>
      </p:sp>
      <p:sp>
        <p:nvSpPr>
          <p:cNvPr id="146439" name="Line 7"/>
          <p:cNvSpPr>
            <a:spLocks noChangeShapeType="1"/>
          </p:cNvSpPr>
          <p:nvPr/>
        </p:nvSpPr>
        <p:spPr bwMode="auto">
          <a:xfrm flipV="1">
            <a:off x="5562600" y="5378450"/>
            <a:ext cx="0" cy="152400"/>
          </a:xfrm>
          <a:prstGeom prst="line">
            <a:avLst/>
          </a:prstGeom>
          <a:noFill/>
          <a:ln w="9525">
            <a:solidFill>
              <a:schemeClr val="tx1"/>
            </a:solidFill>
            <a:round/>
            <a:headEnd/>
            <a:tailEnd type="triangle" w="med" len="med"/>
          </a:ln>
        </p:spPr>
        <p:txBody>
          <a:bodyPr/>
          <a:lstStyle/>
          <a:p>
            <a:endParaRPr lang="en-US"/>
          </a:p>
        </p:txBody>
      </p:sp>
      <p:sp>
        <p:nvSpPr>
          <p:cNvPr id="146441" name="Text Box 9"/>
          <p:cNvSpPr txBox="1">
            <a:spLocks noChangeArrowheads="1"/>
          </p:cNvSpPr>
          <p:nvPr/>
        </p:nvSpPr>
        <p:spPr bwMode="auto">
          <a:xfrm>
            <a:off x="6553200" y="5562600"/>
            <a:ext cx="2438400" cy="314325"/>
          </a:xfrm>
          <a:prstGeom prst="rect">
            <a:avLst/>
          </a:prstGeom>
          <a:noFill/>
          <a:ln w="9525">
            <a:solidFill>
              <a:schemeClr val="tx1"/>
            </a:solidFill>
            <a:miter lim="800000"/>
            <a:headEnd/>
            <a:tailEnd/>
          </a:ln>
        </p:spPr>
        <p:txBody>
          <a:bodyPr>
            <a:spAutoFit/>
          </a:bodyPr>
          <a:lstStyle/>
          <a:p>
            <a:pPr algn="ctr">
              <a:spcBef>
                <a:spcPct val="50000"/>
              </a:spcBef>
            </a:pPr>
            <a:r>
              <a:rPr lang="en-US" sz="1400" dirty="0"/>
              <a:t>zero net CFs in years 1 and 2</a:t>
            </a:r>
          </a:p>
        </p:txBody>
      </p:sp>
      <p:sp>
        <p:nvSpPr>
          <p:cNvPr id="146442" name="Line 10"/>
          <p:cNvSpPr>
            <a:spLocks noChangeShapeType="1"/>
          </p:cNvSpPr>
          <p:nvPr/>
        </p:nvSpPr>
        <p:spPr bwMode="auto">
          <a:xfrm flipV="1">
            <a:off x="7010400" y="5410200"/>
            <a:ext cx="0" cy="152400"/>
          </a:xfrm>
          <a:prstGeom prst="line">
            <a:avLst/>
          </a:prstGeom>
          <a:noFill/>
          <a:ln w="9525">
            <a:solidFill>
              <a:schemeClr val="tx1"/>
            </a:solidFill>
            <a:round/>
            <a:headEnd/>
            <a:tailEnd type="triangle" w="med" len="med"/>
          </a:ln>
        </p:spPr>
        <p:txBody>
          <a:bodyPr/>
          <a:lstStyle/>
          <a:p>
            <a:endParaRPr lang="en-US"/>
          </a:p>
        </p:txBody>
      </p:sp>
      <p:sp>
        <p:nvSpPr>
          <p:cNvPr id="146443" name="Line 11"/>
          <p:cNvSpPr>
            <a:spLocks noChangeShapeType="1"/>
          </p:cNvSpPr>
          <p:nvPr/>
        </p:nvSpPr>
        <p:spPr bwMode="auto">
          <a:xfrm flipV="1">
            <a:off x="8610600" y="5410200"/>
            <a:ext cx="0" cy="15240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218619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64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43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643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643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643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643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43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643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643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643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64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64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64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64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64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6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animBg="1"/>
      <p:bldP spid="146438" grpId="0" animBg="1"/>
      <p:bldP spid="146439" grpId="0" animBg="1"/>
      <p:bldP spid="146441" grpId="0" animBg="1"/>
      <p:bldP spid="146442" grpId="0" animBg="1"/>
      <p:bldP spid="146443"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24684</TotalTime>
  <Words>1684</Words>
  <Application>Microsoft Office PowerPoint</Application>
  <PresentationFormat>On-screen Show (4:3)</PresentationFormat>
  <Paragraphs>253</Paragraphs>
  <Slides>25</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Times New Roman</vt:lpstr>
      <vt:lpstr>Wingdings</vt:lpstr>
      <vt:lpstr>Default Design</vt:lpstr>
      <vt:lpstr>Equation</vt:lpstr>
      <vt:lpstr>RELATIVE VALUATION METHODS IN CORPORATE FINANCE </vt:lpstr>
      <vt:lpstr>RELATIVE VALUATION METHODS IN CORPORATE FINANCE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VALUATION OF CORPORATE ASSETS: BASIC CONCEPTS AND METHODS</dc:title>
  <dc:creator>Aydogan Alti</dc:creator>
  <cp:lastModifiedBy>Harty, Ryan</cp:lastModifiedBy>
  <cp:revision>477</cp:revision>
  <cp:lastPrinted>1999-01-19T15:59:51Z</cp:lastPrinted>
  <dcterms:created xsi:type="dcterms:W3CDTF">1998-12-01T22:30:27Z</dcterms:created>
  <dcterms:modified xsi:type="dcterms:W3CDTF">2019-10-21T15:12:37Z</dcterms:modified>
</cp:coreProperties>
</file>