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1" r:id="rId2"/>
    <p:sldId id="370" r:id="rId3"/>
    <p:sldId id="294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31" r:id="rId16"/>
    <p:sldId id="332" r:id="rId17"/>
    <p:sldId id="333" r:id="rId18"/>
    <p:sldId id="345" r:id="rId19"/>
    <p:sldId id="383" r:id="rId20"/>
    <p:sldId id="369" r:id="rId21"/>
    <p:sldId id="342" r:id="rId22"/>
    <p:sldId id="351" r:id="rId23"/>
    <p:sldId id="363" r:id="rId24"/>
    <p:sldId id="353" r:id="rId25"/>
    <p:sldId id="356" r:id="rId26"/>
    <p:sldId id="354" r:id="rId27"/>
    <p:sldId id="361" r:id="rId28"/>
    <p:sldId id="357" r:id="rId29"/>
    <p:sldId id="358" r:id="rId30"/>
    <p:sldId id="352" r:id="rId31"/>
    <p:sldId id="308" r:id="rId32"/>
    <p:sldId id="317" r:id="rId33"/>
    <p:sldId id="360" r:id="rId34"/>
    <p:sldId id="310" r:id="rId35"/>
    <p:sldId id="365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3333FF"/>
    <a:srgbClr val="FF0000"/>
    <a:srgbClr val="DDDD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38" autoAdjust="0"/>
    <p:restoredTop sz="93698" autoAdjust="0"/>
  </p:normalViewPr>
  <p:slideViewPr>
    <p:cSldViewPr>
      <p:cViewPr varScale="1">
        <p:scale>
          <a:sx n="62" d="100"/>
          <a:sy n="62" d="100"/>
        </p:scale>
        <p:origin x="17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61.wmf"/><Relationship Id="rId9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94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2881"/>
            <a:ext cx="3170475" cy="47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45" tIns="0" rIns="20045" bIns="0" numCol="1" anchor="t" anchorCtr="0" compatLnSpc="1">
            <a:prstTxWarp prst="textNoShape">
              <a:avLst/>
            </a:prstTxWarp>
          </a:bodyPr>
          <a:lstStyle>
            <a:lvl1pPr defTabSz="961436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32881"/>
            <a:ext cx="3170474" cy="47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45" tIns="0" rIns="20045" bIns="0" numCol="1" anchor="t" anchorCtr="0" compatLnSpc="1">
            <a:prstTxWarp prst="textNoShape">
              <a:avLst/>
            </a:prstTxWarp>
          </a:bodyPr>
          <a:lstStyle>
            <a:lvl1pPr algn="r" defTabSz="961436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1113" y="754063"/>
            <a:ext cx="4752975" cy="3563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15" y="4562215"/>
            <a:ext cx="5363372" cy="42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86" tIns="48444" rIns="96886" bIns="48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91548"/>
            <a:ext cx="3170475" cy="47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45" tIns="0" rIns="20045" bIns="0" numCol="1" anchor="b" anchorCtr="0" compatLnSpc="1">
            <a:prstTxWarp prst="textNoShape">
              <a:avLst/>
            </a:prstTxWarp>
          </a:bodyPr>
          <a:lstStyle>
            <a:lvl1pPr defTabSz="961436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091548"/>
            <a:ext cx="3170474" cy="47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45" tIns="0" rIns="20045" bIns="0" numCol="1" anchor="b" anchorCtr="0" compatLnSpc="1">
            <a:prstTxWarp prst="textNoShape">
              <a:avLst/>
            </a:prstTxWarp>
          </a:bodyPr>
          <a:lstStyle>
            <a:lvl1pPr algn="r" defTabSz="961436">
              <a:defRPr sz="1000" i="1" smtClean="0"/>
            </a:lvl1pPr>
          </a:lstStyle>
          <a:p>
            <a:pPr>
              <a:defRPr/>
            </a:pPr>
            <a:fld id="{79E4D234-E3FE-4AD2-B5E3-BD1F08D75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B11B4-A291-4C0D-8D53-5FDA9E6AFCAE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2C4C3-67B2-46B7-BCB8-1ABD814DB034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28663"/>
            <a:ext cx="4586288" cy="3440112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DA02B-A414-43AF-BA5B-B271A9678104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4CDBC-29E8-4254-9838-E3C02F4AFFF2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99944-B6BB-44A1-A881-6992DE81672D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C8D29-CBB0-459C-99A4-6185FF096A45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A609E-D7D5-4A09-B71B-5D44226209A6}" type="slidenum">
              <a:rPr lang="en-US"/>
              <a:pPr/>
              <a:t>31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95A5-007F-4666-AA6C-35F9C714B578}" type="slidenum">
              <a:rPr lang="en-US"/>
              <a:pPr/>
              <a:t>34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95A5-007F-4666-AA6C-35F9C714B578}" type="slidenum">
              <a:rPr lang="en-US"/>
              <a:pPr/>
              <a:t>35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6E8C7-FB44-4443-A955-B7C815AA2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8FAAF-24E8-4019-BF78-20641D88F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2C046-9D5D-48E7-B80A-3F5FFDD40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E045-DAA2-4C1A-BD62-4A5BF71E1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E5E1-F341-4060-930E-5E7379FE9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1B433-C739-47F8-85EF-E50CD390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6149-A208-435D-87E7-D5F12AEF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0E0E-E71E-4194-B419-21B5C8511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CE4A-E0EC-4618-8A1F-858E583C0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E5317-DE5F-44A9-B738-427715B74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CA088-3005-4ABA-866D-9D2958293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8C19-391C-41EE-993B-D0604DF36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CEMFI Sept. 2001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4F17F3F-C8B1-4D38-B7EE-BE4613787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73F06-332E-4B90-87D2-75DD2DC1C3D9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1026"/>
          <p:cNvSpPr>
            <a:spLocks noChangeArrowheads="1"/>
          </p:cNvSpPr>
          <p:nvPr/>
        </p:nvSpPr>
        <p:spPr bwMode="auto">
          <a:xfrm>
            <a:off x="838200" y="2133600"/>
            <a:ext cx="784860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Option Pricing</a:t>
            </a:r>
          </a:p>
        </p:txBody>
      </p:sp>
    </p:spTree>
    <p:extLst>
      <p:ext uri="{BB962C8B-B14F-4D97-AF65-F5344CB8AC3E}">
        <p14:creationId xmlns:p14="http://schemas.microsoft.com/office/powerpoint/2010/main" val="428812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49BEA-9C5A-4715-9951-8B7917488614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4114800"/>
          </a:xfrm>
        </p:spPr>
        <p:txBody>
          <a:bodyPr/>
          <a:lstStyle/>
          <a:p>
            <a:pPr marL="119063" indent="-119063" algn="ctr">
              <a:spcBef>
                <a:spcPct val="50000"/>
              </a:spcBef>
              <a:spcAft>
                <a:spcPct val="55000"/>
              </a:spcAft>
              <a:buFontTx/>
              <a:buNone/>
            </a:pPr>
            <a:r>
              <a:rPr lang="en-US" dirty="0"/>
              <a:t>2. Put-Call Parity</a:t>
            </a:r>
            <a:endParaRPr lang="en-US" sz="2800" dirty="0"/>
          </a:p>
          <a:p>
            <a:pPr marL="515938" lvl="1" indent="-282575">
              <a:spcBef>
                <a:spcPct val="0"/>
              </a:spcBef>
              <a:spcAft>
                <a:spcPct val="50000"/>
              </a:spcAft>
              <a:buFontTx/>
              <a:buChar char="•"/>
            </a:pPr>
            <a:r>
              <a:rPr lang="en-US" sz="2000" dirty="0"/>
              <a:t>Consider a European call and a European put with the same strike price X and the same expiration date T</a:t>
            </a:r>
          </a:p>
          <a:p>
            <a:pPr marL="515938" lvl="1" indent="-282575">
              <a:spcBef>
                <a:spcPct val="0"/>
              </a:spcBef>
              <a:buFontTx/>
              <a:buChar char="•"/>
            </a:pPr>
            <a:r>
              <a:rPr lang="en-US" sz="2000" dirty="0"/>
              <a:t>Buy the call and write the put: What is the payoff from this portfolio?</a:t>
            </a:r>
          </a:p>
          <a:p>
            <a:pPr lvl="3">
              <a:spcBef>
                <a:spcPct val="0"/>
              </a:spcBef>
              <a:buFontTx/>
              <a:buNone/>
            </a:pPr>
            <a:endParaRPr lang="en-US" sz="1800" dirty="0"/>
          </a:p>
          <a:p>
            <a:pPr marL="515938" lvl="1" indent="-282575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000" dirty="0"/>
              <a:t>	Examine the two possible sets of scenarios:</a:t>
            </a:r>
          </a:p>
          <a:p>
            <a:pPr marL="515938" lvl="1" indent="-282575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000" dirty="0"/>
              <a:t>						S</a:t>
            </a:r>
            <a:r>
              <a:rPr lang="en-US" sz="2000" baseline="-25000" dirty="0"/>
              <a:t>T</a:t>
            </a:r>
            <a:r>
              <a:rPr lang="en-US" sz="2000" dirty="0"/>
              <a:t> &lt; X	          S</a:t>
            </a:r>
            <a:r>
              <a:rPr lang="en-US" sz="2000" baseline="-25000" dirty="0"/>
              <a:t>T</a:t>
            </a:r>
            <a:r>
              <a:rPr lang="en-US" sz="2000" dirty="0"/>
              <a:t> &gt;X</a:t>
            </a:r>
          </a:p>
          <a:p>
            <a:pPr marL="515938" lvl="1" indent="-282575"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sz="2000" dirty="0"/>
              <a:t>	Payoff from call owned		         0	         S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 X</a:t>
            </a:r>
          </a:p>
          <a:p>
            <a:pPr marL="515938" lvl="1" indent="-282575"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2000" dirty="0"/>
              <a:t>	Payoff from put written       	        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(X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S</a:t>
            </a:r>
            <a:r>
              <a:rPr lang="en-US" sz="2000" baseline="-25000" dirty="0"/>
              <a:t>T</a:t>
            </a:r>
            <a:r>
              <a:rPr lang="en-US" sz="2000" dirty="0"/>
              <a:t> )                     0</a:t>
            </a:r>
            <a:r>
              <a:rPr lang="en-US" sz="2000" u="sng" dirty="0"/>
              <a:t>    </a:t>
            </a:r>
            <a:endParaRPr lang="en-US" sz="2000" dirty="0"/>
          </a:p>
          <a:p>
            <a:pPr marL="515938" lvl="1" indent="-282575">
              <a:spcBef>
                <a:spcPct val="0"/>
              </a:spcBef>
              <a:buFontTx/>
              <a:buNone/>
            </a:pPr>
            <a:r>
              <a:rPr lang="en-US" sz="2000" dirty="0"/>
              <a:t> 	       Total			                S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X             S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X</a:t>
            </a:r>
          </a:p>
          <a:p>
            <a:pPr marL="515938" lvl="1" indent="-282575">
              <a:spcBef>
                <a:spcPct val="0"/>
              </a:spcBef>
              <a:buFontTx/>
              <a:buNone/>
            </a:pPr>
            <a:endParaRPr lang="en-US" sz="2000" dirty="0"/>
          </a:p>
          <a:p>
            <a:pPr marL="515938" lvl="1" indent="-282575">
              <a:spcBef>
                <a:spcPct val="0"/>
              </a:spcBef>
              <a:buFontTx/>
              <a:buChar char="•"/>
            </a:pPr>
            <a:endParaRPr lang="en-US" sz="2000" dirty="0"/>
          </a:p>
          <a:p>
            <a:pPr marL="515938" lvl="1" indent="-282575">
              <a:spcBef>
                <a:spcPct val="0"/>
              </a:spcBef>
              <a:buFontTx/>
              <a:buChar char="•"/>
            </a:pPr>
            <a:r>
              <a:rPr lang="en-US" sz="2000" dirty="0"/>
              <a:t>So this position always nets a payoff of S</a:t>
            </a:r>
            <a:r>
              <a:rPr lang="en-US" sz="2000" baseline="-25000" dirty="0"/>
              <a:t>T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X</a:t>
            </a:r>
          </a:p>
          <a:p>
            <a:pPr marL="119063" indent="-119063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143000" y="44196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876800" y="3581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8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234FF-A844-4FEC-B51B-E60C45648CE0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Line 1026"/>
          <p:cNvSpPr>
            <a:spLocks noChangeShapeType="1"/>
          </p:cNvSpPr>
          <p:nvPr/>
        </p:nvSpPr>
        <p:spPr bwMode="auto">
          <a:xfrm>
            <a:off x="1219200" y="762000"/>
            <a:ext cx="0" cy="563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Line 1027"/>
          <p:cNvSpPr>
            <a:spLocks noChangeShapeType="1"/>
          </p:cNvSpPr>
          <p:nvPr/>
        </p:nvSpPr>
        <p:spPr bwMode="auto">
          <a:xfrm>
            <a:off x="1219200" y="33528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7467600" y="3124200"/>
            <a:ext cx="914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  <a:r>
              <a:rPr lang="en-US" sz="2000" baseline="-25000"/>
              <a:t>T</a:t>
            </a:r>
            <a:endParaRPr lang="en-US" sz="2000"/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304800" y="381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Portfolio Payoff</a:t>
            </a:r>
          </a:p>
        </p:txBody>
      </p:sp>
      <p:sp>
        <p:nvSpPr>
          <p:cNvPr id="31751" name="Text Box 1031"/>
          <p:cNvSpPr txBox="1">
            <a:spLocks noChangeArrowheads="1"/>
          </p:cNvSpPr>
          <p:nvPr/>
        </p:nvSpPr>
        <p:spPr bwMode="auto">
          <a:xfrm>
            <a:off x="4191000" y="34290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X</a:t>
            </a:r>
          </a:p>
        </p:txBody>
      </p:sp>
      <p:sp>
        <p:nvSpPr>
          <p:cNvPr id="31752" name="Line 1032"/>
          <p:cNvSpPr>
            <a:spLocks noChangeShapeType="1"/>
          </p:cNvSpPr>
          <p:nvPr/>
        </p:nvSpPr>
        <p:spPr bwMode="auto">
          <a:xfrm flipV="1">
            <a:off x="4341813" y="32353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1033"/>
          <p:cNvSpPr>
            <a:spLocks noChangeShapeType="1"/>
          </p:cNvSpPr>
          <p:nvPr/>
        </p:nvSpPr>
        <p:spPr bwMode="auto">
          <a:xfrm>
            <a:off x="7315200" y="838200"/>
            <a:ext cx="0" cy="2514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Text Box 1034"/>
          <p:cNvSpPr txBox="1">
            <a:spLocks noChangeArrowheads="1"/>
          </p:cNvSpPr>
          <p:nvPr/>
        </p:nvSpPr>
        <p:spPr bwMode="auto">
          <a:xfrm>
            <a:off x="7315200" y="533400"/>
            <a:ext cx="914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  <a:r>
              <a:rPr lang="en-US" sz="2000" baseline="-25000"/>
              <a:t>T</a:t>
            </a:r>
            <a:r>
              <a:rPr lang="en-US" sz="2000"/>
              <a:t> – X </a:t>
            </a:r>
          </a:p>
        </p:txBody>
      </p:sp>
      <p:sp>
        <p:nvSpPr>
          <p:cNvPr id="31755" name="Freeform 1036"/>
          <p:cNvSpPr>
            <a:spLocks/>
          </p:cNvSpPr>
          <p:nvPr/>
        </p:nvSpPr>
        <p:spPr bwMode="auto">
          <a:xfrm>
            <a:off x="4343400" y="838200"/>
            <a:ext cx="2971800" cy="2514600"/>
          </a:xfrm>
          <a:custGeom>
            <a:avLst/>
            <a:gdLst>
              <a:gd name="T0" fmla="*/ 1872 w 1872"/>
              <a:gd name="T1" fmla="*/ 0 h 1584"/>
              <a:gd name="T2" fmla="*/ 1872 w 1872"/>
              <a:gd name="T3" fmla="*/ 1584 h 1584"/>
              <a:gd name="T4" fmla="*/ 0 w 1872"/>
              <a:gd name="T5" fmla="*/ 1584 h 1584"/>
              <a:gd name="T6" fmla="*/ 1872 w 187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1584"/>
              <a:gd name="T14" fmla="*/ 1872 w 1872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1584">
                <a:moveTo>
                  <a:pt x="1872" y="0"/>
                </a:moveTo>
                <a:lnTo>
                  <a:pt x="1872" y="1584"/>
                </a:lnTo>
                <a:lnTo>
                  <a:pt x="0" y="1584"/>
                </a:lnTo>
                <a:lnTo>
                  <a:pt x="1872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Freeform 1038"/>
          <p:cNvSpPr>
            <a:spLocks/>
          </p:cNvSpPr>
          <p:nvPr/>
        </p:nvSpPr>
        <p:spPr bwMode="auto">
          <a:xfrm>
            <a:off x="1219200" y="3352800"/>
            <a:ext cx="3124200" cy="2590800"/>
          </a:xfrm>
          <a:custGeom>
            <a:avLst/>
            <a:gdLst>
              <a:gd name="T0" fmla="*/ 1968 w 1968"/>
              <a:gd name="T1" fmla="*/ 0 h 1632"/>
              <a:gd name="T2" fmla="*/ 0 w 1968"/>
              <a:gd name="T3" fmla="*/ 1632 h 1632"/>
              <a:gd name="T4" fmla="*/ 0 w 1968"/>
              <a:gd name="T5" fmla="*/ 0 h 1632"/>
              <a:gd name="T6" fmla="*/ 1968 w 1968"/>
              <a:gd name="T7" fmla="*/ 0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632"/>
              <a:gd name="T14" fmla="*/ 1968 w 196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632">
                <a:moveTo>
                  <a:pt x="1968" y="0"/>
                </a:moveTo>
                <a:lnTo>
                  <a:pt x="0" y="1632"/>
                </a:lnTo>
                <a:lnTo>
                  <a:pt x="0" y="0"/>
                </a:lnTo>
                <a:lnTo>
                  <a:pt x="1968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Text Box 1039"/>
          <p:cNvSpPr txBox="1">
            <a:spLocks noChangeArrowheads="1"/>
          </p:cNvSpPr>
          <p:nvPr/>
        </p:nvSpPr>
        <p:spPr bwMode="auto">
          <a:xfrm>
            <a:off x="5257800" y="990600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Long Call</a:t>
            </a:r>
          </a:p>
        </p:txBody>
      </p:sp>
      <p:sp>
        <p:nvSpPr>
          <p:cNvPr id="31758" name="Line 1040"/>
          <p:cNvSpPr>
            <a:spLocks noChangeShapeType="1"/>
          </p:cNvSpPr>
          <p:nvPr/>
        </p:nvSpPr>
        <p:spPr bwMode="auto">
          <a:xfrm>
            <a:off x="5791200" y="1371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041"/>
          <p:cNvSpPr>
            <a:spLocks noChangeShapeType="1"/>
          </p:cNvSpPr>
          <p:nvPr/>
        </p:nvSpPr>
        <p:spPr bwMode="auto">
          <a:xfrm rot="10799759">
            <a:off x="2819400" y="48768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Text Box 1042"/>
          <p:cNvSpPr txBox="1">
            <a:spLocks noChangeArrowheads="1"/>
          </p:cNvSpPr>
          <p:nvPr/>
        </p:nvSpPr>
        <p:spPr bwMode="auto">
          <a:xfrm>
            <a:off x="2362200" y="5334000"/>
            <a:ext cx="1143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Short Put</a:t>
            </a:r>
          </a:p>
        </p:txBody>
      </p:sp>
    </p:spTree>
    <p:extLst>
      <p:ext uri="{BB962C8B-B14F-4D97-AF65-F5344CB8AC3E}">
        <p14:creationId xmlns:p14="http://schemas.microsoft.com/office/powerpoint/2010/main" val="389426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73E0C-AEB3-4192-83CA-05FDEED4E0BF}" type="slidenum">
              <a:rPr lang="en-US"/>
              <a:pPr/>
              <a:t>12</a:t>
            </a:fld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7924800" cy="5562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000"/>
              <a:t>What is the value of this option portfolio?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/>
              <a:t>Find a </a:t>
            </a:r>
            <a:r>
              <a:rPr lang="en-US" sz="1800" u="sng"/>
              <a:t>tracking portfolio</a:t>
            </a:r>
            <a:r>
              <a:rPr lang="en-US" sz="1800"/>
              <a:t> that replicates the future payoffs. The value of the option portfolio must equal the price of the tracking portfolio if there is no arbitrage</a:t>
            </a:r>
          </a:p>
          <a:p>
            <a:pPr>
              <a:spcBef>
                <a:spcPct val="0"/>
              </a:spcBef>
            </a:pPr>
            <a:r>
              <a:rPr lang="en-US" sz="2000"/>
              <a:t>The tracking portfolio (levered equity):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/>
          </a:p>
          <a:p>
            <a:pPr lvl="1">
              <a:spcBef>
                <a:spcPct val="0"/>
              </a:spcBef>
              <a:spcAft>
                <a:spcPct val="25000"/>
              </a:spcAft>
              <a:buFontTx/>
              <a:buChar char="•"/>
            </a:pPr>
            <a:r>
              <a:rPr lang="en-US" sz="1800">
                <a:solidFill>
                  <a:srgbClr val="008000"/>
                </a:solidFill>
              </a:rPr>
              <a:t>Borrow                     today and repay X at maturity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rgbClr val="008000"/>
              </a:solidFill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1800">
                <a:solidFill>
                  <a:srgbClr val="008000"/>
                </a:solidFill>
              </a:rPr>
              <a:t>Buy one share of stock</a:t>
            </a:r>
          </a:p>
          <a:p>
            <a:pPr>
              <a:spcBef>
                <a:spcPct val="0"/>
              </a:spcBef>
              <a:spcAft>
                <a:spcPct val="30000"/>
              </a:spcAft>
              <a:buFontTx/>
              <a:buNone/>
            </a:pPr>
            <a:endParaRPr lang="en-US" sz="200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000"/>
              <a:t> The payoff of the tracking portfolio at time T is S</a:t>
            </a:r>
            <a:r>
              <a:rPr lang="en-US" sz="2000" baseline="-25000"/>
              <a:t>T</a:t>
            </a:r>
            <a:r>
              <a:rPr lang="en-US" sz="2000"/>
              <a:t> </a:t>
            </a:r>
            <a:r>
              <a:rPr lang="en-US" sz="2000">
                <a:cs typeface="Times New Roman" pitchFamily="18" charset="0"/>
              </a:rPr>
              <a:t>–</a:t>
            </a:r>
            <a:r>
              <a:rPr lang="en-US" sz="2000"/>
              <a:t> X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1800"/>
              <a:t>The tracking portfolio perfectly replicates the payoff of the option portfolio</a:t>
            </a:r>
          </a:p>
          <a:p>
            <a:pPr lvl="1">
              <a:spcBef>
                <a:spcPct val="0"/>
              </a:spcBef>
            </a:pPr>
            <a:r>
              <a:rPr lang="en-US" sz="1800"/>
              <a:t>Hence the tracking portfolio and the option portfolio must have the same value at date 0</a:t>
            </a:r>
          </a:p>
          <a:p>
            <a:pPr>
              <a:spcBef>
                <a:spcPct val="0"/>
              </a:spcBef>
            </a:pPr>
            <a:endParaRPr 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			      	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2601913" y="2438400"/>
          <a:ext cx="968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558720" imgH="444240" progId="Equation.DSMT4">
                  <p:embed/>
                </p:oleObj>
              </mc:Choice>
              <mc:Fallback>
                <p:oleObj name="Equation" r:id="rId3" imgW="558720" imgH="444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438400"/>
                        <a:ext cx="968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8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A9F43-0718-49C1-9389-3A78333F0F1D}" type="slidenum">
              <a:rPr lang="en-US"/>
              <a:pPr/>
              <a:t>13</a:t>
            </a:fld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2000"/>
              <a:t>The value of the option portfolio at date 0: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800"/>
              <a:t>Purchase the call option for price </a:t>
            </a:r>
            <a:r>
              <a:rPr lang="en-US" sz="1800">
                <a:solidFill>
                  <a:schemeClr val="accent2"/>
                </a:solidFill>
              </a:rPr>
              <a:t>C</a:t>
            </a:r>
            <a:r>
              <a:rPr lang="en-US" sz="1800" baseline="-25000">
                <a:solidFill>
                  <a:schemeClr val="accent2"/>
                </a:solidFill>
              </a:rPr>
              <a:t>0</a:t>
            </a:r>
            <a:endParaRPr lang="en-U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800"/>
              <a:t>Write (sell) the put option for price </a:t>
            </a:r>
            <a:r>
              <a:rPr lang="en-US" sz="1800">
                <a:solidFill>
                  <a:schemeClr val="accent2"/>
                </a:solidFill>
              </a:rPr>
              <a:t>P</a:t>
            </a:r>
            <a:r>
              <a:rPr lang="en-US" sz="1800" baseline="-25000">
                <a:solidFill>
                  <a:schemeClr val="accent2"/>
                </a:solidFill>
              </a:rPr>
              <a:t>0</a:t>
            </a:r>
            <a:endParaRPr lang="en-U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/>
              <a:t>Total cost of establishing the position is </a:t>
            </a:r>
            <a:r>
              <a:rPr lang="en-US" sz="1800">
                <a:solidFill>
                  <a:schemeClr val="accent2"/>
                </a:solidFill>
              </a:rPr>
              <a:t>C</a:t>
            </a:r>
            <a:r>
              <a:rPr lang="en-US" sz="1800" baseline="-25000">
                <a:solidFill>
                  <a:schemeClr val="accent2"/>
                </a:solidFill>
              </a:rPr>
              <a:t>0</a:t>
            </a:r>
            <a:r>
              <a:rPr lang="en-US" sz="2000">
                <a:solidFill>
                  <a:schemeClr val="accent2"/>
                </a:solidFill>
                <a:cs typeface="Times New Roman" pitchFamily="18" charset="0"/>
              </a:rPr>
              <a:t>–</a:t>
            </a:r>
            <a:r>
              <a:rPr lang="en-US" sz="1800">
                <a:solidFill>
                  <a:schemeClr val="accent2"/>
                </a:solidFill>
              </a:rPr>
              <a:t> P</a:t>
            </a:r>
            <a:r>
              <a:rPr lang="en-US" sz="1800" baseline="-25000">
                <a:solidFill>
                  <a:schemeClr val="accent2"/>
                </a:solidFill>
              </a:rPr>
              <a:t>0</a:t>
            </a: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</a:pPr>
            <a:r>
              <a:rPr lang="en-US" sz="2000"/>
              <a:t>The value of the tracking portfolio at date 0: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/>
              <a:t>Borrowed funds:	           ,  Buy one share of stock:  </a:t>
            </a:r>
            <a:r>
              <a:rPr lang="en-US" sz="1800">
                <a:solidFill>
                  <a:srgbClr val="008000"/>
                </a:solidFill>
              </a:rPr>
              <a:t>S</a:t>
            </a:r>
            <a:r>
              <a:rPr lang="en-US" sz="1800" baseline="-25000">
                <a:solidFill>
                  <a:srgbClr val="008000"/>
                </a:solidFill>
              </a:rPr>
              <a:t>0</a:t>
            </a:r>
            <a:endParaRPr lang="en-US" sz="180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180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endParaRPr lang="en-US" sz="1800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1800"/>
              <a:t>The value of the tracking portfolio is then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sz="2000"/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/>
              <a:t>The option portfolio and the tracking portfolio must have the same value: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	Put-Call Parity: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			</a:t>
            </a:r>
            <a:endParaRPr lang="en-US" sz="2800"/>
          </a:p>
        </p:txBody>
      </p:sp>
      <p:graphicFrame>
        <p:nvGraphicFramePr>
          <p:cNvPr id="3074" name="Object 1024"/>
          <p:cNvGraphicFramePr>
            <a:graphicFrameLocks/>
          </p:cNvGraphicFramePr>
          <p:nvPr/>
        </p:nvGraphicFramePr>
        <p:xfrm>
          <a:off x="3048000" y="25146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4" imgW="482400" imgH="393480" progId="Equation.DSMT4">
                  <p:embed/>
                </p:oleObj>
              </mc:Choice>
              <mc:Fallback>
                <p:oleObj name="Equation" r:id="rId4" imgW="4824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/>
          </p:cNvGraphicFramePr>
          <p:nvPr/>
        </p:nvGraphicFramePr>
        <p:xfrm>
          <a:off x="3208338" y="5081588"/>
          <a:ext cx="26590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6" imgW="1206360" imgH="393480" progId="Equation.DSMT4">
                  <p:embed/>
                </p:oleObj>
              </mc:Choice>
              <mc:Fallback>
                <p:oleObj name="Equation" r:id="rId6" imgW="12063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081588"/>
                        <a:ext cx="265906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/>
          </p:cNvGraphicFramePr>
          <p:nvPr/>
        </p:nvGraphicFramePr>
        <p:xfrm>
          <a:off x="5410200" y="3276600"/>
          <a:ext cx="152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8" imgW="711000" imgH="393480" progId="Equation.DSMT4">
                  <p:embed/>
                </p:oleObj>
              </mc:Choice>
              <mc:Fallback>
                <p:oleObj name="Equation" r:id="rId8" imgW="7110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152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533400" y="4648200"/>
            <a:ext cx="82296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EA9E2-34F8-4007-933B-535D9385869E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Remark: </a:t>
            </a:r>
            <a:r>
              <a:rPr lang="en-US" sz="2000" dirty="0"/>
              <a:t>If Put-Call Parity is violated then an arbitrage opportunity exists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Example:</a:t>
            </a:r>
            <a:r>
              <a:rPr lang="en-US" sz="2000" dirty="0"/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Consider T = 6 months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 X = $105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 Stock price = $110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 Call price = $17, Put price = $5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 Interest rate </a:t>
            </a:r>
            <a:r>
              <a:rPr lang="en-US" sz="2000" i="1" dirty="0"/>
              <a:t>r</a:t>
            </a:r>
            <a:r>
              <a:rPr lang="en-US" sz="2000" i="1" baseline="-25000" dirty="0"/>
              <a:t>f</a:t>
            </a:r>
            <a:r>
              <a:rPr lang="en-US" sz="2000" dirty="0"/>
              <a:t> = 10.25% annually (semi-annual yield 5%)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C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400" dirty="0">
                <a:cs typeface="Times New Roman" pitchFamily="18" charset="0"/>
              </a:rPr>
              <a:t>–</a:t>
            </a:r>
            <a:r>
              <a:rPr lang="en-US" sz="2000" dirty="0"/>
              <a:t> P</a:t>
            </a:r>
            <a:r>
              <a:rPr lang="en-US" sz="2000" baseline="-25000" dirty="0"/>
              <a:t>0</a:t>
            </a:r>
            <a:r>
              <a:rPr lang="en-US" sz="2000" dirty="0"/>
              <a:t> = S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400" dirty="0">
                <a:cs typeface="Times New Roman" pitchFamily="18" charset="0"/>
              </a:rPr>
              <a:t>–</a:t>
            </a:r>
            <a:r>
              <a:rPr lang="en-US" sz="2000" dirty="0"/>
              <a:t> 			17 </a:t>
            </a:r>
            <a:r>
              <a:rPr lang="en-US" sz="2400" dirty="0">
                <a:cs typeface="Times New Roman" pitchFamily="18" charset="0"/>
              </a:rPr>
              <a:t>–</a:t>
            </a:r>
            <a:r>
              <a:rPr lang="en-US" sz="2000" dirty="0"/>
              <a:t> 5  = 110 </a:t>
            </a:r>
            <a:r>
              <a:rPr lang="en-US" sz="2400" dirty="0">
                <a:cs typeface="Times New Roman" pitchFamily="18" charset="0"/>
              </a:rPr>
              <a:t>–</a:t>
            </a:r>
            <a:r>
              <a:rPr lang="en-US" sz="2000" dirty="0"/>
              <a:t>  105/1.05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					But 12 &gt; 10 !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Put-call parity violated; arbitrage opportunity exists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Buy levered stock position and sell the option portfolio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2667000" y="3810000"/>
          <a:ext cx="838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1054080" imgH="825480" progId="Equation.3">
                  <p:embed/>
                </p:oleObj>
              </mc:Choice>
              <mc:Fallback>
                <p:oleObj name="Equation" r:id="rId3" imgW="10540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838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57200" y="1295400"/>
            <a:ext cx="8153400" cy="480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4038600" y="4038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5BE27-2E75-4B02-AE14-D8046138AA13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05800" cy="5943600"/>
          </a:xfrm>
        </p:spPr>
        <p:txBody>
          <a:bodyPr/>
          <a:lstStyle/>
          <a:p>
            <a:pPr algn="ctr" defTabSz="74453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744538" algn="l"/>
              </a:tabLst>
            </a:pPr>
            <a:r>
              <a:rPr lang="en-US" dirty="0"/>
              <a:t>3. Factors that affect option values</a:t>
            </a:r>
            <a:endParaRPr lang="en-US" sz="2000" b="1" dirty="0"/>
          </a:p>
          <a:p>
            <a:pPr defTabSz="74453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744538" algn="l"/>
              </a:tabLst>
            </a:pPr>
            <a:endParaRPr lang="en-US" sz="2000" b="1" dirty="0"/>
          </a:p>
          <a:p>
            <a:pPr defTabSz="74453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744538" algn="l"/>
              </a:tabLst>
            </a:pPr>
            <a:endParaRPr lang="en-US" sz="2000" b="1" dirty="0"/>
          </a:p>
          <a:p>
            <a:pPr defTabSz="744538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744538" algn="l"/>
              </a:tabLst>
            </a:pPr>
            <a:r>
              <a:rPr lang="en-US" sz="2000" b="1" dirty="0"/>
              <a:t>		</a:t>
            </a:r>
            <a:endParaRPr lang="en-US" sz="2000" dirty="0"/>
          </a:p>
          <a:p>
            <a:pPr defTabSz="744538">
              <a:lnSpc>
                <a:spcPct val="90000"/>
              </a:lnSpc>
              <a:tabLst>
                <a:tab pos="744538" algn="l"/>
              </a:tabLst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066800"/>
          <a:ext cx="548640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  <a:r>
                        <a:rPr lang="en-US" baseline="0" dirty="0"/>
                        <a:t> price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Exercise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Stock price</a:t>
                      </a:r>
                      <a:r>
                        <a:rPr lang="en-US" baseline="0" dirty="0"/>
                        <a:t> volatility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Time to 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Interest rates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r>
                        <a:rPr lang="en-US" dirty="0"/>
                        <a:t>Dividend payout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865BC-DEB7-4F62-9F00-D3C73D4FDB45}" type="slidenum">
              <a:rPr lang="en-US"/>
              <a:pPr/>
              <a:t>16</a:t>
            </a:fld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534400" cy="4038600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55000"/>
              </a:spcAft>
              <a:buFontTx/>
              <a:buNone/>
            </a:pPr>
            <a:r>
              <a:rPr lang="en-US" dirty="0"/>
              <a:t>4. Option Pricing I: Binomial Trees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Consider a stock and a European call on the stock one period before expiration: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b="1" dirty="0"/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3048000" y="2590800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S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129" name="Line 5"/>
          <p:cNvSpPr>
            <a:spLocks noChangeShapeType="1"/>
          </p:cNvSpPr>
          <p:nvPr/>
        </p:nvSpPr>
        <p:spPr bwMode="auto">
          <a:xfrm flipV="1">
            <a:off x="3429000" y="22860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6"/>
          <p:cNvSpPr>
            <a:spLocks noChangeShapeType="1"/>
          </p:cNvSpPr>
          <p:nvPr/>
        </p:nvSpPr>
        <p:spPr bwMode="auto">
          <a:xfrm>
            <a:off x="3429000" y="28194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4724400" y="3200400"/>
          <a:ext cx="523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4" imgW="279360" imgH="177480" progId="Equation.DSMT4">
                  <p:embed/>
                </p:oleObj>
              </mc:Choice>
              <mc:Fallback>
                <p:oleObj name="Equation" r:id="rId4" imgW="279360" imgH="177480" progId="Equation.DSMT4">
                  <p:embed/>
                  <p:pic>
                    <p:nvPicPr>
                      <p:cNvPr id="51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5238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4724400" y="2057400"/>
          <a:ext cx="3571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51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3571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533400" y="2667000"/>
            <a:ext cx="1981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Current stock price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2286000" y="28416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5943600" y="20574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Stock price in the up state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5943600" y="3200400"/>
            <a:ext cx="2743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Stock price in the down state</a:t>
            </a: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rot="10800000">
            <a:off x="5334000" y="2286000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rot="10800000">
            <a:off x="5410200" y="3429000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2819400" y="4876800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 baseline="-25000">
                <a:solidFill>
                  <a:schemeClr val="accent2"/>
                </a:solidFill>
              </a:rPr>
              <a:t>0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V="1">
            <a:off x="3276600" y="45720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3276600" y="5105400"/>
            <a:ext cx="114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4" name="Object 23"/>
          <p:cNvGraphicFramePr>
            <a:graphicFrameLocks noChangeAspect="1"/>
          </p:cNvGraphicFramePr>
          <p:nvPr/>
        </p:nvGraphicFramePr>
        <p:xfrm>
          <a:off x="4603750" y="4364038"/>
          <a:ext cx="2254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8" imgW="1206360" imgH="203040" progId="Equation.DSMT4">
                  <p:embed/>
                </p:oleObj>
              </mc:Choice>
              <mc:Fallback>
                <p:oleObj name="Equation" r:id="rId8" imgW="1206360" imgH="203040" progId="Equation.DSMT4">
                  <p:embed/>
                  <p:pic>
                    <p:nvPicPr>
                      <p:cNvPr id="51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364038"/>
                        <a:ext cx="2254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4"/>
          <p:cNvSpPr txBox="1">
            <a:spLocks noChangeArrowheads="1"/>
          </p:cNvSpPr>
          <p:nvPr/>
        </p:nvSpPr>
        <p:spPr bwMode="auto">
          <a:xfrm>
            <a:off x="457200" y="4876800"/>
            <a:ext cx="1981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Want to find the current option price</a:t>
            </a:r>
          </a:p>
        </p:txBody>
      </p: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2133600" y="51276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Text Box 26"/>
          <p:cNvSpPr txBox="1">
            <a:spLocks noChangeArrowheads="1"/>
          </p:cNvSpPr>
          <p:nvPr/>
        </p:nvSpPr>
        <p:spPr bwMode="auto">
          <a:xfrm>
            <a:off x="7620000" y="4191000"/>
            <a:ext cx="1524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Option payoff in the up state</a:t>
            </a:r>
          </a:p>
        </p:txBody>
      </p:sp>
      <p:sp>
        <p:nvSpPr>
          <p:cNvPr id="5143" name="Line 28"/>
          <p:cNvSpPr>
            <a:spLocks noChangeShapeType="1"/>
          </p:cNvSpPr>
          <p:nvPr/>
        </p:nvSpPr>
        <p:spPr bwMode="auto">
          <a:xfrm rot="10800000">
            <a:off x="7086600" y="4572000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 rot="10800000">
            <a:off x="7086600" y="5638800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Text Box 30"/>
          <p:cNvSpPr txBox="1">
            <a:spLocks noChangeArrowheads="1"/>
          </p:cNvSpPr>
          <p:nvPr/>
        </p:nvSpPr>
        <p:spPr bwMode="auto">
          <a:xfrm>
            <a:off x="7543800" y="5334000"/>
            <a:ext cx="1600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Option payoff in the down state</a:t>
            </a:r>
          </a:p>
        </p:txBody>
      </p:sp>
      <p:graphicFrame>
        <p:nvGraphicFramePr>
          <p:cNvPr id="5125" name="Object 34"/>
          <p:cNvGraphicFramePr>
            <a:graphicFrameLocks noChangeAspect="1"/>
          </p:cNvGraphicFramePr>
          <p:nvPr/>
        </p:nvGraphicFramePr>
        <p:xfrm>
          <a:off x="4481513" y="5486400"/>
          <a:ext cx="2587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0" imgW="1384200" imgH="203040" progId="Equation.DSMT4">
                  <p:embed/>
                </p:oleObj>
              </mc:Choice>
              <mc:Fallback>
                <p:oleObj name="Equation" r:id="rId10" imgW="1384200" imgH="203040" progId="Equation.DSMT4">
                  <p:embed/>
                  <p:pic>
                    <p:nvPicPr>
                      <p:cNvPr id="512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5486400"/>
                        <a:ext cx="2587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9C380-F0EC-4B95-B594-509C4F69E1C4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610600" cy="4191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Valuation: The Tracking Portfolio (Replication) Approach</a:t>
            </a:r>
            <a:r>
              <a:rPr lang="en-US" sz="1800" dirty="0"/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sz="2000" b="1" dirty="0"/>
              <a:t>Example:</a:t>
            </a:r>
            <a:r>
              <a:rPr lang="en-US" sz="2000" dirty="0"/>
              <a:t>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Value the call option on a stock:  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baseline="-25000" dirty="0">
                <a:solidFill>
                  <a:srgbClr val="FF0000"/>
                </a:solidFill>
              </a:rPr>
              <a:t>0</a:t>
            </a:r>
            <a:r>
              <a:rPr lang="en-US" sz="2000" dirty="0">
                <a:solidFill>
                  <a:srgbClr val="FF0000"/>
                </a:solidFill>
              </a:rPr>
              <a:t> = $100</a:t>
            </a:r>
            <a:r>
              <a:rPr lang="en-US" sz="2000" dirty="0"/>
              <a:t>;  </a:t>
            </a:r>
            <a:r>
              <a:rPr lang="en-US" sz="2000" dirty="0">
                <a:solidFill>
                  <a:srgbClr val="FF0000"/>
                </a:solidFill>
              </a:rPr>
              <a:t>X =$125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baseline="-25000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 = 8%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Binomial model: 					  </a:t>
            </a:r>
            <a:r>
              <a:rPr lang="en-US" sz="2000" dirty="0">
                <a:solidFill>
                  <a:srgbClr val="FF0000"/>
                </a:solidFill>
              </a:rPr>
              <a:t>= $200</a:t>
            </a:r>
          </a:p>
          <a:p>
            <a:pPr lvl="1" indent="-57308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At year-end stock price can be: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sz="2000" dirty="0"/>
              <a:t>						   </a:t>
            </a:r>
            <a:r>
              <a:rPr lang="en-US" sz="2000" dirty="0">
                <a:solidFill>
                  <a:srgbClr val="FF0000"/>
                </a:solidFill>
              </a:rPr>
              <a:t>= $50	</a:t>
            </a:r>
            <a:endParaRPr lang="en-US" sz="18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Tx/>
              <a:buNone/>
            </a:pPr>
            <a:r>
              <a:rPr lang="en-US" sz="1800" dirty="0"/>
              <a:t>So the call payoffs are       </a:t>
            </a:r>
          </a:p>
          <a:p>
            <a:pPr lvl="1" indent="-57308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/>
              <a:t>      	 </a:t>
            </a:r>
            <a:r>
              <a:rPr lang="en-US" sz="2000" dirty="0">
                <a:solidFill>
                  <a:schemeClr val="accent2"/>
                </a:solidFill>
              </a:rPr>
              <a:t>= $75 if stock price goes up,            = $0 if it goes down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sz="1900" dirty="0"/>
              <a:t>Alternatively consider the following </a:t>
            </a:r>
            <a:r>
              <a:rPr lang="en-US" sz="1900" dirty="0">
                <a:solidFill>
                  <a:srgbClr val="008000"/>
                </a:solidFill>
              </a:rPr>
              <a:t>tracking portfolio</a:t>
            </a:r>
            <a:r>
              <a:rPr lang="en-US" sz="1900" dirty="0"/>
              <a:t> (see next slide for derivation): </a:t>
            </a:r>
          </a:p>
          <a:p>
            <a:pPr lvl="1" indent="-57308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	</a:t>
            </a:r>
            <a:r>
              <a:rPr lang="en-US" sz="1900" dirty="0">
                <a:solidFill>
                  <a:srgbClr val="008000"/>
                </a:solidFill>
              </a:rPr>
              <a:t>(</a:t>
            </a:r>
            <a:r>
              <a:rPr lang="en-US" sz="1900" dirty="0" err="1">
                <a:solidFill>
                  <a:srgbClr val="008000"/>
                </a:solidFill>
              </a:rPr>
              <a:t>i</a:t>
            </a:r>
            <a:r>
              <a:rPr lang="en-US" sz="1900" dirty="0">
                <a:solidFill>
                  <a:srgbClr val="008000"/>
                </a:solidFill>
              </a:rPr>
              <a:t>) buy 0.5 shares of stock  + (ii) borrow $23.15 at 8%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     	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sz="1900" dirty="0"/>
              <a:t>The tracking portfolio payoffs    </a:t>
            </a:r>
          </a:p>
          <a:p>
            <a:pPr lvl="1" indent="-573088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FontTx/>
              <a:buNone/>
            </a:pPr>
            <a:r>
              <a:rPr lang="en-US" sz="1900" dirty="0"/>
              <a:t>        		</a:t>
            </a:r>
            <a:r>
              <a:rPr lang="en-US" sz="1900" dirty="0">
                <a:solidFill>
                  <a:srgbClr val="008000"/>
                </a:solidFill>
              </a:rPr>
              <a:t>$75 if stock price goes up</a:t>
            </a:r>
            <a:r>
              <a:rPr lang="en-US" sz="1900" dirty="0"/>
              <a:t> ( 0.5 × 200 – 1.08 × 23.15 = 75)</a:t>
            </a:r>
          </a:p>
          <a:p>
            <a:pPr lvl="1" indent="-573088">
              <a:lnSpc>
                <a:spcPct val="90000"/>
              </a:lnSpc>
              <a:spcBef>
                <a:spcPct val="0"/>
              </a:spcBef>
              <a:spcAft>
                <a:spcPct val="60000"/>
              </a:spcAft>
              <a:buFontTx/>
              <a:buNone/>
            </a:pPr>
            <a:r>
              <a:rPr lang="en-US" sz="1900" dirty="0"/>
              <a:t>		</a:t>
            </a:r>
            <a:r>
              <a:rPr lang="en-US" sz="1900" dirty="0">
                <a:solidFill>
                  <a:srgbClr val="008000"/>
                </a:solidFill>
              </a:rPr>
              <a:t>$0 if it goes down</a:t>
            </a:r>
            <a:r>
              <a:rPr lang="en-US" sz="1900" dirty="0"/>
              <a:t> ( 0.5 × 50 – 1.08 × 23.15 = 0)</a:t>
            </a:r>
            <a:endParaRPr lang="en-US" sz="1700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4800" y="685800"/>
            <a:ext cx="8534400" cy="594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597525" y="1600200"/>
          <a:ext cx="409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1600200"/>
                        <a:ext cx="409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62000" y="2971800"/>
          <a:ext cx="463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5" imgW="215640" imgH="177480" progId="Equation.DSMT4">
                  <p:embed/>
                </p:oleObj>
              </mc:Choice>
              <mc:Fallback>
                <p:oleObj name="Equation" r:id="rId5" imgW="215640" imgH="17748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463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4292600" y="2971800"/>
          <a:ext cx="611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7" imgW="304560" imgH="177480" progId="Equation.DSMT4">
                  <p:embed/>
                </p:oleObj>
              </mc:Choice>
              <mc:Fallback>
                <p:oleObj name="Equation" r:id="rId7" imgW="304560" imgH="177480" progId="Equation.DSMT4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971800"/>
                        <a:ext cx="611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5562600" y="2133600"/>
          <a:ext cx="600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9" imgW="279360" imgH="177480" progId="Equation.DSMT4">
                  <p:embed/>
                </p:oleObj>
              </mc:Choice>
              <mc:Fallback>
                <p:oleObj name="Equation" r:id="rId9" imgW="279360" imgH="177480" progId="Equation.DSMT4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600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4724400" y="1828800"/>
            <a:ext cx="8382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724400" y="2133600"/>
            <a:ext cx="838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4038600" y="1447800"/>
            <a:ext cx="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038600" y="2133600"/>
            <a:ext cx="53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81000" y="5791200"/>
            <a:ext cx="8077200" cy="764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sz="1900" dirty="0"/>
              <a:t>The price of the portfolio = </a:t>
            </a:r>
            <a:r>
              <a:rPr lang="en-US" sz="1900" dirty="0">
                <a:solidFill>
                  <a:srgbClr val="008000"/>
                </a:solidFill>
              </a:rPr>
              <a:t>0.5 × $100 </a:t>
            </a:r>
            <a:r>
              <a:rPr lang="en-US" sz="1900" dirty="0">
                <a:solidFill>
                  <a:srgbClr val="008000"/>
                </a:solidFill>
                <a:cs typeface="Times New Roman" pitchFamily="18" charset="0"/>
              </a:rPr>
              <a:t>–</a:t>
            </a:r>
            <a:r>
              <a:rPr lang="en-US" sz="1900" dirty="0">
                <a:solidFill>
                  <a:srgbClr val="008000"/>
                </a:solidFill>
              </a:rPr>
              <a:t> $23.15 = $26.85</a:t>
            </a:r>
          </a:p>
          <a:p>
            <a:pPr>
              <a:spcAft>
                <a:spcPct val="30000"/>
              </a:spcAft>
            </a:pPr>
            <a:r>
              <a:rPr lang="en-US" sz="1900" dirty="0"/>
              <a:t>So, by no-arbitrage:     </a:t>
            </a:r>
            <a:r>
              <a:rPr lang="en-US" sz="1900" dirty="0">
                <a:solidFill>
                  <a:schemeClr val="accent2"/>
                </a:solidFill>
              </a:rPr>
              <a:t>C</a:t>
            </a:r>
            <a:r>
              <a:rPr lang="en-US" sz="1900" baseline="-25000" dirty="0">
                <a:solidFill>
                  <a:schemeClr val="accent2"/>
                </a:solidFill>
              </a:rPr>
              <a:t>0</a:t>
            </a:r>
            <a:r>
              <a:rPr lang="en-US" sz="1900" dirty="0">
                <a:solidFill>
                  <a:schemeClr val="accent2"/>
                </a:solidFill>
              </a:rPr>
              <a:t> =  $26.85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6705600" y="4038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7772400" y="40386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6096000" y="6019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5638800" y="6172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>
            <a:off x="4038600" y="6400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34" grpId="0" animBg="1"/>
      <p:bldP spid="52235" grpId="0" animBg="1"/>
      <p:bldP spid="52236" grpId="0" animBg="1"/>
      <p:bldP spid="52237" grpId="0" animBg="1"/>
      <p:bldP spid="52243" grpId="0" animBg="1"/>
      <p:bldP spid="52244" grpId="0" animBg="1"/>
      <p:bldP spid="52245" grpId="0" animBg="1"/>
      <p:bldP spid="52246" grpId="0" animBg="1"/>
      <p:bldP spid="522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05A3F-0A17-4DA7-8FFE-2E275215F49E}" type="slidenum">
              <a:rPr lang="en-US"/>
              <a:pPr/>
              <a:t>18</a:t>
            </a:fld>
            <a:endParaRPr lang="en-US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001000" cy="411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/>
              <a:t>How did we find the tracking portfolio?</a:t>
            </a:r>
          </a:p>
          <a:p>
            <a:pPr>
              <a:spcBef>
                <a:spcPct val="50000"/>
              </a:spcBef>
            </a:pPr>
            <a:r>
              <a:rPr lang="en-US" sz="1800"/>
              <a:t>We want to find the tracking portfolio that replicates the call option’s payoffs</a:t>
            </a:r>
          </a:p>
          <a:p>
            <a:pPr>
              <a:spcBef>
                <a:spcPct val="50000"/>
              </a:spcBef>
            </a:pPr>
            <a:r>
              <a:rPr lang="en-US" sz="1800"/>
              <a:t>Suppose we buy </a:t>
            </a:r>
            <a:r>
              <a:rPr lang="en-US" sz="1800" i="1">
                <a:solidFill>
                  <a:schemeClr val="accent2"/>
                </a:solidFill>
              </a:rPr>
              <a:t>Y</a:t>
            </a:r>
            <a:r>
              <a:rPr lang="en-US" sz="1800"/>
              <a:t> shares of the stock and invest </a:t>
            </a:r>
            <a:r>
              <a:rPr lang="en-US" sz="1800" i="1">
                <a:solidFill>
                  <a:schemeClr val="accent2"/>
                </a:solidFill>
              </a:rPr>
              <a:t>$Z</a:t>
            </a:r>
            <a:r>
              <a:rPr lang="en-US" sz="1800"/>
              <a:t> in the bond: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Solving these two equations gives </a:t>
            </a:r>
            <a:r>
              <a:rPr lang="en-US" sz="1800" i="1">
                <a:solidFill>
                  <a:schemeClr val="accent2"/>
                </a:solidFill>
              </a:rPr>
              <a:t>Y = </a:t>
            </a:r>
            <a:r>
              <a:rPr lang="en-US" sz="1800">
                <a:solidFill>
                  <a:schemeClr val="accent2"/>
                </a:solidFill>
              </a:rPr>
              <a:t>0.5</a:t>
            </a:r>
            <a:r>
              <a:rPr lang="en-US" sz="1800"/>
              <a:t> and </a:t>
            </a:r>
            <a:r>
              <a:rPr lang="en-US" sz="1800" i="1">
                <a:solidFill>
                  <a:schemeClr val="accent2"/>
                </a:solidFill>
              </a:rPr>
              <a:t>Z = </a:t>
            </a:r>
            <a:r>
              <a:rPr lang="en-US" sz="1800">
                <a:solidFill>
                  <a:schemeClr val="accent2"/>
                </a:solidFill>
              </a:rPr>
              <a:t>– 23.15</a:t>
            </a:r>
          </a:p>
          <a:p>
            <a:pPr>
              <a:spcBef>
                <a:spcPct val="50000"/>
              </a:spcBef>
            </a:pPr>
            <a:endParaRPr lang="en-US" sz="1800" i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200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895600" y="2362200"/>
          <a:ext cx="26193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396800" imgH="495000" progId="Equation.DSMT4">
                  <p:embed/>
                </p:oleObj>
              </mc:Choice>
              <mc:Fallback>
                <p:oleObj name="Equation" r:id="rId3" imgW="1396800" imgH="49500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6193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E5317-DE5F-44A9-B738-427715B74A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381000"/>
            <a:ext cx="838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Risk-Neutral Probabilities: </a:t>
            </a:r>
            <a:r>
              <a:rPr lang="en-US" dirty="0"/>
              <a:t>An alternative method to compute the option price</a:t>
            </a:r>
          </a:p>
          <a:p>
            <a:pPr marL="171450" indent="-171450">
              <a:spcAft>
                <a:spcPts val="600"/>
              </a:spcAft>
            </a:pPr>
            <a:r>
              <a:rPr lang="en-US" sz="2200" dirty="0"/>
              <a:t>Procedure:</a:t>
            </a:r>
          </a:p>
          <a:p>
            <a:pPr marL="461963" lvl="1" indent="-290513">
              <a:buFont typeface="+mj-lt"/>
              <a:buAutoNum type="arabicPeriod"/>
            </a:pPr>
            <a:r>
              <a:rPr lang="en-US" sz="2000" dirty="0"/>
              <a:t>Solve for </a:t>
            </a:r>
            <a:r>
              <a:rPr lang="en-US" sz="2000" i="1" u="sng" dirty="0"/>
              <a:t>q</a:t>
            </a:r>
            <a:r>
              <a:rPr lang="en-US" sz="2000" u="sng" dirty="0"/>
              <a:t>: the probability that equates the underlying asset’s expected return to the risk-free rate</a:t>
            </a:r>
            <a:r>
              <a:rPr lang="en-US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/>
            <a:r>
              <a:rPr lang="en-US" sz="1800" dirty="0"/>
              <a:t>General formula: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spcAft>
                <a:spcPts val="1200"/>
              </a:spcAft>
            </a:pPr>
            <a:r>
              <a:rPr lang="en-US" sz="1800" dirty="0"/>
              <a:t>In the example:</a:t>
            </a:r>
          </a:p>
          <a:p>
            <a:pPr marL="914400" lvl="1" indent="-457200"/>
            <a:endParaRPr lang="en-US" sz="2200" dirty="0"/>
          </a:p>
          <a:p>
            <a:pPr marL="914400" lvl="1" indent="-688975"/>
            <a:r>
              <a:rPr lang="en-US" sz="2000" dirty="0"/>
              <a:t>2.  Price the option using the risk-neutral probability and the risk-free rate:</a:t>
            </a:r>
          </a:p>
        </p:txBody>
      </p:sp>
      <p:graphicFrame>
        <p:nvGraphicFramePr>
          <p:cNvPr id="40961" name="Object 3"/>
          <p:cNvGraphicFramePr>
            <a:graphicFrameLocks noChangeAspect="1"/>
          </p:cNvGraphicFramePr>
          <p:nvPr/>
        </p:nvGraphicFramePr>
        <p:xfrm>
          <a:off x="2857500" y="2514600"/>
          <a:ext cx="2446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1193760" imgH="215640" progId="Equation.DSMT4">
                  <p:embed/>
                </p:oleObj>
              </mc:Choice>
              <mc:Fallback>
                <p:oleObj name="Equation" r:id="rId3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514600"/>
                        <a:ext cx="24463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667000" y="2438400"/>
            <a:ext cx="2743200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2627313" y="3352800"/>
          <a:ext cx="55641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2844720" imgH="368280" progId="Equation.DSMT4">
                  <p:embed/>
                </p:oleObj>
              </mc:Choice>
              <mc:Fallback>
                <p:oleObj name="Equation" r:id="rId5" imgW="2844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2800"/>
                        <a:ext cx="55641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514600" y="4724400"/>
          <a:ext cx="4813300" cy="177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2374560" imgH="876240" progId="Equation.DSMT4">
                  <p:embed/>
                </p:oleObj>
              </mc:Choice>
              <mc:Fallback>
                <p:oleObj name="Equation" r:id="rId7" imgW="23745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4813300" cy="1776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438400" y="4648200"/>
            <a:ext cx="30480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4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43EB3-ED55-4DE9-96E1-3A0ABDFDB28C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2578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000" dirty="0"/>
              <a:t>Option Pricing</a:t>
            </a:r>
          </a:p>
          <a:p>
            <a:pPr algn="ctr">
              <a:buFontTx/>
              <a:buNone/>
            </a:pPr>
            <a:endParaRPr lang="en-US" sz="4000" b="1" dirty="0"/>
          </a:p>
          <a:p>
            <a:pPr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en-US" sz="2400" dirty="0"/>
              <a:t>Learning Objectives:</a:t>
            </a:r>
          </a:p>
          <a:p>
            <a:pPr marL="288925" indent="-288925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Options Basics</a:t>
            </a:r>
          </a:p>
          <a:p>
            <a:pPr marL="288925" indent="-288925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The Put-Call Parity</a:t>
            </a:r>
          </a:p>
          <a:p>
            <a:pPr marL="288925" indent="-288925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Factors that affect option prices</a:t>
            </a:r>
          </a:p>
          <a:p>
            <a:pPr marL="288925" indent="-288925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Option Pricing I: Binomial Trees</a:t>
            </a:r>
          </a:p>
          <a:p>
            <a:pPr marL="288925" indent="-288925">
              <a:spcBef>
                <a:spcPct val="30000"/>
              </a:spcBef>
              <a:buFontTx/>
              <a:buAutoNum type="arabicPeriod"/>
            </a:pPr>
            <a:r>
              <a:rPr lang="en-US" sz="2400" dirty="0"/>
              <a:t>Option Pricing II: Black-</a:t>
            </a:r>
            <a:r>
              <a:rPr lang="en-US" sz="2400" dirty="0" err="1"/>
              <a:t>Scholes</a:t>
            </a:r>
            <a:endParaRPr lang="en-US" sz="2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94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E5317-DE5F-44A9-B738-427715B74A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533400"/>
            <a:ext cx="8077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Remarks:</a:t>
            </a:r>
          </a:p>
          <a:p>
            <a:endParaRPr lang="en-US" sz="2000" dirty="0"/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 risk-neutral probability method is mathematically equivalent to the tracking portfolio method: they always result in the same answer</a:t>
            </a:r>
          </a:p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Intuition behind risk-neutral pricing:</a:t>
            </a:r>
          </a:p>
          <a:p>
            <a:pPr marL="569913" lvl="1" indent="-279400">
              <a:spcAft>
                <a:spcPts val="600"/>
              </a:spcAft>
              <a:buFont typeface="Times New Roman" pitchFamily="18" charset="0"/>
              <a:buChar char="−"/>
            </a:pPr>
            <a:r>
              <a:rPr lang="en-US" sz="2000" dirty="0"/>
              <a:t>Since an option is priced by no-arbitrage, risk premiums in the market (and in particular, the expected return of the stock) are irrelevant for the option price</a:t>
            </a:r>
          </a:p>
          <a:p>
            <a:pPr marL="569913" lvl="1" indent="-279400">
              <a:spcAft>
                <a:spcPts val="1800"/>
              </a:spcAft>
              <a:buFont typeface="Times New Roman" pitchFamily="18" charset="0"/>
              <a:buChar char="−"/>
            </a:pPr>
            <a:r>
              <a:rPr lang="en-US" sz="2000" dirty="0"/>
              <a:t>Therefore, one may value the option </a:t>
            </a:r>
            <a:r>
              <a:rPr lang="en-US" sz="2000" u="sng" dirty="0"/>
              <a:t>as if</a:t>
            </a:r>
            <a:r>
              <a:rPr lang="en-US" sz="2000" dirty="0"/>
              <a:t> risk premiums are zero (i.e., </a:t>
            </a:r>
            <a:r>
              <a:rPr lang="en-US" sz="2000" u="sng" dirty="0"/>
              <a:t>as if</a:t>
            </a:r>
            <a:r>
              <a:rPr lang="en-US" sz="2000" dirty="0"/>
              <a:t> all assets earn the risk-free rate on average)</a:t>
            </a: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dirty="0"/>
              <a:t>Important: </a:t>
            </a:r>
            <a:r>
              <a:rPr lang="en-US" sz="2000" dirty="0"/>
              <a:t>The risk-neutral probability </a:t>
            </a:r>
            <a:r>
              <a:rPr lang="en-US" sz="2000" i="1" dirty="0"/>
              <a:t>q</a:t>
            </a:r>
            <a:r>
              <a:rPr lang="en-US" sz="2000" dirty="0"/>
              <a:t> </a:t>
            </a:r>
            <a:r>
              <a:rPr lang="en-US" sz="2000" u="sng" dirty="0"/>
              <a:t>is not an actual probability</a:t>
            </a:r>
            <a:r>
              <a:rPr lang="en-US" sz="2000" dirty="0"/>
              <a:t>; it does not indicate the actual likelihood of the up state. It is just a mathematical tool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/>
              <a:t>In class exercises, we will mostly use the tracking portfolio method, but all the exercises can be solved with the risk-neutral probability method as well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Generalization of binomial trees</a:t>
            </a:r>
            <a:endParaRPr lang="en-US" sz="2000" b="1"/>
          </a:p>
        </p:txBody>
      </p:sp>
      <p:sp>
        <p:nvSpPr>
          <p:cNvPr id="8204" name="Text Box 27"/>
          <p:cNvSpPr txBox="1">
            <a:spLocks noChangeArrowheads="1"/>
          </p:cNvSpPr>
          <p:nvPr/>
        </p:nvSpPr>
        <p:spPr bwMode="auto">
          <a:xfrm>
            <a:off x="228600" y="2209800"/>
            <a:ext cx="1066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</a:t>
            </a:r>
            <a:r>
              <a:rPr lang="en-US" sz="2000" baseline="-25000"/>
              <a:t>0</a:t>
            </a:r>
            <a:r>
              <a:rPr lang="en-US" sz="2000"/>
              <a:t> , C</a:t>
            </a:r>
            <a:r>
              <a:rPr lang="en-US" sz="2000" baseline="-25000"/>
              <a:t>0</a:t>
            </a:r>
          </a:p>
        </p:txBody>
      </p:sp>
      <p:sp>
        <p:nvSpPr>
          <p:cNvPr id="8205" name="Line 28"/>
          <p:cNvSpPr>
            <a:spLocks noChangeShapeType="1"/>
          </p:cNvSpPr>
          <p:nvPr/>
        </p:nvSpPr>
        <p:spPr bwMode="auto">
          <a:xfrm flipV="1">
            <a:off x="990600" y="1905000"/>
            <a:ext cx="114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9"/>
          <p:cNvSpPr>
            <a:spLocks noChangeShapeType="1"/>
          </p:cNvSpPr>
          <p:nvPr/>
        </p:nvSpPr>
        <p:spPr bwMode="auto">
          <a:xfrm>
            <a:off x="990600" y="2438400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4" name="Object 30"/>
          <p:cNvGraphicFramePr>
            <a:graphicFrameLocks noChangeAspect="1"/>
          </p:cNvGraphicFramePr>
          <p:nvPr/>
        </p:nvGraphicFramePr>
        <p:xfrm>
          <a:off x="2133600" y="2819400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81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762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1"/>
          <p:cNvGraphicFramePr>
            <a:graphicFrameLocks noChangeAspect="1"/>
          </p:cNvGraphicFramePr>
          <p:nvPr/>
        </p:nvGraphicFramePr>
        <p:xfrm>
          <a:off x="2209800" y="1676400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5" imgW="406080" imgH="228600" progId="Equation.3">
                  <p:embed/>
                </p:oleObj>
              </mc:Choice>
              <mc:Fallback>
                <p:oleObj name="Equation" r:id="rId5" imgW="406080" imgH="228600" progId="Equation.3">
                  <p:embed/>
                  <p:pic>
                    <p:nvPicPr>
                      <p:cNvPr id="81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762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Line 33"/>
          <p:cNvSpPr>
            <a:spLocks noChangeShapeType="1"/>
          </p:cNvSpPr>
          <p:nvPr/>
        </p:nvSpPr>
        <p:spPr bwMode="auto">
          <a:xfrm flipV="1">
            <a:off x="2895600" y="13716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34"/>
          <p:cNvSpPr>
            <a:spLocks noChangeShapeType="1"/>
          </p:cNvSpPr>
          <p:nvPr/>
        </p:nvSpPr>
        <p:spPr bwMode="auto">
          <a:xfrm>
            <a:off x="2895600" y="19050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6" name="Object 35"/>
          <p:cNvGraphicFramePr>
            <a:graphicFrameLocks noChangeAspect="1"/>
          </p:cNvGraphicFramePr>
          <p:nvPr/>
        </p:nvGraphicFramePr>
        <p:xfrm>
          <a:off x="4191000" y="2286000"/>
          <a:ext cx="976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819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0"/>
                        <a:ext cx="9763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6"/>
          <p:cNvGraphicFramePr>
            <a:graphicFrameLocks noChangeAspect="1"/>
          </p:cNvGraphicFramePr>
          <p:nvPr/>
        </p:nvGraphicFramePr>
        <p:xfrm>
          <a:off x="4191000" y="1143000"/>
          <a:ext cx="976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9" imgW="520560" imgH="228600" progId="Equation.3">
                  <p:embed/>
                </p:oleObj>
              </mc:Choice>
              <mc:Fallback>
                <p:oleObj name="Equation" r:id="rId9" imgW="520560" imgH="228600" progId="Equation.3">
                  <p:embed/>
                  <p:pic>
                    <p:nvPicPr>
                      <p:cNvPr id="819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43000"/>
                        <a:ext cx="9763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Line 37"/>
          <p:cNvSpPr>
            <a:spLocks noChangeShapeType="1"/>
          </p:cNvSpPr>
          <p:nvPr/>
        </p:nvSpPr>
        <p:spPr bwMode="auto">
          <a:xfrm flipV="1">
            <a:off x="2819400" y="24384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38"/>
          <p:cNvSpPr>
            <a:spLocks noChangeShapeType="1"/>
          </p:cNvSpPr>
          <p:nvPr/>
        </p:nvSpPr>
        <p:spPr bwMode="auto">
          <a:xfrm>
            <a:off x="2819400" y="30480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8" name="Object 39"/>
          <p:cNvGraphicFramePr>
            <a:graphicFrameLocks noChangeAspect="1"/>
          </p:cNvGraphicFramePr>
          <p:nvPr/>
        </p:nvGraphicFramePr>
        <p:xfrm>
          <a:off x="4191000" y="3352800"/>
          <a:ext cx="976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11" imgW="520560" imgH="228600" progId="Equation.3">
                  <p:embed/>
                </p:oleObj>
              </mc:Choice>
              <mc:Fallback>
                <p:oleObj name="Equation" r:id="rId11" imgW="520560" imgH="228600" progId="Equation.3">
                  <p:embed/>
                  <p:pic>
                    <p:nvPicPr>
                      <p:cNvPr id="8198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9763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Line 43"/>
          <p:cNvSpPr>
            <a:spLocks noChangeShapeType="1"/>
          </p:cNvSpPr>
          <p:nvPr/>
        </p:nvSpPr>
        <p:spPr bwMode="auto">
          <a:xfrm flipV="1">
            <a:off x="50292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>
            <a:off x="5029200" y="3657600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9" name="Object 45"/>
          <p:cNvGraphicFramePr>
            <a:graphicFrameLocks noChangeAspect="1"/>
          </p:cNvGraphicFramePr>
          <p:nvPr/>
        </p:nvGraphicFramePr>
        <p:xfrm>
          <a:off x="6400800" y="3886200"/>
          <a:ext cx="1166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3" imgW="622080" imgH="228600" progId="Equation.3">
                  <p:embed/>
                </p:oleObj>
              </mc:Choice>
              <mc:Fallback>
                <p:oleObj name="Equation" r:id="rId13" imgW="622080" imgH="228600" progId="Equation.3">
                  <p:embed/>
                  <p:pic>
                    <p:nvPicPr>
                      <p:cNvPr id="819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86200"/>
                        <a:ext cx="1166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Line 47"/>
          <p:cNvSpPr>
            <a:spLocks noChangeShapeType="1"/>
          </p:cNvSpPr>
          <p:nvPr/>
        </p:nvSpPr>
        <p:spPr bwMode="auto">
          <a:xfrm flipV="1">
            <a:off x="5105400" y="1905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48"/>
          <p:cNvSpPr>
            <a:spLocks noChangeShapeType="1"/>
          </p:cNvSpPr>
          <p:nvPr/>
        </p:nvSpPr>
        <p:spPr bwMode="auto">
          <a:xfrm>
            <a:off x="5105400" y="25146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200" name="Object 49"/>
          <p:cNvGraphicFramePr>
            <a:graphicFrameLocks noChangeAspect="1"/>
          </p:cNvGraphicFramePr>
          <p:nvPr/>
        </p:nvGraphicFramePr>
        <p:xfrm>
          <a:off x="6400800" y="2895600"/>
          <a:ext cx="1166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15" imgW="622080" imgH="228600" progId="Equation.3">
                  <p:embed/>
                </p:oleObj>
              </mc:Choice>
              <mc:Fallback>
                <p:oleObj name="Equation" r:id="rId15" imgW="622080" imgH="228600" progId="Equation.3">
                  <p:embed/>
                  <p:pic>
                    <p:nvPicPr>
                      <p:cNvPr id="820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1166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50"/>
          <p:cNvGraphicFramePr>
            <a:graphicFrameLocks noChangeAspect="1"/>
          </p:cNvGraphicFramePr>
          <p:nvPr/>
        </p:nvGraphicFramePr>
        <p:xfrm>
          <a:off x="6553200" y="533400"/>
          <a:ext cx="1190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7" imgW="634680" imgH="228600" progId="Equation.3">
                  <p:embed/>
                </p:oleObj>
              </mc:Choice>
              <mc:Fallback>
                <p:oleObj name="Equation" r:id="rId17" imgW="634680" imgH="228600" progId="Equation.3">
                  <p:embed/>
                  <p:pic>
                    <p:nvPicPr>
                      <p:cNvPr id="820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"/>
                        <a:ext cx="1190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Line 51"/>
          <p:cNvSpPr>
            <a:spLocks noChangeShapeType="1"/>
          </p:cNvSpPr>
          <p:nvPr/>
        </p:nvSpPr>
        <p:spPr bwMode="auto">
          <a:xfrm flipV="1">
            <a:off x="5181600" y="762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52"/>
          <p:cNvSpPr>
            <a:spLocks noChangeShapeType="1"/>
          </p:cNvSpPr>
          <p:nvPr/>
        </p:nvSpPr>
        <p:spPr bwMode="auto">
          <a:xfrm>
            <a:off x="5181600" y="13716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202" name="Object 53"/>
          <p:cNvGraphicFramePr>
            <a:graphicFrameLocks noChangeAspect="1"/>
          </p:cNvGraphicFramePr>
          <p:nvPr/>
        </p:nvGraphicFramePr>
        <p:xfrm>
          <a:off x="6477000" y="1676400"/>
          <a:ext cx="1190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9" imgW="634680" imgH="228600" progId="Equation.3">
                  <p:embed/>
                </p:oleObj>
              </mc:Choice>
              <mc:Fallback>
                <p:oleObj name="Equation" r:id="rId19" imgW="634680" imgH="228600" progId="Equation.3">
                  <p:embed/>
                  <p:pic>
                    <p:nvPicPr>
                      <p:cNvPr id="820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6400"/>
                        <a:ext cx="1190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54"/>
          <p:cNvSpPr txBox="1">
            <a:spLocks noChangeArrowheads="1"/>
          </p:cNvSpPr>
          <p:nvPr/>
        </p:nvSpPr>
        <p:spPr bwMode="auto">
          <a:xfrm>
            <a:off x="7391400" y="2209800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…</a:t>
            </a:r>
            <a:r>
              <a:rPr lang="en-US" sz="1800"/>
              <a:t>and so on</a:t>
            </a:r>
          </a:p>
        </p:txBody>
      </p:sp>
      <p:sp>
        <p:nvSpPr>
          <p:cNvPr id="8218" name="Text Box 55"/>
          <p:cNvSpPr txBox="1">
            <a:spLocks noChangeArrowheads="1"/>
          </p:cNvSpPr>
          <p:nvPr/>
        </p:nvSpPr>
        <p:spPr bwMode="auto">
          <a:xfrm>
            <a:off x="228600" y="4038600"/>
            <a:ext cx="8763000" cy="2597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169863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Binomial tree approach is very flexible:</a:t>
            </a:r>
          </a:p>
          <a:p>
            <a:pPr defTabSz="169863">
              <a:spcBef>
                <a:spcPct val="50000"/>
              </a:spcBef>
              <a:buFontTx/>
              <a:buChar char="•"/>
            </a:pPr>
            <a:r>
              <a:rPr lang="en-US" sz="1800" dirty="0"/>
              <a:t> By choosing the time interval short enough, one can closely approximate the actual stock 	price movements (see slide # 30)</a:t>
            </a:r>
          </a:p>
          <a:p>
            <a:pPr defTabSz="169863">
              <a:spcBef>
                <a:spcPct val="50000"/>
              </a:spcBef>
              <a:buFontTx/>
              <a:buChar char="•"/>
            </a:pPr>
            <a:r>
              <a:rPr lang="en-US" sz="1800" dirty="0"/>
              <a:t> Can incorporate different interest rates or volatilities at different branches of the tree</a:t>
            </a:r>
          </a:p>
          <a:p>
            <a:pPr defTabSz="169863">
              <a:spcBef>
                <a:spcPct val="50000"/>
              </a:spcBef>
              <a:buFontTx/>
              <a:buChar char="•"/>
            </a:pPr>
            <a:r>
              <a:rPr lang="en-US" sz="1800" dirty="0"/>
              <a:t> Can be used to value any derivative security: In particular, those with interim payoffs where 	early exercise is possible (e.g., an American option on a dividend paying stock – see next)</a:t>
            </a:r>
          </a:p>
          <a:p>
            <a:pPr defTabSz="169863">
              <a:spcBef>
                <a:spcPct val="50000"/>
              </a:spcBef>
              <a:buFontTx/>
              <a:buChar char="•"/>
            </a:pPr>
            <a:r>
              <a:rPr lang="en-US" sz="1800" dirty="0"/>
              <a:t> Easy implementation given modern computing power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397DA-6585-4C88-B88D-8AB5528C6B9C}" type="slidenum">
              <a:rPr lang="en-US"/>
              <a:pPr/>
              <a:t>22</a:t>
            </a:fld>
            <a:endParaRPr lang="en-US"/>
          </a:p>
        </p:txBody>
      </p:sp>
      <p:sp>
        <p:nvSpPr>
          <p:cNvPr id="922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58200" cy="609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 b="1"/>
              <a:t>Example: Valuing an American Call Option on a Dividend-Paying Stock</a:t>
            </a:r>
          </a:p>
          <a:p>
            <a:pPr>
              <a:spcBef>
                <a:spcPct val="50000"/>
              </a:spcBef>
            </a:pPr>
            <a:r>
              <a:rPr lang="en-US" sz="2000"/>
              <a:t>A dividend-paying stock has the following price tree: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2000"/>
              <a:t>The interest rate is </a:t>
            </a:r>
            <a:r>
              <a:rPr lang="en-US" sz="2000">
                <a:solidFill>
                  <a:srgbClr val="FF0000"/>
                </a:solidFill>
              </a:rPr>
              <a:t>5% </a:t>
            </a:r>
            <a:r>
              <a:rPr lang="en-US" sz="2000"/>
              <a:t>per year</a:t>
            </a:r>
            <a:endParaRPr lang="en-US" sz="20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/>
              <a:t>Find the year-0 value of an </a:t>
            </a:r>
            <a:r>
              <a:rPr lang="en-US" sz="2000">
                <a:solidFill>
                  <a:srgbClr val="3333FF"/>
                </a:solidFill>
              </a:rPr>
              <a:t>American call option</a:t>
            </a:r>
            <a:r>
              <a:rPr lang="en-US" sz="2000"/>
              <a:t> with a </a:t>
            </a:r>
            <a:r>
              <a:rPr lang="en-US" sz="2000">
                <a:solidFill>
                  <a:srgbClr val="3333FF"/>
                </a:solidFill>
              </a:rPr>
              <a:t>strike price of $90</a:t>
            </a:r>
            <a:r>
              <a:rPr lang="en-US" sz="2000"/>
              <a:t> maturing at year 2</a:t>
            </a:r>
          </a:p>
          <a:p>
            <a:pPr>
              <a:spcBef>
                <a:spcPct val="50000"/>
              </a:spcBef>
            </a:pPr>
            <a:r>
              <a:rPr lang="en-US" sz="2000"/>
              <a:t>Note: The option holder collects the year-1 dividend on the stock only if the option is exercised in year 1</a:t>
            </a:r>
            <a:endParaRPr lang="en-US" sz="180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57200" y="2438400"/>
          <a:ext cx="11731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3" imgW="545863" imgH="190417" progId="Equation.DSMT4">
                  <p:embed/>
                </p:oleObj>
              </mc:Choice>
              <mc:Fallback>
                <p:oleObj name="Equation" r:id="rId3" imgW="545863" imgH="190417" progId="Equation.DSMT4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1731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667000" y="1828800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5" imgW="1320227" imgH="317362" progId="Equation.DSMT4">
                  <p:embed/>
                </p:oleObj>
              </mc:Choice>
              <mc:Fallback>
                <p:oleObj name="Equation" r:id="rId5" imgW="1320227" imgH="317362" progId="Equation.DSMT4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667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6400800" y="2209800"/>
          <a:ext cx="1665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7" imgW="774028" imgH="177646" progId="Equation.DSMT4">
                  <p:embed/>
                </p:oleObj>
              </mc:Choice>
              <mc:Fallback>
                <p:oleObj name="Equation" r:id="rId7" imgW="774028" imgH="177646" progId="Equation.DSMT4">
                  <p:embed/>
                  <p:pic>
                    <p:nvPicPr>
                      <p:cNvPr id="92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09800"/>
                        <a:ext cx="1665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6400800" y="1524000"/>
          <a:ext cx="14747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9" imgW="685502" imgH="177723" progId="Equation.DSMT4">
                  <p:embed/>
                </p:oleObj>
              </mc:Choice>
              <mc:Fallback>
                <p:oleObj name="Equation" r:id="rId9" imgW="685502" imgH="177723" progId="Equation.DSMT4">
                  <p:embed/>
                  <p:pic>
                    <p:nvPicPr>
                      <p:cNvPr id="92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14747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6388100" y="3657600"/>
          <a:ext cx="1719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11" imgW="799753" imgH="177723" progId="Equation.DSMT4">
                  <p:embed/>
                </p:oleObj>
              </mc:Choice>
              <mc:Fallback>
                <p:oleObj name="Equation" r:id="rId11" imgW="799753" imgH="177723" progId="Equation.DSMT4">
                  <p:embed/>
                  <p:pic>
                    <p:nvPicPr>
                      <p:cNvPr id="92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657600"/>
                        <a:ext cx="1719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9"/>
          <p:cNvSpPr>
            <a:spLocks noChangeShapeType="1"/>
          </p:cNvSpPr>
          <p:nvPr/>
        </p:nvSpPr>
        <p:spPr bwMode="auto">
          <a:xfrm flipV="1">
            <a:off x="1676400" y="22860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1676400" y="26670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1"/>
          <p:cNvSpPr>
            <a:spLocks noChangeShapeType="1"/>
          </p:cNvSpPr>
          <p:nvPr/>
        </p:nvSpPr>
        <p:spPr bwMode="auto">
          <a:xfrm flipV="1">
            <a:off x="5486400" y="1752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>
            <a:off x="5486400" y="21336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3"/>
          <p:cNvSpPr>
            <a:spLocks noChangeShapeType="1"/>
          </p:cNvSpPr>
          <p:nvPr/>
        </p:nvSpPr>
        <p:spPr bwMode="auto">
          <a:xfrm flipV="1">
            <a:off x="5486400" y="31242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4"/>
          <p:cNvSpPr>
            <a:spLocks noChangeShapeType="1"/>
          </p:cNvSpPr>
          <p:nvPr/>
        </p:nvSpPr>
        <p:spPr bwMode="auto">
          <a:xfrm>
            <a:off x="5486400" y="3352800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609600" y="3429000"/>
            <a:ext cx="762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0</a:t>
            </a:r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3810000" y="3962400"/>
            <a:ext cx="762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1</a:t>
            </a:r>
          </a:p>
        </p:txBody>
      </p:sp>
      <p:sp>
        <p:nvSpPr>
          <p:cNvPr id="9235" name="Text Box 17"/>
          <p:cNvSpPr txBox="1">
            <a:spLocks noChangeArrowheads="1"/>
          </p:cNvSpPr>
          <p:nvPr/>
        </p:nvSpPr>
        <p:spPr bwMode="auto">
          <a:xfrm>
            <a:off x="6705600" y="4419600"/>
            <a:ext cx="762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2</a:t>
            </a:r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990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 flipV="1">
            <a:off x="41910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04800" y="304800"/>
            <a:ext cx="8610600" cy="632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708660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3" name="Object 24"/>
          <p:cNvGraphicFramePr>
            <a:graphicFrameLocks noChangeAspect="1"/>
          </p:cNvGraphicFramePr>
          <p:nvPr/>
        </p:nvGraphicFramePr>
        <p:xfrm>
          <a:off x="2667000" y="2895600"/>
          <a:ext cx="27193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13" imgW="1345616" imgH="317362" progId="Equation.DSMT4">
                  <p:embed/>
                </p:oleObj>
              </mc:Choice>
              <mc:Fallback>
                <p:oleObj name="Equation" r:id="rId13" imgW="1345616" imgH="317362" progId="Equation.DSMT4">
                  <p:embed/>
                  <p:pic>
                    <p:nvPicPr>
                      <p:cNvPr id="922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27193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5"/>
          <p:cNvGraphicFramePr>
            <a:graphicFrameLocks noChangeAspect="1"/>
          </p:cNvGraphicFramePr>
          <p:nvPr/>
        </p:nvGraphicFramePr>
        <p:xfrm>
          <a:off x="6400800" y="2971800"/>
          <a:ext cx="1665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15" imgW="774028" imgH="177646" progId="Equation.DSMT4">
                  <p:embed/>
                </p:oleObj>
              </mc:Choice>
              <mc:Fallback>
                <p:oleObj name="Equation" r:id="rId15" imgW="774028" imgH="177646" progId="Equation.DSMT4">
                  <p:embed/>
                  <p:pic>
                    <p:nvPicPr>
                      <p:cNvPr id="922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1665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F1A38-9A2C-4EBC-BDDD-6ED1A8AC5E86}" type="slidenum">
              <a:rPr lang="en-US"/>
              <a:pPr/>
              <a:t>23</a:t>
            </a:fld>
            <a:endParaRPr lang="en-US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229600" cy="6157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4950" indent="-234950" defTabSz="169863">
              <a:spcBef>
                <a:spcPct val="50000"/>
              </a:spcBef>
            </a:pPr>
            <a:r>
              <a:rPr lang="en-US" sz="2000" b="1" dirty="0"/>
              <a:t>Aside: </a:t>
            </a:r>
            <a:r>
              <a:rPr lang="en-US" sz="2000" dirty="0"/>
              <a:t>American Call Option on a </a:t>
            </a:r>
            <a:r>
              <a:rPr lang="en-US" sz="2000" b="1" dirty="0"/>
              <a:t>Non-Dividend-Paying</a:t>
            </a:r>
            <a:r>
              <a:rPr lang="en-US" sz="2000" dirty="0"/>
              <a:t> Stock</a:t>
            </a:r>
          </a:p>
          <a:p>
            <a:pPr marL="234950" indent="-234950" defTabSz="169863">
              <a:spcBef>
                <a:spcPct val="50000"/>
              </a:spcBef>
              <a:buFontTx/>
              <a:buChar char="•"/>
            </a:pPr>
            <a:r>
              <a:rPr lang="en-US" sz="2000" dirty="0"/>
              <a:t> If the underlying stock does not pay dividends, it is never optimal to exercise an American call option early (better alive than dead!)</a:t>
            </a:r>
          </a:p>
          <a:p>
            <a:pPr marL="234950" indent="-234950" defTabSz="169863">
              <a:spcBef>
                <a:spcPct val="50000"/>
              </a:spcBef>
              <a:buFontTx/>
              <a:buChar char="•"/>
            </a:pPr>
            <a:r>
              <a:rPr lang="en-US" sz="2000" dirty="0"/>
              <a:t>Why?</a:t>
            </a:r>
          </a:p>
          <a:p>
            <a:pPr marL="682625" lvl="1" indent="-287338" defTabSz="169863">
              <a:spcBef>
                <a:spcPct val="20000"/>
              </a:spcBef>
              <a:buFont typeface="Times New Roman" pitchFamily="18" charset="0"/>
              <a:buChar char="–"/>
            </a:pPr>
            <a:r>
              <a:rPr lang="en-US" sz="2000" dirty="0"/>
              <a:t>Suppose you exercise early. There are two things you can do:</a:t>
            </a:r>
          </a:p>
          <a:p>
            <a:pPr marL="682625" lvl="1" indent="-287338" defTabSz="169863">
              <a:spcBef>
                <a:spcPct val="50000"/>
              </a:spcBef>
              <a:buFontTx/>
              <a:buAutoNum type="arabicParenR"/>
            </a:pPr>
            <a:r>
              <a:rPr lang="en-US" sz="2000" dirty="0"/>
              <a:t>Exercise and hold the stock, say, until some future date T</a:t>
            </a:r>
          </a:p>
          <a:p>
            <a:pPr marL="1031875" lvl="2" indent="-234950" defTabSz="169863">
              <a:spcBef>
                <a:spcPct val="25000"/>
              </a:spcBef>
              <a:buFont typeface="Wingdings" pitchFamily="2" charset="2"/>
              <a:buChar char="§"/>
            </a:pPr>
            <a:r>
              <a:rPr lang="en-US" sz="1800" dirty="0"/>
              <a:t>But you would be better off if you wait and exercise at T (or at maturity if maturity is before T), since you would pay the strike price later (i.e., you save the interest on the strike price)</a:t>
            </a:r>
          </a:p>
          <a:p>
            <a:pPr marL="682625" lvl="1" indent="-287338" defTabSz="169863">
              <a:spcBef>
                <a:spcPct val="50000"/>
              </a:spcBef>
              <a:buFontTx/>
              <a:buAutoNum type="arabicParenR"/>
            </a:pPr>
            <a:r>
              <a:rPr lang="en-US" sz="2000" dirty="0"/>
              <a:t>Exercise and immediately sell the stock</a:t>
            </a:r>
          </a:p>
          <a:p>
            <a:pPr marL="1031875" lvl="2" indent="-234950" defTabSz="169863">
              <a:spcBef>
                <a:spcPct val="25000"/>
              </a:spcBef>
              <a:buFont typeface="Wingdings" pitchFamily="2" charset="2"/>
              <a:buChar char="§"/>
            </a:pPr>
            <a:r>
              <a:rPr lang="en-US" sz="1800" dirty="0"/>
              <a:t>But you would be better off if you short-sell the stock, wait until maturity, exercise the option at maturity, and deliver the stock to close your short position (again, you would save the interest on the strike price)</a:t>
            </a:r>
          </a:p>
          <a:p>
            <a:pPr marL="682625" lvl="1" indent="-287338" defTabSz="169863">
              <a:spcBef>
                <a:spcPct val="35000"/>
              </a:spcBef>
              <a:buFont typeface="Times New Roman" pitchFamily="18" charset="0"/>
              <a:buChar char="–"/>
            </a:pPr>
            <a:r>
              <a:rPr lang="en-US" sz="2000" dirty="0"/>
              <a:t>In fact, in both cases, you can do </a:t>
            </a:r>
            <a:r>
              <a:rPr lang="en-US" sz="2000" u="sng" dirty="0"/>
              <a:t>even better</a:t>
            </a:r>
            <a:r>
              <a:rPr lang="en-US" sz="2000" dirty="0"/>
              <a:t> by not exercising the option if the stock price at maturity is below the strike price</a:t>
            </a:r>
          </a:p>
          <a:p>
            <a:pPr marL="234950" indent="-234950" defTabSz="169863">
              <a:spcBef>
                <a:spcPct val="50000"/>
              </a:spcBef>
              <a:buFontTx/>
              <a:buChar char="•"/>
            </a:pPr>
            <a:r>
              <a:rPr lang="en-US" sz="2000" dirty="0"/>
              <a:t>This logic breaks down for dividend-paying stocks, since the only way to collect the dividend is to own the stock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2A47C-6ADE-45EE-A681-21A69AEBDD4A}" type="slidenum">
              <a:rPr lang="en-US"/>
              <a:pPr/>
              <a:t>24</a:t>
            </a:fld>
            <a:endParaRPr lang="en-US"/>
          </a:p>
        </p:txBody>
      </p:sp>
      <p:sp>
        <p:nvSpPr>
          <p:cNvPr id="10250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83820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Answer</a:t>
            </a:r>
          </a:p>
          <a:p>
            <a:pPr>
              <a:spcBef>
                <a:spcPct val="50000"/>
              </a:spcBef>
            </a:pPr>
            <a:r>
              <a:rPr lang="en-US" sz="2000"/>
              <a:t>Step 1: Calculate the option payoffs at maturity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685800" y="2743200"/>
          <a:ext cx="790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3" imgW="368300" imgH="190500" progId="Equation.DSMT4">
                  <p:embed/>
                </p:oleObj>
              </mc:Choice>
              <mc:Fallback>
                <p:oleObj name="Equation" r:id="rId3" imgW="368300" imgH="190500" progId="Equation.DSMT4">
                  <p:embed/>
                  <p:pic>
                    <p:nvPicPr>
                      <p:cNvPr id="102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905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2667000" y="3352800"/>
          <a:ext cx="1065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1024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1065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4876800" y="1752600"/>
          <a:ext cx="3352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7" imgW="1600200" imgH="203200" progId="Equation.DSMT4">
                  <p:embed/>
                </p:oleObj>
              </mc:Choice>
              <mc:Fallback>
                <p:oleObj name="Equation" r:id="rId7" imgW="1600200" imgH="203200" progId="Equation.DSMT4">
                  <p:embed/>
                  <p:pic>
                    <p:nvPicPr>
                      <p:cNvPr id="10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3352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Line 14"/>
          <p:cNvSpPr>
            <a:spLocks noChangeShapeType="1"/>
          </p:cNvSpPr>
          <p:nvPr/>
        </p:nvSpPr>
        <p:spPr bwMode="auto">
          <a:xfrm flipV="1">
            <a:off x="1676400" y="2286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16764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V="1">
            <a:off x="3962400" y="33528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3962400" y="35814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685800" y="3581400"/>
            <a:ext cx="6858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0</a:t>
            </a:r>
          </a:p>
        </p:txBody>
      </p:sp>
      <p:sp>
        <p:nvSpPr>
          <p:cNvPr id="10256" name="Text Box 21"/>
          <p:cNvSpPr txBox="1">
            <a:spLocks noChangeArrowheads="1"/>
          </p:cNvSpPr>
          <p:nvPr/>
        </p:nvSpPr>
        <p:spPr bwMode="auto">
          <a:xfrm>
            <a:off x="2819400" y="4267200"/>
            <a:ext cx="6858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1</a:t>
            </a:r>
          </a:p>
        </p:txBody>
      </p:sp>
      <p:sp>
        <p:nvSpPr>
          <p:cNvPr id="10257" name="Text Box 22"/>
          <p:cNvSpPr txBox="1">
            <a:spLocks noChangeArrowheads="1"/>
          </p:cNvSpPr>
          <p:nvPr/>
        </p:nvSpPr>
        <p:spPr bwMode="auto">
          <a:xfrm>
            <a:off x="6477000" y="4800600"/>
            <a:ext cx="6858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2</a:t>
            </a:r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 flipV="1">
            <a:off x="990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 flipV="1">
            <a:off x="3200400" y="403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6"/>
          <p:cNvSpPr>
            <a:spLocks noChangeShapeType="1"/>
          </p:cNvSpPr>
          <p:nvPr/>
        </p:nvSpPr>
        <p:spPr bwMode="auto">
          <a:xfrm flipV="1">
            <a:off x="6781800" y="4572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5" name="Object 27"/>
          <p:cNvGraphicFramePr>
            <a:graphicFrameLocks noChangeAspect="1"/>
          </p:cNvGraphicFramePr>
          <p:nvPr/>
        </p:nvGraphicFramePr>
        <p:xfrm>
          <a:off x="2743200" y="2057400"/>
          <a:ext cx="873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9" imgW="405872" imgH="177569" progId="Equation.DSMT4">
                  <p:embed/>
                </p:oleObj>
              </mc:Choice>
              <mc:Fallback>
                <p:oleObj name="Equation" r:id="rId9" imgW="405872" imgH="177569" progId="Equation.DSMT4">
                  <p:embed/>
                  <p:pic>
                    <p:nvPicPr>
                      <p:cNvPr id="1024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873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8"/>
          <p:cNvGraphicFramePr>
            <a:graphicFrameLocks noChangeAspect="1"/>
          </p:cNvGraphicFramePr>
          <p:nvPr/>
        </p:nvGraphicFramePr>
        <p:xfrm>
          <a:off x="4876800" y="2362200"/>
          <a:ext cx="3352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11" imgW="1688367" imgH="203112" progId="Equation.DSMT4">
                  <p:embed/>
                </p:oleObj>
              </mc:Choice>
              <mc:Fallback>
                <p:oleObj name="Equation" r:id="rId11" imgW="1688367" imgH="203112" progId="Equation.DSMT4">
                  <p:embed/>
                  <p:pic>
                    <p:nvPicPr>
                      <p:cNvPr id="1024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3352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9"/>
          <p:cNvGraphicFramePr>
            <a:graphicFrameLocks noChangeAspect="1"/>
          </p:cNvGraphicFramePr>
          <p:nvPr/>
        </p:nvGraphicFramePr>
        <p:xfrm>
          <a:off x="4876800" y="3733800"/>
          <a:ext cx="3429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13" imgW="1663700" imgH="203200" progId="Equation.DSMT4">
                  <p:embed/>
                </p:oleObj>
              </mc:Choice>
              <mc:Fallback>
                <p:oleObj name="Equation" r:id="rId13" imgW="1663700" imgH="203200" progId="Equation.DSMT4">
                  <p:embed/>
                  <p:pic>
                    <p:nvPicPr>
                      <p:cNvPr id="1024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3429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37"/>
          <p:cNvGraphicFramePr>
            <a:graphicFrameLocks noChangeAspect="1"/>
          </p:cNvGraphicFramePr>
          <p:nvPr/>
        </p:nvGraphicFramePr>
        <p:xfrm>
          <a:off x="4876800" y="3124200"/>
          <a:ext cx="3429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15" imgW="1688367" imgH="203112" progId="Equation.DSMT4">
                  <p:embed/>
                </p:oleObj>
              </mc:Choice>
              <mc:Fallback>
                <p:oleObj name="Equation" r:id="rId15" imgW="1688367" imgH="203112" progId="Equation.DSMT4">
                  <p:embed/>
                  <p:pic>
                    <p:nvPicPr>
                      <p:cNvPr id="1024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3429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38"/>
          <p:cNvSpPr>
            <a:spLocks noChangeShapeType="1"/>
          </p:cNvSpPr>
          <p:nvPr/>
        </p:nvSpPr>
        <p:spPr bwMode="auto">
          <a:xfrm flipV="1">
            <a:off x="3886200" y="19812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39"/>
          <p:cNvSpPr>
            <a:spLocks noChangeShapeType="1"/>
          </p:cNvSpPr>
          <p:nvPr/>
        </p:nvSpPr>
        <p:spPr bwMode="auto">
          <a:xfrm>
            <a:off x="3886200" y="22098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Text Box 40"/>
          <p:cNvSpPr txBox="1">
            <a:spLocks noChangeArrowheads="1"/>
          </p:cNvSpPr>
          <p:nvPr/>
        </p:nvSpPr>
        <p:spPr bwMode="auto">
          <a:xfrm>
            <a:off x="152400" y="5791200"/>
            <a:ext cx="868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Note: </a:t>
            </a:r>
            <a:r>
              <a:rPr lang="en-US" sz="1800">
                <a:solidFill>
                  <a:srgbClr val="3333FF"/>
                </a:solidFill>
              </a:rPr>
              <a:t>C</a:t>
            </a:r>
            <a:r>
              <a:rPr lang="en-US" sz="1800" baseline="30000">
                <a:solidFill>
                  <a:srgbClr val="3333FF"/>
                </a:solidFill>
              </a:rPr>
              <a:t>up</a:t>
            </a:r>
            <a:r>
              <a:rPr lang="en-US" sz="1800"/>
              <a:t> and </a:t>
            </a:r>
            <a:r>
              <a:rPr lang="en-US" sz="1800">
                <a:solidFill>
                  <a:srgbClr val="3333FF"/>
                </a:solidFill>
              </a:rPr>
              <a:t>C</a:t>
            </a:r>
            <a:r>
              <a:rPr lang="en-US" sz="1800" baseline="30000">
                <a:solidFill>
                  <a:srgbClr val="3333FF"/>
                </a:solidFill>
              </a:rPr>
              <a:t>down</a:t>
            </a:r>
            <a:r>
              <a:rPr lang="en-US" sz="1800"/>
              <a:t> refer to option values in year 1 assuming that the option is </a:t>
            </a:r>
            <a:r>
              <a:rPr lang="en-US" sz="1800" u="sng"/>
              <a:t>not</a:t>
            </a:r>
            <a:r>
              <a:rPr lang="en-US" sz="1800"/>
              <a:t> exercised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5C46A-2CC5-49D3-BB4F-A158E20FD63B}" type="slidenum">
              <a:rPr lang="en-US"/>
              <a:pPr/>
              <a:t>25</a:t>
            </a:fld>
            <a:endParaRPr lang="en-US"/>
          </a:p>
        </p:txBody>
      </p:sp>
      <p:sp>
        <p:nvSpPr>
          <p:cNvPr id="1127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4214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Step 2: Find the year-1 value of the option in the “up” and the “down” states</a:t>
            </a:r>
          </a:p>
          <a:p>
            <a:pPr>
              <a:spcBef>
                <a:spcPct val="50000"/>
              </a:spcBef>
            </a:pPr>
            <a:r>
              <a:rPr lang="en-US" sz="2000"/>
              <a:t>a) In the “up” state:</a:t>
            </a:r>
          </a:p>
          <a:p>
            <a:pPr>
              <a:spcBef>
                <a:spcPct val="50000"/>
              </a:spcBef>
            </a:pPr>
            <a:r>
              <a:rPr lang="en-US" sz="2000"/>
              <a:t>		       </a:t>
            </a:r>
            <a:r>
              <a:rPr lang="en-US" sz="1800" u="sng"/>
              <a:t>Stock</a:t>
            </a:r>
            <a:r>
              <a:rPr lang="en-US" sz="1800"/>
              <a:t>	 		         </a:t>
            </a:r>
            <a:r>
              <a:rPr lang="en-US" sz="1800" u="sng"/>
              <a:t>Option</a:t>
            </a:r>
          </a:p>
          <a:p>
            <a:pPr>
              <a:spcBef>
                <a:spcPct val="50000"/>
              </a:spcBef>
            </a:pPr>
            <a:endParaRPr lang="en-US" sz="1800" u="sng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Tracking portfolio: Buy </a:t>
            </a:r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/>
              <a:t> shares of the stock and invest </a:t>
            </a:r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/>
              <a:t> in the bond to replicate option payoffs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81000" y="5000625"/>
          <a:ext cx="23574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3" imgW="1256755" imgH="444307" progId="Equation.DSMT4">
                  <p:embed/>
                </p:oleObj>
              </mc:Choice>
              <mc:Fallback>
                <p:oleObj name="Equation" r:id="rId3" imgW="1256755" imgH="444307" progId="Equation.DSMT4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00625"/>
                        <a:ext cx="23574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990600" y="2514600"/>
          <a:ext cx="9763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5" imgW="596641" imgH="177723" progId="Equation.DSMT4">
                  <p:embed/>
                </p:oleObj>
              </mc:Choice>
              <mc:Fallback>
                <p:oleObj name="Equation" r:id="rId5" imgW="596641" imgH="177723" progId="Equation.DSMT4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9763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660650" y="2133600"/>
          <a:ext cx="1143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7" imgW="698197" imgH="177723" progId="Equation.DSMT4">
                  <p:embed/>
                </p:oleObj>
              </mc:Choice>
              <mc:Fallback>
                <p:oleObj name="Equation" r:id="rId7" imgW="698197" imgH="177723" progId="Equation.DSMT4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133600"/>
                        <a:ext cx="1143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2660650" y="2895600"/>
          <a:ext cx="12890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9" imgW="787058" imgH="177723" progId="Equation.DSMT4">
                  <p:embed/>
                </p:oleObj>
              </mc:Choice>
              <mc:Fallback>
                <p:oleObj name="Equation" r:id="rId9" imgW="787058" imgH="177723" progId="Equation.DSMT4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895600"/>
                        <a:ext cx="12890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7"/>
          <p:cNvSpPr>
            <a:spLocks noChangeShapeType="1"/>
          </p:cNvSpPr>
          <p:nvPr/>
        </p:nvSpPr>
        <p:spPr bwMode="auto">
          <a:xfrm flipV="1">
            <a:off x="2051050" y="23622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8"/>
          <p:cNvSpPr>
            <a:spLocks noChangeShapeType="1"/>
          </p:cNvSpPr>
          <p:nvPr/>
        </p:nvSpPr>
        <p:spPr bwMode="auto">
          <a:xfrm>
            <a:off x="2051050" y="26670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5472113" y="2438400"/>
          <a:ext cx="685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11" imgW="418918" imgH="177723" progId="Equation.DSMT4">
                  <p:embed/>
                </p:oleObj>
              </mc:Choice>
              <mc:Fallback>
                <p:oleObj name="Equation" r:id="rId11" imgW="418918" imgH="177723" progId="Equation.DSMT4">
                  <p:embed/>
                  <p:pic>
                    <p:nvPicPr>
                      <p:cNvPr id="112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438400"/>
                        <a:ext cx="685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/>
          <p:cNvGraphicFramePr>
            <a:graphicFrameLocks noChangeAspect="1"/>
          </p:cNvGraphicFramePr>
          <p:nvPr/>
        </p:nvGraphicFramePr>
        <p:xfrm>
          <a:off x="6892925" y="2057400"/>
          <a:ext cx="10604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13" imgW="647419" imgH="177723" progId="Equation.DSMT4">
                  <p:embed/>
                </p:oleObj>
              </mc:Choice>
              <mc:Fallback>
                <p:oleObj name="Equation" r:id="rId13" imgW="647419" imgH="177723" progId="Equation.DSMT4">
                  <p:embed/>
                  <p:pic>
                    <p:nvPicPr>
                      <p:cNvPr id="1127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2057400"/>
                        <a:ext cx="10604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1"/>
          <p:cNvGraphicFramePr>
            <a:graphicFrameLocks noChangeAspect="1"/>
          </p:cNvGraphicFramePr>
          <p:nvPr/>
        </p:nvGraphicFramePr>
        <p:xfrm>
          <a:off x="6892925" y="2819400"/>
          <a:ext cx="12049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15" imgW="736280" imgH="177723" progId="Equation.DSMT4">
                  <p:embed/>
                </p:oleObj>
              </mc:Choice>
              <mc:Fallback>
                <p:oleObj name="Equation" r:id="rId15" imgW="736280" imgH="177723" progId="Equation.DSMT4">
                  <p:embed/>
                  <p:pic>
                    <p:nvPicPr>
                      <p:cNvPr id="1127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2819400"/>
                        <a:ext cx="12049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2"/>
          <p:cNvSpPr>
            <a:spLocks noChangeShapeType="1"/>
          </p:cNvSpPr>
          <p:nvPr/>
        </p:nvSpPr>
        <p:spPr bwMode="auto">
          <a:xfrm flipV="1">
            <a:off x="6242050" y="22860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>
            <a:off x="624205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AutoShape 14"/>
          <p:cNvSpPr>
            <a:spLocks noChangeArrowheads="1"/>
          </p:cNvSpPr>
          <p:nvPr/>
        </p:nvSpPr>
        <p:spPr bwMode="auto">
          <a:xfrm>
            <a:off x="2819400" y="525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3" name="Object 15"/>
          <p:cNvGraphicFramePr>
            <a:graphicFrameLocks noChangeAspect="1"/>
          </p:cNvGraphicFramePr>
          <p:nvPr/>
        </p:nvGraphicFramePr>
        <p:xfrm>
          <a:off x="3352800" y="5029200"/>
          <a:ext cx="12620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17" imgW="672808" imgH="342751" progId="Equation.DSMT4">
                  <p:embed/>
                </p:oleObj>
              </mc:Choice>
              <mc:Fallback>
                <p:oleObj name="Equation" r:id="rId17" imgW="672808" imgH="342751" progId="Equation.DSMT4">
                  <p:embed/>
                  <p:pic>
                    <p:nvPicPr>
                      <p:cNvPr id="1127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12620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AutoShape 16"/>
          <p:cNvSpPr>
            <a:spLocks noChangeArrowheads="1"/>
          </p:cNvSpPr>
          <p:nvPr/>
        </p:nvSpPr>
        <p:spPr bwMode="auto">
          <a:xfrm>
            <a:off x="4724400" y="525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4" name="Object 17"/>
          <p:cNvGraphicFramePr>
            <a:graphicFrameLocks noChangeAspect="1"/>
          </p:cNvGraphicFramePr>
          <p:nvPr/>
        </p:nvGraphicFramePr>
        <p:xfrm>
          <a:off x="5410200" y="5181600"/>
          <a:ext cx="3143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19" imgW="1675673" imgH="177723" progId="Equation.DSMT4">
                  <p:embed/>
                </p:oleObj>
              </mc:Choice>
              <mc:Fallback>
                <p:oleObj name="Equation" r:id="rId19" imgW="1675673" imgH="177723" progId="Equation.DSMT4">
                  <p:embed/>
                  <p:pic>
                    <p:nvPicPr>
                      <p:cNvPr id="1127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81600"/>
                        <a:ext cx="31432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19A77-2024-4F60-A4B1-3C2819762357}" type="slidenum">
              <a:rPr lang="en-US"/>
              <a:pPr/>
              <a:t>26</a:t>
            </a:fld>
            <a:endParaRPr lang="en-US"/>
          </a:p>
        </p:txBody>
      </p:sp>
      <p:sp>
        <p:nvSpPr>
          <p:cNvPr id="12300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4214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b) In the “down” state:</a:t>
            </a:r>
          </a:p>
          <a:p>
            <a:pPr>
              <a:spcBef>
                <a:spcPct val="50000"/>
              </a:spcBef>
            </a:pPr>
            <a:r>
              <a:rPr lang="en-US" sz="2000"/>
              <a:t>		       </a:t>
            </a:r>
            <a:r>
              <a:rPr lang="en-US" sz="1800" u="sng"/>
              <a:t>Stock</a:t>
            </a:r>
            <a:r>
              <a:rPr lang="en-US" sz="1800"/>
              <a:t>	 		         </a:t>
            </a:r>
            <a:r>
              <a:rPr lang="en-US" sz="1800" u="sng"/>
              <a:t>Option</a:t>
            </a:r>
          </a:p>
          <a:p>
            <a:pPr>
              <a:spcBef>
                <a:spcPct val="50000"/>
              </a:spcBef>
            </a:pPr>
            <a:endParaRPr lang="en-US" sz="1800" u="sng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Tracking portfolio: Buy </a:t>
            </a:r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/>
              <a:t> shares of the stock and invest </a:t>
            </a:r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/>
              <a:t> in the bond to replicate option payoffs</a:t>
            </a:r>
          </a:p>
        </p:txBody>
      </p:sp>
      <p:graphicFrame>
        <p:nvGraphicFramePr>
          <p:cNvPr id="12290" name="Object 92"/>
          <p:cNvGraphicFramePr>
            <a:graphicFrameLocks noChangeAspect="1"/>
          </p:cNvGraphicFramePr>
          <p:nvPr/>
        </p:nvGraphicFramePr>
        <p:xfrm>
          <a:off x="392113" y="5000625"/>
          <a:ext cx="23336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3" imgW="1244600" imgH="444500" progId="Equation.DSMT4">
                  <p:embed/>
                </p:oleObj>
              </mc:Choice>
              <mc:Fallback>
                <p:oleObj name="Equation" r:id="rId3" imgW="1244600" imgH="444500" progId="Equation.DSMT4">
                  <p:embed/>
                  <p:pic>
                    <p:nvPicPr>
                      <p:cNvPr id="1229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000625"/>
                        <a:ext cx="23336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3"/>
          <p:cNvGraphicFramePr>
            <a:graphicFrameLocks noChangeAspect="1"/>
          </p:cNvGraphicFramePr>
          <p:nvPr/>
        </p:nvGraphicFramePr>
        <p:xfrm>
          <a:off x="960438" y="2514600"/>
          <a:ext cx="10382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5" imgW="634449" imgH="177646" progId="Equation.DSMT4">
                  <p:embed/>
                </p:oleObj>
              </mc:Choice>
              <mc:Fallback>
                <p:oleObj name="Equation" r:id="rId5" imgW="634449" imgH="177646" progId="Equation.DSMT4">
                  <p:embed/>
                  <p:pic>
                    <p:nvPicPr>
                      <p:cNvPr id="12291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514600"/>
                        <a:ext cx="10382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4"/>
          <p:cNvGraphicFramePr>
            <a:graphicFrameLocks noChangeAspect="1"/>
          </p:cNvGraphicFramePr>
          <p:nvPr/>
        </p:nvGraphicFramePr>
        <p:xfrm>
          <a:off x="2587625" y="2133600"/>
          <a:ext cx="12890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7" imgW="787058" imgH="177723" progId="Equation.DSMT4">
                  <p:embed/>
                </p:oleObj>
              </mc:Choice>
              <mc:Fallback>
                <p:oleObj name="Equation" r:id="rId7" imgW="787058" imgH="177723" progId="Equation.DSMT4">
                  <p:embed/>
                  <p:pic>
                    <p:nvPicPr>
                      <p:cNvPr id="12292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133600"/>
                        <a:ext cx="12890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5"/>
          <p:cNvGraphicFramePr>
            <a:graphicFrameLocks noChangeAspect="1"/>
          </p:cNvGraphicFramePr>
          <p:nvPr/>
        </p:nvGraphicFramePr>
        <p:xfrm>
          <a:off x="2641600" y="2895600"/>
          <a:ext cx="13287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9" imgW="812447" imgH="177723" progId="Equation.DSMT4">
                  <p:embed/>
                </p:oleObj>
              </mc:Choice>
              <mc:Fallback>
                <p:oleObj name="Equation" r:id="rId9" imgW="812447" imgH="177723" progId="Equation.DSMT4">
                  <p:embed/>
                  <p:pic>
                    <p:nvPicPr>
                      <p:cNvPr id="12293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895600"/>
                        <a:ext cx="13287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Line 96"/>
          <p:cNvSpPr>
            <a:spLocks noChangeShapeType="1"/>
          </p:cNvSpPr>
          <p:nvPr/>
        </p:nvSpPr>
        <p:spPr bwMode="auto">
          <a:xfrm flipV="1">
            <a:off x="2051050" y="23622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97"/>
          <p:cNvSpPr>
            <a:spLocks noChangeShapeType="1"/>
          </p:cNvSpPr>
          <p:nvPr/>
        </p:nvSpPr>
        <p:spPr bwMode="auto">
          <a:xfrm>
            <a:off x="2051050" y="26670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98"/>
          <p:cNvGraphicFramePr>
            <a:graphicFrameLocks noChangeAspect="1"/>
          </p:cNvGraphicFramePr>
          <p:nvPr/>
        </p:nvGraphicFramePr>
        <p:xfrm>
          <a:off x="5399088" y="2438400"/>
          <a:ext cx="831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11" imgW="507780" imgH="177723" progId="Equation.DSMT4">
                  <p:embed/>
                </p:oleObj>
              </mc:Choice>
              <mc:Fallback>
                <p:oleObj name="Equation" r:id="rId11" imgW="507780" imgH="177723" progId="Equation.DSMT4">
                  <p:embed/>
                  <p:pic>
                    <p:nvPicPr>
                      <p:cNvPr id="12294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438400"/>
                        <a:ext cx="8318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9"/>
          <p:cNvGraphicFramePr>
            <a:graphicFrameLocks noChangeAspect="1"/>
          </p:cNvGraphicFramePr>
          <p:nvPr/>
        </p:nvGraphicFramePr>
        <p:xfrm>
          <a:off x="6819900" y="2057400"/>
          <a:ext cx="1206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13" imgW="736280" imgH="177723" progId="Equation.DSMT4">
                  <p:embed/>
                </p:oleObj>
              </mc:Choice>
              <mc:Fallback>
                <p:oleObj name="Equation" r:id="rId13" imgW="736280" imgH="177723" progId="Equation.DSMT4">
                  <p:embed/>
                  <p:pic>
                    <p:nvPicPr>
                      <p:cNvPr id="12295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057400"/>
                        <a:ext cx="12065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00"/>
          <p:cNvGraphicFramePr>
            <a:graphicFrameLocks noChangeAspect="1"/>
          </p:cNvGraphicFramePr>
          <p:nvPr/>
        </p:nvGraphicFramePr>
        <p:xfrm>
          <a:off x="6872288" y="2819400"/>
          <a:ext cx="12461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5" imgW="761669" imgH="177723" progId="Equation.DSMT4">
                  <p:embed/>
                </p:oleObj>
              </mc:Choice>
              <mc:Fallback>
                <p:oleObj name="Equation" r:id="rId15" imgW="761669" imgH="177723" progId="Equation.DSMT4">
                  <p:embed/>
                  <p:pic>
                    <p:nvPicPr>
                      <p:cNvPr id="12296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2819400"/>
                        <a:ext cx="12461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Line 101"/>
          <p:cNvSpPr>
            <a:spLocks noChangeShapeType="1"/>
          </p:cNvSpPr>
          <p:nvPr/>
        </p:nvSpPr>
        <p:spPr bwMode="auto">
          <a:xfrm flipV="1">
            <a:off x="6242050" y="22860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102"/>
          <p:cNvSpPr>
            <a:spLocks noChangeShapeType="1"/>
          </p:cNvSpPr>
          <p:nvPr/>
        </p:nvSpPr>
        <p:spPr bwMode="auto">
          <a:xfrm>
            <a:off x="6242050" y="25908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AutoShape 103"/>
          <p:cNvSpPr>
            <a:spLocks noChangeArrowheads="1"/>
          </p:cNvSpPr>
          <p:nvPr/>
        </p:nvSpPr>
        <p:spPr bwMode="auto">
          <a:xfrm>
            <a:off x="2819400" y="525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7" name="Object 104"/>
          <p:cNvGraphicFramePr>
            <a:graphicFrameLocks noChangeAspect="1"/>
          </p:cNvGraphicFramePr>
          <p:nvPr/>
        </p:nvGraphicFramePr>
        <p:xfrm>
          <a:off x="3411538" y="5029200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7" imgW="609336" imgH="342751" progId="Equation.DSMT4">
                  <p:embed/>
                </p:oleObj>
              </mc:Choice>
              <mc:Fallback>
                <p:oleObj name="Equation" r:id="rId17" imgW="609336" imgH="342751" progId="Equation.DSMT4">
                  <p:embed/>
                  <p:pic>
                    <p:nvPicPr>
                      <p:cNvPr id="12297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029200"/>
                        <a:ext cx="1143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AutoShape 105"/>
          <p:cNvSpPr>
            <a:spLocks noChangeArrowheads="1"/>
          </p:cNvSpPr>
          <p:nvPr/>
        </p:nvSpPr>
        <p:spPr bwMode="auto">
          <a:xfrm>
            <a:off x="4724400" y="525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8" name="Object 106"/>
          <p:cNvGraphicFramePr>
            <a:graphicFrameLocks noChangeAspect="1"/>
          </p:cNvGraphicFramePr>
          <p:nvPr/>
        </p:nvGraphicFramePr>
        <p:xfrm>
          <a:off x="5445125" y="5181600"/>
          <a:ext cx="30718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9" imgW="1637589" imgH="177723" progId="Equation.DSMT4">
                  <p:embed/>
                </p:oleObj>
              </mc:Choice>
              <mc:Fallback>
                <p:oleObj name="Equation" r:id="rId19" imgW="1637589" imgH="177723" progId="Equation.DSMT4">
                  <p:embed/>
                  <p:pic>
                    <p:nvPicPr>
                      <p:cNvPr id="12298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5181600"/>
                        <a:ext cx="30718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85796-EB08-4D34-B19A-161ECD7041C9}" type="slidenum">
              <a:rPr lang="en-US"/>
              <a:pPr/>
              <a:t>27</a:t>
            </a:fld>
            <a:endParaRPr lang="en-US"/>
          </a:p>
        </p:txBody>
      </p:sp>
      <p:sp>
        <p:nvSpPr>
          <p:cNvPr id="1332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b="1"/>
          </a:p>
          <a:p>
            <a:pPr>
              <a:spcBef>
                <a:spcPct val="50000"/>
              </a:spcBef>
            </a:pPr>
            <a:r>
              <a:rPr lang="en-US" sz="2000"/>
              <a:t>Now we have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85800" y="2743200"/>
          <a:ext cx="790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3" imgW="368300" imgH="190500" progId="Equation.DSMT4">
                  <p:embed/>
                </p:oleObj>
              </mc:Choice>
              <mc:Fallback>
                <p:oleObj name="Equation" r:id="rId3" imgW="368300" imgH="190500" progId="Equation.DSMT4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905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586038" y="3352800"/>
          <a:ext cx="1228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5" imgW="571004" imgH="177646" progId="Equation.DSMT4">
                  <p:embed/>
                </p:oleObj>
              </mc:Choice>
              <mc:Fallback>
                <p:oleObj name="Equation" r:id="rId5" imgW="571004" imgH="177646" progId="Equation.DSMT4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352800"/>
                        <a:ext cx="1228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4876800" y="1752600"/>
          <a:ext cx="3352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7" imgW="1600200" imgH="203200" progId="Equation.DSMT4">
                  <p:embed/>
                </p:oleObj>
              </mc:Choice>
              <mc:Fallback>
                <p:oleObj name="Equation" r:id="rId7" imgW="1600200" imgH="203200" progId="Equation.DSMT4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3352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Line 6"/>
          <p:cNvSpPr>
            <a:spLocks noChangeShapeType="1"/>
          </p:cNvSpPr>
          <p:nvPr/>
        </p:nvSpPr>
        <p:spPr bwMode="auto">
          <a:xfrm flipV="1">
            <a:off x="1676400" y="22860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7"/>
          <p:cNvSpPr>
            <a:spLocks noChangeShapeType="1"/>
          </p:cNvSpPr>
          <p:nvPr/>
        </p:nvSpPr>
        <p:spPr bwMode="auto">
          <a:xfrm>
            <a:off x="1676400" y="28956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8"/>
          <p:cNvSpPr>
            <a:spLocks noChangeShapeType="1"/>
          </p:cNvSpPr>
          <p:nvPr/>
        </p:nvSpPr>
        <p:spPr bwMode="auto">
          <a:xfrm flipV="1">
            <a:off x="3962400" y="33528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9"/>
          <p:cNvSpPr>
            <a:spLocks noChangeShapeType="1"/>
          </p:cNvSpPr>
          <p:nvPr/>
        </p:nvSpPr>
        <p:spPr bwMode="auto">
          <a:xfrm>
            <a:off x="3962400" y="35814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10"/>
          <p:cNvSpPr txBox="1">
            <a:spLocks noChangeArrowheads="1"/>
          </p:cNvSpPr>
          <p:nvPr/>
        </p:nvSpPr>
        <p:spPr bwMode="auto">
          <a:xfrm>
            <a:off x="685800" y="3581400"/>
            <a:ext cx="6858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0</a:t>
            </a:r>
          </a:p>
        </p:txBody>
      </p:sp>
      <p:sp>
        <p:nvSpPr>
          <p:cNvPr id="13330" name="Text Box 11"/>
          <p:cNvSpPr txBox="1">
            <a:spLocks noChangeArrowheads="1"/>
          </p:cNvSpPr>
          <p:nvPr/>
        </p:nvSpPr>
        <p:spPr bwMode="auto">
          <a:xfrm>
            <a:off x="2667000" y="5257800"/>
            <a:ext cx="1524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1 down state</a:t>
            </a:r>
          </a:p>
        </p:txBody>
      </p:sp>
      <p:sp>
        <p:nvSpPr>
          <p:cNvPr id="13331" name="Text Box 12"/>
          <p:cNvSpPr txBox="1">
            <a:spLocks noChangeArrowheads="1"/>
          </p:cNvSpPr>
          <p:nvPr/>
        </p:nvSpPr>
        <p:spPr bwMode="auto">
          <a:xfrm>
            <a:off x="6477000" y="4800600"/>
            <a:ext cx="6858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2</a:t>
            </a:r>
          </a:p>
        </p:txBody>
      </p:sp>
      <p:sp>
        <p:nvSpPr>
          <p:cNvPr id="13332" name="Line 13"/>
          <p:cNvSpPr>
            <a:spLocks noChangeShapeType="1"/>
          </p:cNvSpPr>
          <p:nvPr/>
        </p:nvSpPr>
        <p:spPr bwMode="auto">
          <a:xfrm flipV="1">
            <a:off x="990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V="1">
            <a:off x="3429000" y="4114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 flipV="1">
            <a:off x="6781800" y="4572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317" name="Object 16"/>
          <p:cNvGraphicFramePr>
            <a:graphicFrameLocks noChangeAspect="1"/>
          </p:cNvGraphicFramePr>
          <p:nvPr/>
        </p:nvGraphicFramePr>
        <p:xfrm>
          <a:off x="2438400" y="1905000"/>
          <a:ext cx="1500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9" imgW="698197" imgH="177723" progId="Equation.DSMT4">
                  <p:embed/>
                </p:oleObj>
              </mc:Choice>
              <mc:Fallback>
                <p:oleObj name="Equation" r:id="rId9" imgW="698197" imgH="177723" progId="Equation.DSMT4">
                  <p:embed/>
                  <p:pic>
                    <p:nvPicPr>
                      <p:cNvPr id="133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1500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7"/>
          <p:cNvGraphicFramePr>
            <a:graphicFrameLocks noChangeAspect="1"/>
          </p:cNvGraphicFramePr>
          <p:nvPr/>
        </p:nvGraphicFramePr>
        <p:xfrm>
          <a:off x="4876800" y="2362200"/>
          <a:ext cx="3352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11" imgW="1688367" imgH="203112" progId="Equation.DSMT4">
                  <p:embed/>
                </p:oleObj>
              </mc:Choice>
              <mc:Fallback>
                <p:oleObj name="Equation" r:id="rId11" imgW="1688367" imgH="203112" progId="Equation.DSMT4">
                  <p:embed/>
                  <p:pic>
                    <p:nvPicPr>
                      <p:cNvPr id="133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3352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4876800" y="3733800"/>
          <a:ext cx="3429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3" imgW="1663700" imgH="203200" progId="Equation.DSMT4">
                  <p:embed/>
                </p:oleObj>
              </mc:Choice>
              <mc:Fallback>
                <p:oleObj name="Equation" r:id="rId13" imgW="1663700" imgH="203200" progId="Equation.DSMT4">
                  <p:embed/>
                  <p:pic>
                    <p:nvPicPr>
                      <p:cNvPr id="133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3429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9"/>
          <p:cNvGraphicFramePr>
            <a:graphicFrameLocks noChangeAspect="1"/>
          </p:cNvGraphicFramePr>
          <p:nvPr/>
        </p:nvGraphicFramePr>
        <p:xfrm>
          <a:off x="4876800" y="3124200"/>
          <a:ext cx="3429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Equation" r:id="rId15" imgW="1688367" imgH="203112" progId="Equation.DSMT4">
                  <p:embed/>
                </p:oleObj>
              </mc:Choice>
              <mc:Fallback>
                <p:oleObj name="Equation" r:id="rId15" imgW="1688367" imgH="203112" progId="Equation.DSMT4">
                  <p:embed/>
                  <p:pic>
                    <p:nvPicPr>
                      <p:cNvPr id="133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34290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Line 20"/>
          <p:cNvSpPr>
            <a:spLocks noChangeShapeType="1"/>
          </p:cNvSpPr>
          <p:nvPr/>
        </p:nvSpPr>
        <p:spPr bwMode="auto">
          <a:xfrm flipV="1">
            <a:off x="3886200" y="19812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21"/>
          <p:cNvSpPr>
            <a:spLocks noChangeShapeType="1"/>
          </p:cNvSpPr>
          <p:nvPr/>
        </p:nvSpPr>
        <p:spPr bwMode="auto">
          <a:xfrm>
            <a:off x="3886200" y="22098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Text Box 22"/>
          <p:cNvSpPr txBox="1">
            <a:spLocks noChangeArrowheads="1"/>
          </p:cNvSpPr>
          <p:nvPr/>
        </p:nvSpPr>
        <p:spPr bwMode="auto">
          <a:xfrm>
            <a:off x="152400" y="5791200"/>
            <a:ext cx="868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Note: </a:t>
            </a:r>
            <a:r>
              <a:rPr lang="en-US" sz="1800">
                <a:solidFill>
                  <a:srgbClr val="3333FF"/>
                </a:solidFill>
              </a:rPr>
              <a:t>C</a:t>
            </a:r>
            <a:r>
              <a:rPr lang="en-US" sz="1800" baseline="30000">
                <a:solidFill>
                  <a:srgbClr val="3333FF"/>
                </a:solidFill>
              </a:rPr>
              <a:t>up</a:t>
            </a:r>
            <a:r>
              <a:rPr lang="en-US" sz="1800"/>
              <a:t> and </a:t>
            </a:r>
            <a:r>
              <a:rPr lang="en-US" sz="1800">
                <a:solidFill>
                  <a:srgbClr val="3333FF"/>
                </a:solidFill>
              </a:rPr>
              <a:t>C</a:t>
            </a:r>
            <a:r>
              <a:rPr lang="en-US" sz="1800" baseline="30000">
                <a:solidFill>
                  <a:srgbClr val="3333FF"/>
                </a:solidFill>
              </a:rPr>
              <a:t>down</a:t>
            </a:r>
            <a:r>
              <a:rPr lang="en-US" sz="1800"/>
              <a:t> refer to option values in year 1 assuming that the option is </a:t>
            </a:r>
            <a:r>
              <a:rPr lang="en-US" sz="1800" u="sng"/>
              <a:t>not</a:t>
            </a:r>
            <a:r>
              <a:rPr lang="en-US" sz="1800"/>
              <a:t> exercised </a:t>
            </a:r>
          </a:p>
        </p:txBody>
      </p:sp>
      <p:graphicFrame>
        <p:nvGraphicFramePr>
          <p:cNvPr id="13321" name="Object 23"/>
          <p:cNvGraphicFramePr>
            <a:graphicFrameLocks noChangeAspect="1"/>
          </p:cNvGraphicFramePr>
          <p:nvPr/>
        </p:nvGraphicFramePr>
        <p:xfrm>
          <a:off x="2438400" y="762000"/>
          <a:ext cx="2286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17" imgW="1320800" imgH="457200" progId="Equation.DSMT4">
                  <p:embed/>
                </p:oleObj>
              </mc:Choice>
              <mc:Fallback>
                <p:oleObj name="Equation" r:id="rId17" imgW="1320800" imgH="457200" progId="Equation.DSMT4">
                  <p:embed/>
                  <p:pic>
                    <p:nvPicPr>
                      <p:cNvPr id="1332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22860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4"/>
          <p:cNvGraphicFramePr>
            <a:graphicFrameLocks noChangeAspect="1"/>
          </p:cNvGraphicFramePr>
          <p:nvPr/>
        </p:nvGraphicFramePr>
        <p:xfrm>
          <a:off x="2209800" y="4343400"/>
          <a:ext cx="2438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19" imgW="1346200" imgH="457200" progId="Equation.DSMT4">
                  <p:embed/>
                </p:oleObj>
              </mc:Choice>
              <mc:Fallback>
                <p:oleObj name="Equation" r:id="rId19" imgW="1346200" imgH="457200" progId="Equation.DSMT4">
                  <p:embed/>
                  <p:pic>
                    <p:nvPicPr>
                      <p:cNvPr id="1332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2438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2895600" y="228600"/>
            <a:ext cx="12954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Year 1 up state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3505200" y="1524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438400" y="685800"/>
            <a:ext cx="2286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133600" y="4343400"/>
            <a:ext cx="2590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12CCA-DE99-4D9E-86D7-8064FA7D9034}" type="slidenum">
              <a:rPr lang="en-US"/>
              <a:pPr/>
              <a:t>28</a:t>
            </a:fld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83058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Should we exercise or keep the option open in year 1?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			    </a:t>
            </a:r>
            <a:r>
              <a:rPr lang="en-US" sz="2000" u="sng"/>
              <a:t>Exercise</a:t>
            </a:r>
            <a:r>
              <a:rPr lang="en-US" sz="2000"/>
              <a:t>		</a:t>
            </a:r>
            <a:r>
              <a:rPr lang="en-US" sz="2000" u="sng"/>
              <a:t>Don’t exercise</a:t>
            </a:r>
          </a:p>
          <a:p>
            <a:pPr>
              <a:spcBef>
                <a:spcPct val="50000"/>
              </a:spcBef>
              <a:spcAft>
                <a:spcPct val="70000"/>
              </a:spcAft>
            </a:pPr>
            <a:r>
              <a:rPr lang="en-US" sz="2000"/>
              <a:t>	up state:		130 – 90 = </a:t>
            </a:r>
            <a:r>
              <a:rPr lang="en-US" sz="2000" b="1"/>
              <a:t>$40</a:t>
            </a:r>
            <a:r>
              <a:rPr lang="en-US" sz="2000"/>
              <a:t>		C</a:t>
            </a:r>
            <a:r>
              <a:rPr lang="en-US" sz="2000" baseline="30000"/>
              <a:t>up</a:t>
            </a:r>
            <a:r>
              <a:rPr lang="en-US" sz="2000"/>
              <a:t> = $34.29</a:t>
            </a:r>
          </a:p>
          <a:p>
            <a:pPr>
              <a:spcBef>
                <a:spcPct val="50000"/>
              </a:spcBef>
            </a:pPr>
            <a:r>
              <a:rPr lang="en-US" sz="2000"/>
              <a:t>	down state:	90 – 90 = $0		C</a:t>
            </a:r>
            <a:r>
              <a:rPr lang="en-US" sz="2000" baseline="30000"/>
              <a:t>down</a:t>
            </a:r>
            <a:r>
              <a:rPr lang="en-US" sz="2000"/>
              <a:t> = </a:t>
            </a:r>
            <a:r>
              <a:rPr lang="en-US" sz="2000" b="1"/>
              <a:t>$5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So, the optimal exercise strategy is “exercise” in the up state and “keep the option open” in the down state</a:t>
            </a:r>
            <a:endParaRPr lang="en-US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962400" y="1295400"/>
            <a:ext cx="16764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/>
              <a:t>Collect the dividend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7162800" y="1295400"/>
            <a:ext cx="152400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/>
              <a:t>Miss the dividend</a:t>
            </a: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H="1">
            <a:off x="4267200" y="1600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7315200" y="1600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685FFC-3A6F-4218-82CC-0D8D14039C06}" type="slidenum">
              <a:rPr lang="en-US"/>
              <a:pPr/>
              <a:t>29</a:t>
            </a:fld>
            <a:endParaRPr lang="en-US"/>
          </a:p>
        </p:txBody>
      </p:sp>
      <p:sp>
        <p:nvSpPr>
          <p:cNvPr id="143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34400" cy="3757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2000"/>
              <a:t>Step 3: Find the year-0 value of the option</a:t>
            </a:r>
          </a:p>
          <a:p>
            <a:pPr>
              <a:spcBef>
                <a:spcPct val="50000"/>
              </a:spcBef>
            </a:pPr>
            <a:r>
              <a:rPr lang="en-US" sz="2000"/>
              <a:t>		       </a:t>
            </a:r>
            <a:r>
              <a:rPr lang="en-US" sz="1800" u="sng"/>
              <a:t>Stock</a:t>
            </a:r>
            <a:r>
              <a:rPr lang="en-US" sz="1800"/>
              <a:t>	 		         </a:t>
            </a:r>
            <a:r>
              <a:rPr lang="en-US" sz="1800" u="sng"/>
              <a:t>Option</a:t>
            </a:r>
          </a:p>
          <a:p>
            <a:pPr>
              <a:spcBef>
                <a:spcPct val="50000"/>
              </a:spcBef>
            </a:pPr>
            <a:endParaRPr lang="en-US" sz="1800" u="sng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Tracking portfolio: Buy </a:t>
            </a:r>
            <a:r>
              <a:rPr lang="en-US" sz="1800">
                <a:solidFill>
                  <a:schemeClr val="accent2"/>
                </a:solidFill>
              </a:rPr>
              <a:t>Y</a:t>
            </a:r>
            <a:r>
              <a:rPr lang="en-US" sz="1800"/>
              <a:t> shares of the stock and invest </a:t>
            </a:r>
            <a:r>
              <a:rPr lang="en-US" sz="1800">
                <a:solidFill>
                  <a:schemeClr val="accent2"/>
                </a:solidFill>
              </a:rPr>
              <a:t>Z</a:t>
            </a:r>
            <a:r>
              <a:rPr lang="en-US" sz="1800"/>
              <a:t> in the bond to replicate option payoffs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069975" y="2133600"/>
          <a:ext cx="8937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3" imgW="545863" imgH="190417" progId="Equation.DSMT4">
                  <p:embed/>
                </p:oleObj>
              </mc:Choice>
              <mc:Fallback>
                <p:oleObj name="Equation" r:id="rId3" imgW="545863" imgH="190417" progId="Equation.DSMT4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133600"/>
                        <a:ext cx="893763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2743200" y="1752600"/>
          <a:ext cx="205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5" imgW="1256755" imgH="203112" progId="Equation.DSMT4">
                  <p:embed/>
                </p:oleObj>
              </mc:Choice>
              <mc:Fallback>
                <p:oleObj name="Equation" r:id="rId5" imgW="1256755" imgH="203112" progId="Equation.DSMT4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205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2743200" y="2514600"/>
          <a:ext cx="20145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7" imgW="1231366" imgH="203112" progId="Equation.DSMT4">
                  <p:embed/>
                </p:oleObj>
              </mc:Choice>
              <mc:Fallback>
                <p:oleObj name="Equation" r:id="rId7" imgW="1231366" imgH="203112" progId="Equation.DSMT4">
                  <p:embed/>
                  <p:pic>
                    <p:nvPicPr>
                      <p:cNvPr id="143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20145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Line 8"/>
          <p:cNvSpPr>
            <a:spLocks noChangeShapeType="1"/>
          </p:cNvSpPr>
          <p:nvPr/>
        </p:nvSpPr>
        <p:spPr bwMode="auto">
          <a:xfrm flipV="1">
            <a:off x="2089150" y="1990725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9"/>
          <p:cNvSpPr>
            <a:spLocks noChangeShapeType="1"/>
          </p:cNvSpPr>
          <p:nvPr/>
        </p:nvSpPr>
        <p:spPr bwMode="auto">
          <a:xfrm>
            <a:off x="2089150" y="2295525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41" name="Object 10"/>
          <p:cNvGraphicFramePr>
            <a:graphicFrameLocks noChangeAspect="1"/>
          </p:cNvGraphicFramePr>
          <p:nvPr/>
        </p:nvGraphicFramePr>
        <p:xfrm>
          <a:off x="5562600" y="2057400"/>
          <a:ext cx="6032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9" imgW="368300" imgH="190500" progId="Equation.DSMT4">
                  <p:embed/>
                </p:oleObj>
              </mc:Choice>
              <mc:Fallback>
                <p:oleObj name="Equation" r:id="rId9" imgW="368300" imgH="190500" progId="Equation.DSMT4">
                  <p:embed/>
                  <p:pic>
                    <p:nvPicPr>
                      <p:cNvPr id="1434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6032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7024688" y="1685925"/>
          <a:ext cx="895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11" imgW="545626" imgH="177646" progId="Equation.DSMT4">
                  <p:embed/>
                </p:oleObj>
              </mc:Choice>
              <mc:Fallback>
                <p:oleObj name="Equation" r:id="rId11" imgW="545626" imgH="177646" progId="Equation.DSMT4">
                  <p:embed/>
                  <p:pic>
                    <p:nvPicPr>
                      <p:cNvPr id="1434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685925"/>
                        <a:ext cx="8953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2"/>
          <p:cNvGraphicFramePr>
            <a:graphicFrameLocks noChangeAspect="1"/>
          </p:cNvGraphicFramePr>
          <p:nvPr/>
        </p:nvGraphicFramePr>
        <p:xfrm>
          <a:off x="7077075" y="2447925"/>
          <a:ext cx="9350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13" imgW="571004" imgH="177646" progId="Equation.DSMT4">
                  <p:embed/>
                </p:oleObj>
              </mc:Choice>
              <mc:Fallback>
                <p:oleObj name="Equation" r:id="rId13" imgW="571004" imgH="177646" progId="Equation.DSMT4">
                  <p:embed/>
                  <p:pic>
                    <p:nvPicPr>
                      <p:cNvPr id="143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2447925"/>
                        <a:ext cx="9350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Line 13"/>
          <p:cNvSpPr>
            <a:spLocks noChangeShapeType="1"/>
          </p:cNvSpPr>
          <p:nvPr/>
        </p:nvSpPr>
        <p:spPr bwMode="auto">
          <a:xfrm flipV="1">
            <a:off x="6291263" y="1914525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291263" y="2219325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44" name="Object 15"/>
          <p:cNvGraphicFramePr>
            <a:graphicFrameLocks noChangeAspect="1"/>
          </p:cNvGraphicFramePr>
          <p:nvPr/>
        </p:nvGraphicFramePr>
        <p:xfrm>
          <a:off x="381000" y="4772025"/>
          <a:ext cx="23574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15" imgW="1256755" imgH="444307" progId="Equation.DSMT4">
                  <p:embed/>
                </p:oleObj>
              </mc:Choice>
              <mc:Fallback>
                <p:oleObj name="Equation" r:id="rId15" imgW="1256755" imgH="444307" progId="Equation.DSMT4">
                  <p:embed/>
                  <p:pic>
                    <p:nvPicPr>
                      <p:cNvPr id="1434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72025"/>
                        <a:ext cx="235743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AutoShape 16"/>
          <p:cNvSpPr>
            <a:spLocks noChangeArrowheads="1"/>
          </p:cNvSpPr>
          <p:nvPr/>
        </p:nvSpPr>
        <p:spPr bwMode="auto">
          <a:xfrm>
            <a:off x="28194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5" name="Object 17"/>
          <p:cNvGraphicFramePr>
            <a:graphicFrameLocks noChangeAspect="1"/>
          </p:cNvGraphicFramePr>
          <p:nvPr/>
        </p:nvGraphicFramePr>
        <p:xfrm>
          <a:off x="3340100" y="4800600"/>
          <a:ext cx="1285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17" imgW="685800" imgH="342900" progId="Equation.DSMT4">
                  <p:embed/>
                </p:oleObj>
              </mc:Choice>
              <mc:Fallback>
                <p:oleObj name="Equation" r:id="rId17" imgW="685800" imgH="342900" progId="Equation.DSMT4">
                  <p:embed/>
                  <p:pic>
                    <p:nvPicPr>
                      <p:cNvPr id="143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800600"/>
                        <a:ext cx="1285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47244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6" name="Object 19"/>
          <p:cNvGraphicFramePr>
            <a:graphicFrameLocks noChangeAspect="1"/>
          </p:cNvGraphicFramePr>
          <p:nvPr/>
        </p:nvGraphicFramePr>
        <p:xfrm>
          <a:off x="5181600" y="4941888"/>
          <a:ext cx="3657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19" imgW="1879600" imgH="190500" progId="Equation.DSMT4">
                  <p:embed/>
                </p:oleObj>
              </mc:Choice>
              <mc:Fallback>
                <p:oleObj name="Equation" r:id="rId19" imgW="1879600" imgH="190500" progId="Equation.DSMT4">
                  <p:embed/>
                  <p:pic>
                    <p:nvPicPr>
                      <p:cNvPr id="1434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41888"/>
                        <a:ext cx="36576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1460A-457D-4812-8A80-45516A7AD90F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609600"/>
            <a:ext cx="8229600" cy="565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625475"/>
            <a:r>
              <a:rPr lang="en-US" sz="3200" dirty="0"/>
              <a:t>1. Option basics</a:t>
            </a:r>
            <a:endParaRPr lang="es-ES_tradnl" sz="3200" dirty="0"/>
          </a:p>
          <a:p>
            <a:pPr defTabSz="625475"/>
            <a:endParaRPr lang="es-ES_tradnl" dirty="0"/>
          </a:p>
          <a:p>
            <a:pPr defTabSz="625475"/>
            <a:r>
              <a:rPr lang="en-US" dirty="0"/>
              <a:t>Understanding the valuation of financial options is useful for corporate finance:</a:t>
            </a:r>
          </a:p>
          <a:p>
            <a:pPr defTabSz="625475"/>
            <a:endParaRPr lang="en-US" dirty="0"/>
          </a:p>
          <a:p>
            <a:pPr marL="114300" lvl="1" defTabSz="625475">
              <a:spcAft>
                <a:spcPct val="30000"/>
              </a:spcAft>
            </a:pPr>
            <a:r>
              <a:rPr lang="en-US" sz="2200" dirty="0"/>
              <a:t>1. Options are present in corporate securities</a:t>
            </a:r>
          </a:p>
          <a:p>
            <a:pPr marL="114300" lvl="1" defTabSz="625475"/>
            <a:r>
              <a:rPr lang="en-US" sz="2200" dirty="0"/>
              <a:t>	- Warrants, convertibles, executive stock options</a:t>
            </a:r>
          </a:p>
          <a:p>
            <a:pPr marL="114300" lvl="1" defTabSz="625475"/>
            <a:endParaRPr lang="en-US" sz="2200" dirty="0"/>
          </a:p>
          <a:p>
            <a:pPr marL="114300" lvl="1" defTabSz="625475"/>
            <a:r>
              <a:rPr lang="en-US" sz="2200" dirty="0"/>
              <a:t>2. Options are used for risk management purposes</a:t>
            </a:r>
          </a:p>
          <a:p>
            <a:pPr marL="114300" lvl="1" defTabSz="625475"/>
            <a:endParaRPr lang="en-US" sz="2200" dirty="0"/>
          </a:p>
          <a:p>
            <a:pPr marL="114300" lvl="1" defTabSz="625475">
              <a:spcAft>
                <a:spcPct val="30000"/>
              </a:spcAft>
            </a:pPr>
            <a:r>
              <a:rPr lang="en-US" sz="2200" dirty="0"/>
              <a:t>3. In project evaluation: Most projects include embedded options</a:t>
            </a:r>
          </a:p>
          <a:p>
            <a:pPr marL="114300" lvl="1" defTabSz="625475"/>
            <a:r>
              <a:rPr lang="en-US" sz="2200" dirty="0"/>
              <a:t>	- Interim decisions regarding growth, liquidation, etc.</a:t>
            </a:r>
          </a:p>
          <a:p>
            <a:pPr marL="114300" lvl="1" defTabSz="625475"/>
            <a:endParaRPr lang="en-US" sz="2200" dirty="0"/>
          </a:p>
          <a:p>
            <a:pPr marL="114300" lvl="1" defTabSz="625475"/>
            <a:endParaRPr lang="en-US" sz="2200" dirty="0"/>
          </a:p>
          <a:p>
            <a:pPr marL="114300" lvl="1" defTabSz="625475"/>
            <a:endParaRPr lang="en-US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</p:spPr>
        <p:txBody>
          <a:bodyPr/>
          <a:lstStyle/>
          <a:p>
            <a:fld id="{5097F20A-F4CF-42AD-9883-2601D3A75704}" type="slidenum">
              <a:rPr lang="en-US"/>
              <a:pPr/>
              <a:t>30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4114800"/>
          </a:xfrm>
        </p:spPr>
        <p:txBody>
          <a:bodyPr/>
          <a:lstStyle/>
          <a:p>
            <a:pPr marL="0" indent="0" algn="ctr" defTabSz="169863" fontAlgn="b">
              <a:spcAft>
                <a:spcPct val="30000"/>
              </a:spcAft>
              <a:buFontTx/>
              <a:buNone/>
            </a:pPr>
            <a:r>
              <a:rPr lang="en-US" sz="2400" dirty="0">
                <a:cs typeface="Arial" charset="0"/>
              </a:rPr>
              <a:t>How do we construct the binomial trees?</a:t>
            </a:r>
          </a:p>
          <a:p>
            <a:pPr marL="114300" lvl="1" indent="0" defTabSz="169863" fontAlgn="b">
              <a:spcAft>
                <a:spcPct val="100000"/>
              </a:spcAft>
              <a:buFontTx/>
              <a:buNone/>
            </a:pPr>
            <a:r>
              <a:rPr lang="en-US" sz="2000" dirty="0">
                <a:cs typeface="Arial" charset="0"/>
              </a:rPr>
              <a:t>Binomial trees can be constructed by approximating the statistical process the underlying asset follows (see sections 7.5 and 8.7 in the book for details)</a:t>
            </a:r>
          </a:p>
          <a:p>
            <a:pPr marL="114300" lvl="1" indent="0" defTabSz="169863" fontAlgn="b">
              <a:spcAft>
                <a:spcPct val="70000"/>
              </a:spcAft>
              <a:buFontTx/>
              <a:buNone/>
            </a:pPr>
            <a:r>
              <a:rPr lang="en-US" sz="2000" b="1" dirty="0">
                <a:cs typeface="Arial" charset="0"/>
              </a:rPr>
              <a:t>Procedure:</a:t>
            </a:r>
            <a:r>
              <a:rPr lang="en-US" sz="2000" dirty="0">
                <a:cs typeface="Arial" charset="0"/>
              </a:rPr>
              <a:t> Estimate the return standard deviation </a:t>
            </a:r>
            <a:r>
              <a:rPr lang="el-GR" sz="2000" dirty="0">
                <a:cs typeface="Arial" charset="0"/>
              </a:rPr>
              <a:t>σ</a:t>
            </a:r>
            <a:r>
              <a:rPr lang="en-US" sz="2000" dirty="0">
                <a:cs typeface="Arial" charset="0"/>
              </a:rPr>
              <a:t> of the underlying asset from past data, then calculate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                 </a:t>
            </a:r>
            <a:r>
              <a:rPr lang="en-US" sz="2000" baseline="30000" dirty="0">
                <a:cs typeface="Arial" charset="0"/>
              </a:rPr>
              <a:t>                  </a:t>
            </a:r>
            <a:r>
              <a:rPr lang="en-US" sz="2000" dirty="0">
                <a:cs typeface="Arial" charset="0"/>
              </a:rPr>
              <a:t>and    </a:t>
            </a:r>
            <a:r>
              <a:rPr lang="en-US" sz="2000" i="1" dirty="0">
                <a:solidFill>
                  <a:srgbClr val="0000CC"/>
                </a:solidFill>
                <a:cs typeface="Arial" charset="0"/>
              </a:rPr>
              <a:t>d</a:t>
            </a:r>
            <a:r>
              <a:rPr lang="en-US" sz="2000" dirty="0">
                <a:cs typeface="Arial" charset="0"/>
              </a:rPr>
              <a:t> = 1</a:t>
            </a:r>
            <a:r>
              <a:rPr lang="en-US" sz="2000" i="1" dirty="0">
                <a:cs typeface="Arial" charset="0"/>
              </a:rPr>
              <a:t>/u,</a:t>
            </a:r>
            <a:r>
              <a:rPr lang="en-US" sz="2000" dirty="0">
                <a:cs typeface="Arial" charset="0"/>
              </a:rPr>
              <a:t>  where </a:t>
            </a:r>
            <a:r>
              <a:rPr lang="en-US" sz="2000" i="1" dirty="0">
                <a:cs typeface="Arial" charset="0"/>
              </a:rPr>
              <a:t>T/N</a:t>
            </a:r>
            <a:r>
              <a:rPr lang="en-US" sz="2000" dirty="0">
                <a:cs typeface="Arial" charset="0"/>
              </a:rPr>
              <a:t> = # of years per binomial period</a:t>
            </a:r>
          </a:p>
          <a:p>
            <a:pPr marL="0" indent="0" defTabSz="169863" fontAlgn="b">
              <a:buFontTx/>
              <a:buNone/>
            </a:pPr>
            <a:endParaRPr lang="en-US" sz="2000" dirty="0">
              <a:cs typeface="Arial" charset="0"/>
            </a:endParaRP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  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	Example:</a:t>
            </a:r>
            <a:r>
              <a:rPr lang="en-US" sz="2400" dirty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Annual return standard deviation</a:t>
            </a:r>
            <a:r>
              <a:rPr lang="en-US" sz="2000" i="1" dirty="0">
                <a:cs typeface="Arial" charset="0"/>
              </a:rPr>
              <a:t> </a:t>
            </a:r>
            <a:r>
              <a:rPr lang="en-US" sz="2000" i="1" dirty="0" err="1">
                <a:cs typeface="Arial" charset="0"/>
              </a:rPr>
              <a:t>σ</a:t>
            </a:r>
            <a:r>
              <a:rPr lang="en-US" sz="2000" i="1" dirty="0">
                <a:cs typeface="Arial" charset="0"/>
                <a:sym typeface="Symbol" pitchFamily="18" charset="2"/>
              </a:rPr>
              <a:t> </a:t>
            </a:r>
            <a:r>
              <a:rPr lang="en-US" sz="2000" dirty="0">
                <a:cs typeface="Arial" charset="0"/>
              </a:rPr>
              <a:t>= 40%, quarterly binomial periods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 	Then: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				</a:t>
            </a:r>
            <a:r>
              <a:rPr lang="en-US" sz="2000" i="1" dirty="0">
                <a:cs typeface="Arial" charset="0"/>
              </a:rPr>
              <a:t>T/N</a:t>
            </a:r>
            <a:r>
              <a:rPr lang="en-US" sz="2000" dirty="0">
                <a:cs typeface="Arial" charset="0"/>
              </a:rPr>
              <a:t> = ¼ since we want quarterly binomial periods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	</a:t>
            </a:r>
          </a:p>
          <a:p>
            <a:pPr marL="0" indent="0" defTabSz="169863" fontAlgn="b">
              <a:buFontTx/>
              <a:buNone/>
            </a:pPr>
            <a:endParaRPr lang="en-US" sz="2000" dirty="0">
              <a:cs typeface="Arial" charset="0"/>
            </a:endParaRP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	</a:t>
            </a:r>
          </a:p>
          <a:p>
            <a:pPr marL="0" indent="0" defTabSz="169863" fontAlgn="b">
              <a:buFontTx/>
              <a:buNone/>
            </a:pPr>
            <a:r>
              <a:rPr lang="en-US" sz="2000" dirty="0">
                <a:cs typeface="Arial" charset="0"/>
              </a:rPr>
              <a:t>		</a:t>
            </a: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304800" y="3581400"/>
            <a:ext cx="8458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914400" y="25146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106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981200" y="4953000"/>
          <a:ext cx="53721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5" imgW="2793960" imgH="457200" progId="Equation.DSMT4">
                  <p:embed/>
                </p:oleObj>
              </mc:Choice>
              <mc:Fallback>
                <p:oleObj name="Equation" r:id="rId5" imgW="2793960" imgH="45720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53721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29680-2DC6-4716-9625-0A8009200551}" type="slidenum">
              <a:rPr lang="en-US"/>
              <a:pPr/>
              <a:t>31</a:t>
            </a:fld>
            <a:endParaRPr lang="en-US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762000" y="381000"/>
            <a:ext cx="7864475" cy="299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168275">
              <a:spcAft>
                <a:spcPct val="30000"/>
              </a:spcAft>
            </a:pPr>
            <a:r>
              <a:rPr lang="en-US" sz="3200" dirty="0"/>
              <a:t>5. Option Pricing II: Black-</a:t>
            </a:r>
            <a:r>
              <a:rPr lang="en-US" sz="3200" dirty="0" err="1"/>
              <a:t>Scholes</a:t>
            </a:r>
            <a:r>
              <a:rPr lang="en-US" sz="3200" dirty="0"/>
              <a:t> Formula</a:t>
            </a:r>
          </a:p>
          <a:p>
            <a:pPr marL="284163" indent="-169863" defTabSz="168275"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sz="2000" dirty="0"/>
              <a:t>Black-Scholes formula gives the value of a </a:t>
            </a:r>
            <a:r>
              <a:rPr lang="en-US" sz="2000" u="sng" dirty="0"/>
              <a:t>European call option</a:t>
            </a:r>
            <a:r>
              <a:rPr lang="en-US" sz="2000" dirty="0"/>
              <a:t> in the continuous-time case</a:t>
            </a:r>
          </a:p>
          <a:p>
            <a:pPr marL="284163" indent="-169863" defTabSz="168275">
              <a:spcBef>
                <a:spcPct val="20000"/>
              </a:spcBef>
              <a:buFontTx/>
              <a:buChar char="•"/>
            </a:pPr>
            <a:r>
              <a:rPr lang="en-US" sz="2000" dirty="0"/>
              <a:t>This is the same value one would obtain with binomial trees if the time intervals in the binomial model are taken to be very small</a:t>
            </a:r>
          </a:p>
          <a:p>
            <a:pPr defTabSz="168275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algn="ctr" defTabSz="168275"/>
            <a:r>
              <a:rPr lang="en-US" dirty="0"/>
              <a:t>      </a:t>
            </a:r>
          </a:p>
        </p:txBody>
      </p:sp>
      <p:graphicFrame>
        <p:nvGraphicFramePr>
          <p:cNvPr id="16386" name="Object 3"/>
          <p:cNvGraphicFramePr>
            <a:graphicFrameLocks/>
          </p:cNvGraphicFramePr>
          <p:nvPr/>
        </p:nvGraphicFramePr>
        <p:xfrm>
          <a:off x="2514600" y="2819400"/>
          <a:ext cx="3937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4" imgW="1473120" imgH="215640" progId="Equation.DSMT4">
                  <p:embed/>
                </p:oleObj>
              </mc:Choice>
              <mc:Fallback>
                <p:oleObj name="Equation" r:id="rId4" imgW="1473120" imgH="215640" progId="Equation.DSMT4">
                  <p:embed/>
                  <p:pic>
                    <p:nvPicPr>
                      <p:cNvPr id="163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937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295400" y="3810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where:</a:t>
            </a:r>
          </a:p>
        </p:txBody>
      </p:sp>
      <p:graphicFrame>
        <p:nvGraphicFramePr>
          <p:cNvPr id="16387" name="Object 5"/>
          <p:cNvGraphicFramePr>
            <a:graphicFrameLocks/>
          </p:cNvGraphicFramePr>
          <p:nvPr/>
        </p:nvGraphicFramePr>
        <p:xfrm>
          <a:off x="2819400" y="4114800"/>
          <a:ext cx="35734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6" imgW="1409400" imgH="927000" progId="Equation.DSMT4">
                  <p:embed/>
                </p:oleObj>
              </mc:Choice>
              <mc:Fallback>
                <p:oleObj name="Equation" r:id="rId6" imgW="1409400" imgH="927000" progId="Equation.DSMT4">
                  <p:embed/>
                  <p:pic>
                    <p:nvPicPr>
                      <p:cNvPr id="163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357346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AF128-1B43-4622-B17E-DF75B1947CD3}" type="slidenum">
              <a:rPr lang="en-US"/>
              <a:pPr/>
              <a:t>32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990600"/>
          </a:xfrm>
        </p:spPr>
        <p:txBody>
          <a:bodyPr/>
          <a:lstStyle/>
          <a:p>
            <a:r>
              <a:rPr lang="en-US" sz="2800"/>
              <a:t>Elements of Black-Scholes Formula</a:t>
            </a:r>
          </a:p>
        </p:txBody>
      </p:sp>
      <p:sp>
        <p:nvSpPr>
          <p:cNvPr id="17414" name="Rectangle 3">
            <a:hlinkClick r:id="rId3" action="ppaction://hlinksldjump"/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590800"/>
            <a:ext cx="4191000" cy="4114800"/>
          </a:xfrm>
        </p:spPr>
        <p:txBody>
          <a:bodyPr/>
          <a:lstStyle/>
          <a:p>
            <a:r>
              <a:rPr lang="en-US" sz="1800" dirty="0"/>
              <a:t>C</a:t>
            </a:r>
            <a:r>
              <a:rPr lang="en-US" sz="1800" baseline="-25000" dirty="0"/>
              <a:t>0</a:t>
            </a:r>
            <a:r>
              <a:rPr lang="en-US" sz="1800" dirty="0"/>
              <a:t> = Current call option value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dirty="0"/>
              <a:t>X</a:t>
            </a:r>
            <a:r>
              <a:rPr lang="en-US" sz="1800" i="1" dirty="0"/>
              <a:t> </a:t>
            </a:r>
            <a:r>
              <a:rPr lang="en-US" sz="1800" dirty="0"/>
              <a:t>= Exercise price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en-US" sz="1800" dirty="0"/>
              <a:t> = Current stock price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i="1" dirty="0"/>
              <a:t>e</a:t>
            </a:r>
            <a:r>
              <a:rPr lang="en-US" sz="1800" dirty="0"/>
              <a:t> = 2.7183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i="1" dirty="0"/>
              <a:t>r</a:t>
            </a:r>
            <a:r>
              <a:rPr lang="en-US" sz="1800" i="1" baseline="-25000" dirty="0"/>
              <a:t>f</a:t>
            </a:r>
            <a:r>
              <a:rPr lang="en-US" sz="1800" dirty="0"/>
              <a:t> = Annual interest rate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i="1" dirty="0"/>
              <a:t>T</a:t>
            </a:r>
            <a:r>
              <a:rPr lang="en-US" sz="1800" dirty="0"/>
              <a:t> = Time to maturity (in years)</a:t>
            </a:r>
            <a:r>
              <a:rPr lang="en-US" sz="2400" dirty="0"/>
              <a:t> </a:t>
            </a:r>
          </a:p>
        </p:txBody>
      </p:sp>
      <p:sp>
        <p:nvSpPr>
          <p:cNvPr id="17415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48200" y="34290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/>
              <a:t>ln = Natural logarithm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i="1"/>
              <a:t>N(d)</a:t>
            </a:r>
            <a:r>
              <a:rPr lang="en-US" sz="1800"/>
              <a:t> = Probability that a random draw from a standard normal distribution will be less than </a:t>
            </a:r>
            <a:r>
              <a:rPr lang="en-US" sz="1800" i="1"/>
              <a:t>d</a:t>
            </a:r>
          </a:p>
          <a:p>
            <a:pPr marL="342900" indent="-342900">
              <a:spcBef>
                <a:spcPct val="20000"/>
              </a:spcBef>
            </a:pPr>
            <a:endParaRPr lang="en-US" sz="1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cs typeface="Times New Roman" pitchFamily="18" charset="0"/>
              </a:rPr>
              <a:t>σ </a:t>
            </a:r>
            <a:r>
              <a:rPr lang="en-US" sz="1800"/>
              <a:t>= Standard deviation of stock’s annualized continuously compounded return</a:t>
            </a:r>
          </a:p>
        </p:txBody>
      </p:sp>
      <p:graphicFrame>
        <p:nvGraphicFramePr>
          <p:cNvPr id="17410" name="Object 7"/>
          <p:cNvGraphicFramePr>
            <a:graphicFrameLocks/>
          </p:cNvGraphicFramePr>
          <p:nvPr/>
        </p:nvGraphicFramePr>
        <p:xfrm>
          <a:off x="609600" y="13716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4" imgW="1473120" imgH="215640" progId="Equation.DSMT4">
                  <p:embed/>
                </p:oleObj>
              </mc:Choice>
              <mc:Fallback>
                <p:oleObj name="Equation" r:id="rId4" imgW="1473120" imgH="215640" progId="Equation.DSMT4">
                  <p:embed/>
                  <p:pic>
                    <p:nvPicPr>
                      <p:cNvPr id="1741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373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8"/>
          <p:cNvGraphicFramePr>
            <a:graphicFrameLocks/>
          </p:cNvGraphicFramePr>
          <p:nvPr/>
        </p:nvGraphicFramePr>
        <p:xfrm>
          <a:off x="4953000" y="990600"/>
          <a:ext cx="3505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6" imgW="1409400" imgH="927000" progId="Equation.DSMT4">
                  <p:embed/>
                </p:oleObj>
              </mc:Choice>
              <mc:Fallback>
                <p:oleObj name="Equation" r:id="rId6" imgW="1409400" imgH="927000" progId="Equation.DSMT4">
                  <p:embed/>
                  <p:pic>
                    <p:nvPicPr>
                      <p:cNvPr id="1741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90600"/>
                        <a:ext cx="3505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3CF10E-36D0-4DD8-930E-FA3981D77690}" type="slidenum">
              <a:rPr lang="en-US"/>
              <a:pPr/>
              <a:t>33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2800"/>
              <a:t>Example: Using the B-S formula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value of European call option with the following data: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B-S formula is then used as follows: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/>
              <a:t>T </a:t>
            </a:r>
            <a:r>
              <a:rPr lang="en-US" sz="2000"/>
              <a:t>= 98 / 365 = 0.26849</a:t>
            </a:r>
          </a:p>
        </p:txBody>
      </p:sp>
      <p:graphicFrame>
        <p:nvGraphicFramePr>
          <p:cNvPr id="102427" name="Group 27"/>
          <p:cNvGraphicFramePr>
            <a:graphicFrameLocks noGrp="1"/>
          </p:cNvGraphicFramePr>
          <p:nvPr/>
        </p:nvGraphicFramePr>
        <p:xfrm>
          <a:off x="1524000" y="1752600"/>
          <a:ext cx="6324600" cy="91440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 days to maturity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σ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0.36983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$27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Zero dividends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434" name="Object 18"/>
          <p:cNvGraphicFramePr>
            <a:graphicFrameLocks noChangeAspect="1"/>
          </p:cNvGraphicFramePr>
          <p:nvPr/>
        </p:nvGraphicFramePr>
        <p:xfrm>
          <a:off x="3581400" y="3276600"/>
          <a:ext cx="47767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2882880" imgH="672840" progId="Equation.DSMT4">
                  <p:embed/>
                </p:oleObj>
              </mc:Choice>
              <mc:Fallback>
                <p:oleObj name="Equation" r:id="rId3" imgW="2882880" imgH="672840" progId="Equation.DSMT4">
                  <p:embed/>
                  <p:pic>
                    <p:nvPicPr>
                      <p:cNvPr id="18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776788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9"/>
          <p:cNvGraphicFramePr>
            <a:graphicFrameLocks noChangeAspect="1"/>
          </p:cNvGraphicFramePr>
          <p:nvPr/>
        </p:nvGraphicFramePr>
        <p:xfrm>
          <a:off x="581025" y="4800600"/>
          <a:ext cx="58483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5" imgW="3530520" imgH="241200" progId="Equation.DSMT4">
                  <p:embed/>
                </p:oleObj>
              </mc:Choice>
              <mc:Fallback>
                <p:oleObj name="Equation" r:id="rId5" imgW="3530520" imgH="241200" progId="Equation.DSMT4">
                  <p:embed/>
                  <p:pic>
                    <p:nvPicPr>
                      <p:cNvPr id="184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800600"/>
                        <a:ext cx="58483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0"/>
          <p:cNvGraphicFramePr>
            <a:graphicFrameLocks noChangeAspect="1"/>
          </p:cNvGraphicFramePr>
          <p:nvPr/>
        </p:nvGraphicFramePr>
        <p:xfrm>
          <a:off x="685800" y="5562600"/>
          <a:ext cx="4522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7" imgW="2730240" imgH="241200" progId="Equation.DSMT4">
                  <p:embed/>
                </p:oleObj>
              </mc:Choice>
              <mc:Fallback>
                <p:oleObj name="Equation" r:id="rId7" imgW="2730240" imgH="241200" progId="Equation.DSMT4">
                  <p:embed/>
                  <p:pic>
                    <p:nvPicPr>
                      <p:cNvPr id="184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45227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3400" y="381000"/>
            <a:ext cx="83820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F8CEE-A973-4299-AB3A-739752629149}" type="slidenum">
              <a:rPr lang="en-US"/>
              <a:pPr/>
              <a:t>34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746125" y="288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04800" y="228600"/>
            <a:ext cx="8382000" cy="524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684213">
              <a:spcBef>
                <a:spcPct val="10000"/>
              </a:spcBef>
              <a:spcAft>
                <a:spcPct val="65000"/>
              </a:spcAft>
              <a:tabLst>
                <a:tab pos="396875" algn="l"/>
              </a:tabLst>
            </a:pPr>
            <a:r>
              <a:rPr lang="en-US" dirty="0"/>
              <a:t>Remarks:</a:t>
            </a:r>
          </a:p>
          <a:p>
            <a:pPr defTabSz="684213">
              <a:spcBef>
                <a:spcPct val="10000"/>
              </a:spcBef>
              <a:spcAft>
                <a:spcPts val="1200"/>
              </a:spcAft>
              <a:tabLst>
                <a:tab pos="396875" algn="l"/>
              </a:tabLst>
            </a:pPr>
            <a:r>
              <a:rPr lang="en-US" sz="2200" dirty="0"/>
              <a:t>  1. Assumptions required for the Black-Scholes formula to be valid:</a:t>
            </a:r>
          </a:p>
          <a:p>
            <a:pPr marL="684213" lvl="1" indent="-225425" defTabSz="628650">
              <a:spcBef>
                <a:spcPct val="10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96875" algn="l"/>
              </a:tabLst>
            </a:pPr>
            <a:r>
              <a:rPr lang="en-US" sz="2200" dirty="0"/>
              <a:t>European call option without dividends (can be adjusted if the dividend yield is known)</a:t>
            </a:r>
          </a:p>
          <a:p>
            <a:pPr marL="684213" lvl="1" indent="-225425" defTabSz="684213">
              <a:spcBef>
                <a:spcPct val="10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96875" algn="l"/>
              </a:tabLst>
            </a:pPr>
            <a:r>
              <a:rPr lang="en-US" sz="2200" dirty="0"/>
              <a:t>Both the interest rate </a:t>
            </a:r>
            <a:r>
              <a:rPr lang="en-US" sz="2200" i="1" dirty="0"/>
              <a:t>r</a:t>
            </a:r>
            <a:r>
              <a:rPr lang="en-US" sz="2200" i="1" baseline="-25000" dirty="0"/>
              <a:t>f</a:t>
            </a:r>
            <a:r>
              <a:rPr lang="en-US" sz="2200" dirty="0"/>
              <a:t> and volatility </a:t>
            </a:r>
            <a:r>
              <a:rPr lang="en-US" sz="2200" dirty="0">
                <a:cs typeface="Times New Roman" pitchFamily="18" charset="0"/>
              </a:rPr>
              <a:t>σ </a:t>
            </a:r>
            <a:r>
              <a:rPr lang="en-US" sz="2200" dirty="0"/>
              <a:t>are constant through time</a:t>
            </a:r>
          </a:p>
          <a:p>
            <a:pPr marL="684213" lvl="1" indent="-225425" defTabSz="684213">
              <a:spcBef>
                <a:spcPct val="10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96875" algn="l"/>
              </a:tabLst>
            </a:pPr>
            <a:r>
              <a:rPr lang="en-US" sz="2200" dirty="0"/>
              <a:t>Stock price changes are continuous (this could be violated if big announcement effects are likely, e.g. a takeover announcement may occur and create a “jump” in the stock price)</a:t>
            </a:r>
          </a:p>
          <a:p>
            <a:pPr defTabSz="684213">
              <a:spcBef>
                <a:spcPct val="10000"/>
              </a:spcBef>
              <a:tabLst>
                <a:tab pos="396875" algn="l"/>
              </a:tabLst>
            </a:pPr>
            <a:endParaRPr lang="en-US" sz="2300" dirty="0"/>
          </a:p>
          <a:p>
            <a:pPr defTabSz="684213">
              <a:tabLst>
                <a:tab pos="396875" algn="l"/>
              </a:tabLst>
            </a:pPr>
            <a:endParaRPr lang="en-US" sz="2000" b="1" i="1" dirty="0"/>
          </a:p>
          <a:p>
            <a:pPr defTabSz="684213">
              <a:tabLst>
                <a:tab pos="396875" algn="l"/>
              </a:tabLst>
            </a:pPr>
            <a:endParaRPr lang="en-US" b="1" i="1" dirty="0"/>
          </a:p>
          <a:p>
            <a:pPr defTabSz="684213">
              <a:tabLst>
                <a:tab pos="396875" algn="l"/>
              </a:tabLst>
            </a:pPr>
            <a:endParaRPr lang="en-US" sz="2300" dirty="0"/>
          </a:p>
        </p:txBody>
      </p:sp>
      <p:pic>
        <p:nvPicPr>
          <p:cNvPr id="14" name="Picture 13" descr="p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810000"/>
            <a:ext cx="4114800" cy="2819400"/>
          </a:xfrm>
          <a:prstGeom prst="rect">
            <a:avLst/>
          </a:prstGeom>
        </p:spPr>
      </p:pic>
      <p:pic>
        <p:nvPicPr>
          <p:cNvPr id="15" name="Picture 14" descr="p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3810000"/>
            <a:ext cx="4106929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" y="4267200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Stock prices must look like this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057400" y="4648200"/>
            <a:ext cx="1524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029200" y="45720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 like this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943600" y="4953000"/>
            <a:ext cx="304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F8CEE-A973-4299-AB3A-73975262914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746125" y="288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04800" y="228600"/>
            <a:ext cx="8458200" cy="24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684213">
              <a:spcBef>
                <a:spcPct val="10000"/>
              </a:spcBef>
              <a:spcAft>
                <a:spcPct val="65000"/>
              </a:spcAft>
              <a:tabLst>
                <a:tab pos="396875" algn="l"/>
              </a:tabLst>
            </a:pPr>
            <a:r>
              <a:rPr lang="en-US" dirty="0"/>
              <a:t>Remarks:</a:t>
            </a:r>
            <a:endParaRPr lang="en-US" sz="2300" dirty="0"/>
          </a:p>
          <a:p>
            <a:pPr defTabSz="684213">
              <a:spcBef>
                <a:spcPct val="10000"/>
              </a:spcBef>
              <a:tabLst>
                <a:tab pos="396875" algn="l"/>
              </a:tabLst>
            </a:pPr>
            <a:r>
              <a:rPr lang="en-US" sz="2200" dirty="0"/>
              <a:t> 2.  The value of </a:t>
            </a:r>
            <a:r>
              <a:rPr lang="en-US" sz="2200" dirty="0">
                <a:cs typeface="Times New Roman" pitchFamily="18" charset="0"/>
              </a:rPr>
              <a:t>σ</a:t>
            </a:r>
            <a:r>
              <a:rPr lang="en-US" sz="2200" dirty="0"/>
              <a:t> that makes observed call option price consistent with 	the Black-</a:t>
            </a:r>
            <a:r>
              <a:rPr lang="en-US" sz="2200" dirty="0" err="1"/>
              <a:t>Scholes</a:t>
            </a:r>
            <a:r>
              <a:rPr lang="en-US" sz="2200" dirty="0"/>
              <a:t> formula is called the </a:t>
            </a:r>
            <a:r>
              <a:rPr lang="en-US" sz="2200" b="1" i="1" dirty="0"/>
              <a:t>implied volatility</a:t>
            </a:r>
          </a:p>
          <a:p>
            <a:pPr defTabSz="684213">
              <a:tabLst>
                <a:tab pos="396875" algn="l"/>
              </a:tabLst>
            </a:pPr>
            <a:endParaRPr lang="en-US" sz="2000" b="1" i="1" dirty="0"/>
          </a:p>
          <a:p>
            <a:pPr defTabSz="684213">
              <a:tabLst>
                <a:tab pos="396875" algn="l"/>
              </a:tabLst>
            </a:pPr>
            <a:endParaRPr lang="en-US" b="1" i="1" dirty="0"/>
          </a:p>
          <a:p>
            <a:pPr defTabSz="684213">
              <a:tabLst>
                <a:tab pos="396875" algn="l"/>
              </a:tabLst>
            </a:pPr>
            <a:endParaRPr lang="en-US" sz="2300" dirty="0"/>
          </a:p>
        </p:txBody>
      </p:sp>
      <p:graphicFrame>
        <p:nvGraphicFramePr>
          <p:cNvPr id="19458" name="Object 6"/>
          <p:cNvGraphicFramePr>
            <a:graphicFrameLocks/>
          </p:cNvGraphicFramePr>
          <p:nvPr/>
        </p:nvGraphicFramePr>
        <p:xfrm>
          <a:off x="2362200" y="2895600"/>
          <a:ext cx="388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4" imgW="1257120" imgH="203040" progId="Equation.DSMT4">
                  <p:embed/>
                </p:oleObj>
              </mc:Choice>
              <mc:Fallback>
                <p:oleObj name="Equation" r:id="rId4" imgW="1257120" imgH="203040" progId="Equation.DSMT4">
                  <p:embed/>
                  <p:pic>
                    <p:nvPicPr>
                      <p:cNvPr id="1945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3886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8"/>
          <p:cNvSpPr>
            <a:spLocks/>
          </p:cNvSpPr>
          <p:nvPr/>
        </p:nvSpPr>
        <p:spPr bwMode="auto">
          <a:xfrm rot="-5414176">
            <a:off x="5009314" y="1848371"/>
            <a:ext cx="268288" cy="1752517"/>
          </a:xfrm>
          <a:prstGeom prst="rightBrace">
            <a:avLst>
              <a:gd name="adj1" fmla="val 497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4191000" y="2209800"/>
            <a:ext cx="1981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Known parameters</a:t>
            </a:r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2667000" y="3505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1828800" y="3810000"/>
            <a:ext cx="1905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Observed market value of the option</a:t>
            </a:r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 flipV="1">
            <a:off x="4038600" y="3429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40386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4800600" y="3886200"/>
            <a:ext cx="24384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Implied volatility, solved by inverting the Black-</a:t>
            </a:r>
            <a:r>
              <a:rPr lang="en-US" sz="1800" dirty="0" err="1"/>
              <a:t>Scholes</a:t>
            </a:r>
            <a:r>
              <a:rPr lang="en-US" sz="1800" dirty="0"/>
              <a:t> formula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615F7-AD60-4435-BEBB-7A74B6F9D5B8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6806"/>
            <a:ext cx="7924800" cy="5867400"/>
          </a:xfrm>
        </p:spPr>
        <p:txBody>
          <a:bodyPr/>
          <a:lstStyle/>
          <a:p>
            <a:pPr marL="168275" lvl="1" indent="0" defTabSz="282575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tabLst>
                <a:tab pos="344488" algn="l"/>
              </a:tabLst>
            </a:pPr>
            <a:r>
              <a:rPr lang="en-US" sz="2400" b="1" noProof="0" dirty="0"/>
              <a:t>The Option Contract:</a:t>
            </a:r>
          </a:p>
          <a:p>
            <a:pPr marL="168275" lvl="1" indent="0" defTabSz="282575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344488" algn="l"/>
              </a:tabLst>
            </a:pPr>
            <a:r>
              <a:rPr lang="en-US" sz="1800" noProof="0" dirty="0"/>
              <a:t>A contract in which the </a:t>
            </a:r>
            <a:r>
              <a:rPr lang="en-US" sz="1800" b="1" noProof="0" dirty="0">
                <a:solidFill>
                  <a:schemeClr val="accent2"/>
                </a:solidFill>
              </a:rPr>
              <a:t>writer</a:t>
            </a:r>
            <a:r>
              <a:rPr lang="en-US" sz="1800" noProof="0" dirty="0">
                <a:solidFill>
                  <a:schemeClr val="accent2"/>
                </a:solidFill>
              </a:rPr>
              <a:t> </a:t>
            </a:r>
            <a:r>
              <a:rPr lang="en-US" sz="1800" b="1" noProof="0" dirty="0">
                <a:solidFill>
                  <a:schemeClr val="accent2"/>
                </a:solidFill>
              </a:rPr>
              <a:t>(seller)</a:t>
            </a:r>
            <a:r>
              <a:rPr lang="en-US" sz="1800" noProof="0" dirty="0"/>
              <a:t> grants the </a:t>
            </a:r>
            <a:r>
              <a:rPr lang="en-US" sz="1800" b="1" noProof="0" dirty="0">
                <a:solidFill>
                  <a:schemeClr val="accent2"/>
                </a:solidFill>
              </a:rPr>
              <a:t>buyer</a:t>
            </a:r>
            <a:r>
              <a:rPr lang="en-US" sz="1800" noProof="0" dirty="0"/>
              <a:t> the </a:t>
            </a:r>
            <a:r>
              <a:rPr lang="en-US" sz="1800" b="1" noProof="0" dirty="0">
                <a:solidFill>
                  <a:srgbClr val="FF0000"/>
                </a:solidFill>
              </a:rPr>
              <a:t>right</a:t>
            </a:r>
            <a:r>
              <a:rPr lang="en-US" sz="1800" noProof="0" dirty="0">
                <a:solidFill>
                  <a:srgbClr val="FF0000"/>
                </a:solidFill>
              </a:rPr>
              <a:t>, </a:t>
            </a:r>
            <a:r>
              <a:rPr lang="en-US" sz="1800" b="1" noProof="0" dirty="0">
                <a:solidFill>
                  <a:srgbClr val="FF0000"/>
                </a:solidFill>
              </a:rPr>
              <a:t>but not the</a:t>
            </a:r>
            <a:r>
              <a:rPr lang="en-US" sz="1800" noProof="0" dirty="0">
                <a:solidFill>
                  <a:srgbClr val="FF0000"/>
                </a:solidFill>
              </a:rPr>
              <a:t> </a:t>
            </a:r>
            <a:r>
              <a:rPr lang="en-US" sz="1800" b="1" noProof="0" dirty="0">
                <a:solidFill>
                  <a:srgbClr val="FF0000"/>
                </a:solidFill>
              </a:rPr>
              <a:t>obligation</a:t>
            </a:r>
            <a:r>
              <a:rPr lang="en-US" sz="1800" noProof="0" dirty="0"/>
              <a:t>, to trade with the writer an </a:t>
            </a:r>
            <a:r>
              <a:rPr lang="en-US" sz="1800" b="1" noProof="0" dirty="0">
                <a:solidFill>
                  <a:schemeClr val="accent2"/>
                </a:solidFill>
              </a:rPr>
              <a:t>underlying asset</a:t>
            </a:r>
            <a:r>
              <a:rPr lang="en-US" sz="1800" noProof="0" dirty="0"/>
              <a:t> at a fixed </a:t>
            </a:r>
            <a:r>
              <a:rPr lang="en-US" sz="1800" b="1" noProof="0" dirty="0">
                <a:solidFill>
                  <a:schemeClr val="accent2"/>
                </a:solidFill>
              </a:rPr>
              <a:t>strike (exercise) price</a:t>
            </a:r>
            <a:r>
              <a:rPr lang="en-US" sz="1800" noProof="0" dirty="0"/>
              <a:t> at or before an </a:t>
            </a:r>
            <a:r>
              <a:rPr lang="en-US" sz="1800" b="1" noProof="0" dirty="0">
                <a:solidFill>
                  <a:schemeClr val="accent2"/>
                </a:solidFill>
              </a:rPr>
              <a:t>exercise (maturity) date</a:t>
            </a:r>
            <a:endParaRPr lang="en-US" sz="1400" noProof="0" dirty="0"/>
          </a:p>
          <a:p>
            <a:pPr marL="0" indent="0" defTabSz="282575">
              <a:spcBef>
                <a:spcPct val="0"/>
              </a:spcBef>
              <a:buFontTx/>
              <a:buNone/>
              <a:tabLst>
                <a:tab pos="344488" algn="l"/>
              </a:tabLst>
            </a:pPr>
            <a:endParaRPr lang="en-US" sz="2000" b="1" noProof="0" dirty="0">
              <a:solidFill>
                <a:schemeClr val="accent2"/>
              </a:solidFill>
            </a:endParaRPr>
          </a:p>
          <a:p>
            <a:pPr marL="0" indent="0" defTabSz="282575">
              <a:lnSpc>
                <a:spcPct val="110000"/>
              </a:lnSpc>
              <a:spcBef>
                <a:spcPct val="0"/>
              </a:spcBef>
              <a:tabLst>
                <a:tab pos="344488" algn="l"/>
              </a:tabLst>
            </a:pPr>
            <a:r>
              <a:rPr lang="en-US" sz="2400" noProof="0" dirty="0"/>
              <a:t> </a:t>
            </a:r>
            <a:r>
              <a:rPr lang="en-US" sz="2400" noProof="0" dirty="0">
                <a:solidFill>
                  <a:schemeClr val="accent2"/>
                </a:solidFill>
              </a:rPr>
              <a:t>Call Option</a:t>
            </a:r>
          </a:p>
          <a:p>
            <a:pPr marL="168275" lvl="1" indent="0" defTabSz="282575">
              <a:lnSpc>
                <a:spcPct val="110000"/>
              </a:lnSpc>
              <a:spcBef>
                <a:spcPct val="0"/>
              </a:spcBef>
              <a:buFontTx/>
              <a:buChar char="-"/>
              <a:tabLst>
                <a:tab pos="344488" algn="l"/>
              </a:tabLst>
            </a:pPr>
            <a:r>
              <a:rPr lang="en-US" sz="1800" noProof="0" dirty="0"/>
              <a:t> Grants its holder the right to buy the underlying asset</a:t>
            </a:r>
          </a:p>
          <a:p>
            <a:pPr marL="168275" lvl="1" indent="0" defTabSz="282575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-"/>
              <a:tabLst>
                <a:tab pos="344488" algn="l"/>
              </a:tabLst>
            </a:pPr>
            <a:r>
              <a:rPr lang="en-US" sz="1800" noProof="0" dirty="0"/>
              <a:t> Writer (seller) of the call option makes a commitment to sell the underlying 	asset at the strike price if the option is exercised</a:t>
            </a:r>
          </a:p>
          <a:p>
            <a:pPr marL="0" indent="0" defTabSz="282575">
              <a:lnSpc>
                <a:spcPct val="110000"/>
              </a:lnSpc>
              <a:spcBef>
                <a:spcPct val="0"/>
              </a:spcBef>
              <a:tabLst>
                <a:tab pos="344488" algn="l"/>
              </a:tabLst>
            </a:pPr>
            <a:r>
              <a:rPr lang="en-US" sz="2400" noProof="0" dirty="0"/>
              <a:t> </a:t>
            </a:r>
            <a:r>
              <a:rPr lang="en-US" sz="2400" noProof="0" dirty="0">
                <a:solidFill>
                  <a:schemeClr val="accent2"/>
                </a:solidFill>
              </a:rPr>
              <a:t>Put Option</a:t>
            </a:r>
          </a:p>
          <a:p>
            <a:pPr marL="168275" lvl="1" indent="0" defTabSz="282575">
              <a:lnSpc>
                <a:spcPct val="110000"/>
              </a:lnSpc>
              <a:spcBef>
                <a:spcPct val="0"/>
              </a:spcBef>
              <a:buFontTx/>
              <a:buChar char="-"/>
              <a:tabLst>
                <a:tab pos="344488" algn="l"/>
              </a:tabLst>
            </a:pPr>
            <a:r>
              <a:rPr lang="en-US" sz="1800" noProof="0" dirty="0"/>
              <a:t> Grants its holder the right to sell the underlying asset</a:t>
            </a:r>
          </a:p>
          <a:p>
            <a:pPr marL="168275" lvl="1" indent="0" defTabSz="282575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FontTx/>
              <a:buChar char="-"/>
              <a:tabLst>
                <a:tab pos="344488" algn="l"/>
              </a:tabLst>
            </a:pPr>
            <a:r>
              <a:rPr lang="en-US" sz="1800" noProof="0" dirty="0"/>
              <a:t> Writer (seller) of the put option makes a commitment to buy the underlying 	asset at the strike price if the option is exercised</a:t>
            </a:r>
          </a:p>
          <a:p>
            <a:pPr marL="0" indent="0" defTabSz="282575">
              <a:lnSpc>
                <a:spcPct val="110000"/>
              </a:lnSpc>
              <a:spcBef>
                <a:spcPct val="0"/>
              </a:spcBef>
              <a:tabLst>
                <a:tab pos="344488" algn="l"/>
              </a:tabLst>
            </a:pPr>
            <a:r>
              <a:rPr lang="en-US" sz="2400" noProof="0" dirty="0"/>
              <a:t> Options may be:</a:t>
            </a:r>
          </a:p>
          <a:p>
            <a:pPr marL="0" indent="0" defTabSz="282575">
              <a:lnSpc>
                <a:spcPct val="110000"/>
              </a:lnSpc>
              <a:spcBef>
                <a:spcPct val="0"/>
              </a:spcBef>
              <a:buFontTx/>
              <a:buNone/>
              <a:tabLst>
                <a:tab pos="344488" algn="l"/>
              </a:tabLst>
            </a:pPr>
            <a:r>
              <a:rPr lang="en-US" sz="2000" noProof="0" dirty="0"/>
              <a:t>  - </a:t>
            </a:r>
            <a:r>
              <a:rPr lang="en-US" sz="1900" noProof="0" dirty="0"/>
              <a:t>Exercised, traded in the market, or allowed to expire</a:t>
            </a:r>
          </a:p>
          <a:p>
            <a:pPr marL="0" indent="0" defTabSz="282575">
              <a:tabLst>
                <a:tab pos="344488" algn="l"/>
              </a:tabLst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58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2F33B-6D6E-4628-A868-76E320D551D7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459996"/>
            <a:ext cx="7848600" cy="6019800"/>
          </a:xfrm>
        </p:spPr>
        <p:txBody>
          <a:bodyPr/>
          <a:lstStyle/>
          <a:p>
            <a:pPr marL="0" indent="0" defTabSz="168275">
              <a:spcBef>
                <a:spcPct val="0"/>
              </a:spcBef>
              <a:spcAft>
                <a:spcPct val="20000"/>
              </a:spcAft>
            </a:pPr>
            <a:r>
              <a:rPr lang="en-US" sz="2400" noProof="0" dirty="0"/>
              <a:t> </a:t>
            </a:r>
            <a:r>
              <a:rPr lang="en-US" sz="2400" noProof="0" dirty="0">
                <a:solidFill>
                  <a:schemeClr val="accent2"/>
                </a:solidFill>
              </a:rPr>
              <a:t>European vs. American Options</a:t>
            </a:r>
          </a:p>
          <a:p>
            <a:pPr marL="114300" lvl="1" indent="0" defTabSz="168275">
              <a:spcBef>
                <a:spcPct val="0"/>
              </a:spcBef>
              <a:spcAft>
                <a:spcPct val="20000"/>
              </a:spcAft>
            </a:pPr>
            <a:r>
              <a:rPr lang="en-US" sz="2000" noProof="0" dirty="0"/>
              <a:t> </a:t>
            </a:r>
            <a:r>
              <a:rPr lang="en-US" sz="1800" noProof="0" dirty="0"/>
              <a:t>European options can be exercised only at the exercise date</a:t>
            </a:r>
          </a:p>
          <a:p>
            <a:pPr marL="114300" lvl="1" indent="0" defTabSz="168275">
              <a:spcBef>
                <a:spcPct val="0"/>
              </a:spcBef>
              <a:spcAft>
                <a:spcPct val="50000"/>
              </a:spcAft>
            </a:pPr>
            <a:r>
              <a:rPr lang="en-US" sz="1800" noProof="0" dirty="0"/>
              <a:t> American options can be exercised anytime between the date they are 	written 		  and the exercise date</a:t>
            </a:r>
            <a:endParaRPr lang="en-US" sz="1800" b="1" noProof="0" dirty="0"/>
          </a:p>
          <a:p>
            <a:pPr marL="0" indent="0" defTabSz="168275">
              <a:spcBef>
                <a:spcPct val="0"/>
              </a:spcBef>
              <a:spcAft>
                <a:spcPct val="30000"/>
              </a:spcAft>
            </a:pPr>
            <a:r>
              <a:rPr lang="en-US" sz="2400" noProof="0" dirty="0"/>
              <a:t> </a:t>
            </a:r>
            <a:r>
              <a:rPr lang="en-US" sz="2400" noProof="0" dirty="0">
                <a:solidFill>
                  <a:schemeClr val="accent2"/>
                </a:solidFill>
              </a:rPr>
              <a:t>The “Moneyness” of an Option</a:t>
            </a:r>
          </a:p>
          <a:p>
            <a:pPr marL="114300" lvl="1" indent="0" defTabSz="168275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1800" b="1" noProof="0" dirty="0"/>
              <a:t>“In the Money”:</a:t>
            </a:r>
            <a:r>
              <a:rPr lang="en-US" sz="1800" noProof="0" dirty="0"/>
              <a:t> An option whose exercise would generate a profit, given the 		  current market price of the underlying asset</a:t>
            </a:r>
          </a:p>
          <a:p>
            <a:pPr marL="625475" lvl="2" indent="-166688" defTabSz="168275">
              <a:spcBef>
                <a:spcPct val="0"/>
              </a:spcBef>
              <a:spcAft>
                <a:spcPct val="20000"/>
              </a:spcAft>
            </a:pPr>
            <a:r>
              <a:rPr lang="en-US" sz="1600" noProof="0" dirty="0"/>
              <a:t>Calls (puts) with exercise prices lower (higher) than the current price of the underlying</a:t>
            </a:r>
          </a:p>
          <a:p>
            <a:pPr marL="625475" lvl="2" indent="-166688" defTabSz="168275">
              <a:spcBef>
                <a:spcPct val="0"/>
              </a:spcBef>
            </a:pPr>
            <a:r>
              <a:rPr lang="en-US" sz="1600" noProof="0" dirty="0"/>
              <a:t>If the profit upon exercise is large, the option is said to be “deep in the money”</a:t>
            </a:r>
          </a:p>
          <a:p>
            <a:pPr marL="114300" lvl="1" indent="0" defTabSz="168275">
              <a:spcBef>
                <a:spcPct val="0"/>
              </a:spcBef>
              <a:buFontTx/>
              <a:buNone/>
            </a:pPr>
            <a:endParaRPr lang="en-US" sz="1800" noProof="0" dirty="0"/>
          </a:p>
          <a:p>
            <a:pPr marL="114300" lvl="1" indent="0" defTabSz="168275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sz="1800" b="1" noProof="0" dirty="0"/>
              <a:t>“Out of the Money”:</a:t>
            </a:r>
            <a:r>
              <a:rPr lang="en-US" sz="1800" noProof="0" dirty="0"/>
              <a:t> An option whose exercise would generate a loss</a:t>
            </a:r>
          </a:p>
          <a:p>
            <a:pPr marL="625475" lvl="2" indent="-166688" defTabSz="168275">
              <a:spcBef>
                <a:spcPct val="0"/>
              </a:spcBef>
              <a:spcAft>
                <a:spcPct val="20000"/>
              </a:spcAft>
            </a:pPr>
            <a:r>
              <a:rPr lang="en-US" sz="1600" noProof="0" dirty="0"/>
              <a:t>Calls (puts) with exercise prices higher (lower) than the current price of the underlying</a:t>
            </a:r>
          </a:p>
          <a:p>
            <a:pPr marL="625475" lvl="2" indent="-166688" defTabSz="168275">
              <a:spcBef>
                <a:spcPct val="0"/>
              </a:spcBef>
              <a:spcAft>
                <a:spcPct val="80000"/>
              </a:spcAft>
            </a:pPr>
            <a:r>
              <a:rPr lang="en-US" sz="1600" noProof="0" dirty="0"/>
              <a:t>If the loss upon exercise is large, the options is said to be “deep out of the money”</a:t>
            </a:r>
          </a:p>
          <a:p>
            <a:pPr marL="114300" lvl="1" indent="0" defTabSz="168275">
              <a:spcBef>
                <a:spcPct val="0"/>
              </a:spcBef>
              <a:buFontTx/>
              <a:buNone/>
            </a:pPr>
            <a:r>
              <a:rPr lang="en-US" sz="1800" b="1" noProof="0" dirty="0"/>
              <a:t>“At the money”:</a:t>
            </a:r>
            <a:r>
              <a:rPr lang="en-US" sz="1800" noProof="0" dirty="0"/>
              <a:t> The exercise price is roughly equal to the current price of the   underlying</a:t>
            </a:r>
          </a:p>
          <a:p>
            <a:pPr marL="0" indent="0" defTabSz="168275">
              <a:spcBef>
                <a:spcPct val="0"/>
              </a:spcBef>
              <a:buFontTx/>
              <a:buNone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3844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8600" y="226047"/>
            <a:ext cx="8686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defTabSz="762000">
              <a:spcAft>
                <a:spcPct val="67000"/>
              </a:spcAft>
            </a:pPr>
            <a:r>
              <a:rPr lang="en-US" b="1" dirty="0">
                <a:latin typeface="Arial" charset="0"/>
              </a:rPr>
              <a:t>OPTIONS ON APPLE INC.</a:t>
            </a:r>
          </a:p>
        </p:txBody>
      </p:sp>
      <p:graphicFrame>
        <p:nvGraphicFramePr>
          <p:cNvPr id="7892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50921"/>
              </p:ext>
            </p:extLst>
          </p:nvPr>
        </p:nvGraphicFramePr>
        <p:xfrm>
          <a:off x="1524000" y="838200"/>
          <a:ext cx="6172200" cy="48463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Exercise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Strike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Option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$52.53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Sep 20, 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$64.05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$57.35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$31.11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$11.10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Jun 18, 2021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$71.00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228600" y="5943600"/>
            <a:ext cx="86868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Last trade prices as of noon, August 19, 2019. The stock price of Apple at that time was </a:t>
            </a:r>
            <a:r>
              <a:rPr lang="en-US" sz="1600" dirty="0">
                <a:solidFill>
                  <a:srgbClr val="FF0000"/>
                </a:solidFill>
              </a:rPr>
              <a:t>$211.48</a:t>
            </a:r>
            <a:r>
              <a:rPr lang="en-US" sz="1600" dirty="0"/>
              <a:t>. All options are American options.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F0D08-F911-4C2C-A247-229CA3CDC0D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9FB72-5F0A-4BA4-989F-701849EE6FF3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 marL="0" indent="0" defTabSz="569913">
              <a:spcBef>
                <a:spcPct val="50000"/>
              </a:spcBef>
              <a:buFontTx/>
              <a:buNone/>
              <a:tabLst>
                <a:tab pos="114300" algn="l"/>
              </a:tabLst>
            </a:pPr>
            <a:r>
              <a:rPr lang="en-US" sz="2400" b="1" dirty="0"/>
              <a:t>Option payoffs at expiration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/>
          </a:p>
          <a:p>
            <a:pPr marL="169863" indent="-169863" defTabSz="569913">
              <a:spcBef>
                <a:spcPct val="0"/>
              </a:spcBef>
              <a:spcAft>
                <a:spcPts val="600"/>
              </a:spcAft>
              <a:tabLst>
                <a:tab pos="114300" algn="l"/>
              </a:tabLst>
            </a:pPr>
            <a:r>
              <a:rPr lang="en-US" sz="2000" b="1" dirty="0"/>
              <a:t>Payoff Graph:</a:t>
            </a:r>
            <a:r>
              <a:rPr lang="en-US" sz="2000" dirty="0"/>
              <a:t> Graph of the cash flow that the option would generate at the exercise date for each possible price of the underlying asset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- Important: the payoff graph </a:t>
            </a:r>
            <a:r>
              <a:rPr lang="en-US" sz="2000" u="sng" dirty="0">
                <a:solidFill>
                  <a:srgbClr val="FF0000"/>
                </a:solidFill>
              </a:rPr>
              <a:t>does not</a:t>
            </a:r>
            <a:r>
              <a:rPr lang="en-US" sz="2000" dirty="0">
                <a:solidFill>
                  <a:srgbClr val="FF0000"/>
                </a:solidFill>
              </a:rPr>
              <a:t> include the option price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400" dirty="0"/>
              <a:t>A. Call Options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/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Payoff of the call option </a:t>
            </a:r>
            <a:r>
              <a:rPr lang="en-US" sz="2000" u="sng" dirty="0"/>
              <a:t>at expiration</a:t>
            </a:r>
            <a:r>
              <a:rPr lang="en-US" sz="2000" dirty="0"/>
              <a:t>: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/>
          </a:p>
          <a:p>
            <a:pPr marL="0" indent="0" defTabSz="569913"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114300" algn="l"/>
              </a:tabLst>
            </a:pPr>
            <a:r>
              <a:rPr lang="en-US" sz="2000" dirty="0"/>
              <a:t>			Payoff to call owner  = S</a:t>
            </a:r>
            <a:r>
              <a:rPr lang="en-US" sz="2000" baseline="-25000" dirty="0"/>
              <a:t>T</a:t>
            </a:r>
            <a:r>
              <a:rPr lang="en-US" sz="2000" dirty="0"/>
              <a:t> − X       if S</a:t>
            </a:r>
            <a:r>
              <a:rPr lang="en-US" sz="2000" baseline="-25000" dirty="0"/>
              <a:t>T</a:t>
            </a:r>
            <a:r>
              <a:rPr lang="en-US" sz="2000" dirty="0"/>
              <a:t> &gt; X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						        =      0          if S</a:t>
            </a:r>
            <a:r>
              <a:rPr lang="en-US" sz="2000" baseline="-25000" dirty="0"/>
              <a:t>T</a:t>
            </a:r>
            <a:r>
              <a:rPr lang="en-US" sz="2000" dirty="0"/>
              <a:t> &lt; X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/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	where: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			S</a:t>
            </a:r>
            <a:r>
              <a:rPr lang="en-US" sz="2000" baseline="-25000" dirty="0"/>
              <a:t>T</a:t>
            </a:r>
            <a:r>
              <a:rPr lang="en-US" sz="2000" dirty="0"/>
              <a:t> = value of the underlying at expiration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r>
              <a:rPr lang="en-US" sz="2000" dirty="0"/>
              <a:t>  		X = Strike price</a:t>
            </a:r>
          </a:p>
          <a:p>
            <a:pPr marL="0" indent="0" defTabSz="569913">
              <a:spcBef>
                <a:spcPct val="0"/>
              </a:spcBef>
              <a:buFontTx/>
              <a:buNone/>
              <a:tabLst>
                <a:tab pos="114300" algn="l"/>
              </a:tabLst>
            </a:pPr>
            <a:endParaRPr lang="en-US" sz="2000" dirty="0"/>
          </a:p>
          <a:p>
            <a:pPr marL="0" indent="0" defTabSz="569913">
              <a:buFontTx/>
              <a:buNone/>
              <a:tabLst>
                <a:tab pos="11430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4F91E-5878-4723-8476-9630BEB4EF2A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669925" y="441325"/>
            <a:ext cx="7162217" cy="348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dirty="0"/>
              <a:t>    Call option on Apple, strike price X = $210:</a:t>
            </a:r>
          </a:p>
          <a:p>
            <a:r>
              <a:rPr lang="en-US" sz="2000" dirty="0"/>
              <a:t>	Stock Price	$200	$210	$250	$275	$300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	Option Payoff	    $0	    $0	  $40	  $65	  $90</a:t>
            </a:r>
          </a:p>
          <a:p>
            <a:endParaRPr lang="en-US" dirty="0"/>
          </a:p>
          <a:p>
            <a:pPr>
              <a:spcAft>
                <a:spcPct val="30000"/>
              </a:spcAft>
            </a:pPr>
            <a:r>
              <a:rPr lang="en-US" dirty="0"/>
              <a:t>	</a:t>
            </a:r>
            <a:r>
              <a:rPr lang="en-US" sz="2000" dirty="0"/>
              <a:t>Payoff to call writer = </a:t>
            </a:r>
            <a:r>
              <a:rPr lang="en-US" sz="2000" dirty="0">
                <a:cs typeface="Times New Roman" pitchFamily="18" charset="0"/>
              </a:rPr>
              <a:t>– </a:t>
            </a:r>
            <a:r>
              <a:rPr lang="en-US" sz="2000" dirty="0"/>
              <a:t>(S</a:t>
            </a:r>
            <a:r>
              <a:rPr lang="en-US" sz="2000" baseline="-25000" dirty="0"/>
              <a:t>T</a:t>
            </a:r>
            <a:r>
              <a:rPr lang="en-US" sz="2000" dirty="0"/>
              <a:t> </a:t>
            </a:r>
            <a:r>
              <a:rPr lang="en-US" sz="2000" dirty="0">
                <a:cs typeface="Times New Roman" pitchFamily="18" charset="0"/>
              </a:rPr>
              <a:t>–</a:t>
            </a:r>
            <a:r>
              <a:rPr lang="en-US" sz="2000" dirty="0"/>
              <a:t> X)       if S</a:t>
            </a:r>
            <a:r>
              <a:rPr lang="en-US" sz="2000" baseline="-25000" dirty="0"/>
              <a:t>T</a:t>
            </a:r>
            <a:r>
              <a:rPr lang="en-US" sz="2000" dirty="0"/>
              <a:t> &gt; X</a:t>
            </a:r>
          </a:p>
          <a:p>
            <a:r>
              <a:rPr lang="en-US" sz="2000" dirty="0"/>
              <a:t>	Payoff to call writer =        0              if S</a:t>
            </a:r>
            <a:r>
              <a:rPr lang="en-US" sz="2000" baseline="-25000" dirty="0"/>
              <a:t>T</a:t>
            </a:r>
            <a:r>
              <a:rPr lang="en-US" sz="2000" dirty="0"/>
              <a:t> &lt; X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28676" name="Freeform 3"/>
          <p:cNvSpPr>
            <a:spLocks/>
          </p:cNvSpPr>
          <p:nvPr/>
        </p:nvSpPr>
        <p:spPr bwMode="auto">
          <a:xfrm>
            <a:off x="1385888" y="4246563"/>
            <a:ext cx="2519362" cy="2076450"/>
          </a:xfrm>
          <a:custGeom>
            <a:avLst/>
            <a:gdLst>
              <a:gd name="T0" fmla="*/ 0 w 1587"/>
              <a:gd name="T1" fmla="*/ 0 h 1308"/>
              <a:gd name="T2" fmla="*/ 0 w 1587"/>
              <a:gd name="T3" fmla="*/ 1307 h 1308"/>
              <a:gd name="T4" fmla="*/ 1586 w 1587"/>
              <a:gd name="T5" fmla="*/ 1307 h 1308"/>
              <a:gd name="T6" fmla="*/ 0 60000 65536"/>
              <a:gd name="T7" fmla="*/ 0 60000 65536"/>
              <a:gd name="T8" fmla="*/ 0 60000 65536"/>
              <a:gd name="T9" fmla="*/ 0 w 1587"/>
              <a:gd name="T10" fmla="*/ 0 h 1308"/>
              <a:gd name="T11" fmla="*/ 1587 w 1587"/>
              <a:gd name="T12" fmla="*/ 1308 h 13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308">
                <a:moveTo>
                  <a:pt x="0" y="0"/>
                </a:moveTo>
                <a:lnTo>
                  <a:pt x="0" y="1307"/>
                </a:lnTo>
                <a:lnTo>
                  <a:pt x="1586" y="1307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14600" y="63246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392488" y="640080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Underlying price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666875" y="3505200"/>
            <a:ext cx="1493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2000" b="1">
                <a:solidFill>
                  <a:schemeClr val="accent2"/>
                </a:solidFill>
              </a:rPr>
              <a:t>BUY CALL</a:t>
            </a:r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1406525" y="5091113"/>
            <a:ext cx="2530475" cy="1241425"/>
          </a:xfrm>
          <a:custGeom>
            <a:avLst/>
            <a:gdLst>
              <a:gd name="T0" fmla="*/ 0 w 1594"/>
              <a:gd name="T1" fmla="*/ 781 h 782"/>
              <a:gd name="T2" fmla="*/ 797 w 1594"/>
              <a:gd name="T3" fmla="*/ 781 h 782"/>
              <a:gd name="T4" fmla="*/ 1593 w 1594"/>
              <a:gd name="T5" fmla="*/ 0 h 782"/>
              <a:gd name="T6" fmla="*/ 0 60000 65536"/>
              <a:gd name="T7" fmla="*/ 0 60000 65536"/>
              <a:gd name="T8" fmla="*/ 0 60000 65536"/>
              <a:gd name="T9" fmla="*/ 0 w 1594"/>
              <a:gd name="T10" fmla="*/ 0 h 782"/>
              <a:gd name="T11" fmla="*/ 1594 w 1594"/>
              <a:gd name="T12" fmla="*/ 782 h 7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4" h="782">
                <a:moveTo>
                  <a:pt x="0" y="781"/>
                </a:moveTo>
                <a:lnTo>
                  <a:pt x="797" y="781"/>
                </a:lnTo>
                <a:lnTo>
                  <a:pt x="1593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6019800" y="4114800"/>
            <a:ext cx="1588" cy="2459038"/>
          </a:xfrm>
          <a:custGeom>
            <a:avLst/>
            <a:gdLst>
              <a:gd name="T0" fmla="*/ 0 w 1"/>
              <a:gd name="T1" fmla="*/ 0 h 1549"/>
              <a:gd name="T2" fmla="*/ 0 w 1"/>
              <a:gd name="T3" fmla="*/ 1548 h 1549"/>
              <a:gd name="T4" fmla="*/ 0 60000 65536"/>
              <a:gd name="T5" fmla="*/ 0 60000 65536"/>
              <a:gd name="T6" fmla="*/ 0 w 1"/>
              <a:gd name="T7" fmla="*/ 0 h 1549"/>
              <a:gd name="T8" fmla="*/ 1 w 1"/>
              <a:gd name="T9" fmla="*/ 1549 h 15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49">
                <a:moveTo>
                  <a:pt x="0" y="0"/>
                </a:moveTo>
                <a:lnTo>
                  <a:pt x="0" y="1548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6061075" y="5086350"/>
            <a:ext cx="2519363" cy="1588"/>
          </a:xfrm>
          <a:custGeom>
            <a:avLst/>
            <a:gdLst>
              <a:gd name="T0" fmla="*/ 0 w 1587"/>
              <a:gd name="T1" fmla="*/ 0 h 1"/>
              <a:gd name="T2" fmla="*/ 1586 w 1587"/>
              <a:gd name="T3" fmla="*/ 0 h 1"/>
              <a:gd name="T4" fmla="*/ 0 60000 65536"/>
              <a:gd name="T5" fmla="*/ 0 60000 65536"/>
              <a:gd name="T6" fmla="*/ 0 w 1587"/>
              <a:gd name="T7" fmla="*/ 0 h 1"/>
              <a:gd name="T8" fmla="*/ 1587 w 158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87" h="1">
                <a:moveTo>
                  <a:pt x="0" y="0"/>
                </a:moveTo>
                <a:lnTo>
                  <a:pt x="1586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6049963" y="5086350"/>
            <a:ext cx="2530475" cy="1252538"/>
          </a:xfrm>
          <a:custGeom>
            <a:avLst/>
            <a:gdLst>
              <a:gd name="T0" fmla="*/ 0 w 1594"/>
              <a:gd name="T1" fmla="*/ 0 h 789"/>
              <a:gd name="T2" fmla="*/ 789 w 1594"/>
              <a:gd name="T3" fmla="*/ 0 h 789"/>
              <a:gd name="T4" fmla="*/ 1593 w 1594"/>
              <a:gd name="T5" fmla="*/ 788 h 789"/>
              <a:gd name="T6" fmla="*/ 0 60000 65536"/>
              <a:gd name="T7" fmla="*/ 0 60000 65536"/>
              <a:gd name="T8" fmla="*/ 0 60000 65536"/>
              <a:gd name="T9" fmla="*/ 0 w 1594"/>
              <a:gd name="T10" fmla="*/ 0 h 789"/>
              <a:gd name="T11" fmla="*/ 1594 w 159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4" h="789">
                <a:moveTo>
                  <a:pt x="0" y="0"/>
                </a:moveTo>
                <a:lnTo>
                  <a:pt x="789" y="0"/>
                </a:lnTo>
                <a:lnTo>
                  <a:pt x="1593" y="788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57800" y="3886200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Option</a:t>
            </a:r>
          </a:p>
          <a:p>
            <a:pPr algn="ctr" defTabSz="762000"/>
            <a:r>
              <a:rPr lang="en-US" sz="1600">
                <a:solidFill>
                  <a:schemeClr val="tx2"/>
                </a:solidFill>
              </a:rPr>
              <a:t>Payoff</a:t>
            </a:r>
          </a:p>
        </p:txBody>
      </p:sp>
      <p:sp>
        <p:nvSpPr>
          <p:cNvPr id="28685" name="Rectangle 16"/>
          <p:cNvSpPr>
            <a:spLocks noChangeArrowheads="1"/>
          </p:cNvSpPr>
          <p:nvPr/>
        </p:nvSpPr>
        <p:spPr bwMode="auto">
          <a:xfrm>
            <a:off x="6499225" y="3505200"/>
            <a:ext cx="183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2000" b="1">
                <a:solidFill>
                  <a:schemeClr val="accent2"/>
                </a:solidFill>
              </a:rPr>
              <a:t>WRITE CALL</a:t>
            </a: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457200" y="381000"/>
            <a:ext cx="80010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9"/>
          <p:cNvSpPr>
            <a:spLocks noChangeArrowheads="1"/>
          </p:cNvSpPr>
          <p:nvPr/>
        </p:nvSpPr>
        <p:spPr bwMode="auto">
          <a:xfrm>
            <a:off x="7573963" y="464820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Underlying price</a:t>
            </a:r>
          </a:p>
        </p:txBody>
      </p:sp>
      <p:sp>
        <p:nvSpPr>
          <p:cNvPr id="28688" name="Rectangle 20"/>
          <p:cNvSpPr>
            <a:spLocks noChangeArrowheads="1"/>
          </p:cNvSpPr>
          <p:nvPr/>
        </p:nvSpPr>
        <p:spPr bwMode="auto">
          <a:xfrm>
            <a:off x="7086600" y="47244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609600" y="4114800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Option</a:t>
            </a:r>
          </a:p>
          <a:p>
            <a:pPr algn="ctr" defTabSz="762000"/>
            <a:r>
              <a:rPr lang="en-US" sz="1600">
                <a:solidFill>
                  <a:schemeClr val="tx2"/>
                </a:solidFill>
              </a:rPr>
              <a:t>Payoff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1143000" y="6324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5715000" y="4953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637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FC346F-3D4C-44AF-8882-AA30DBECD5D6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93725" y="441325"/>
            <a:ext cx="5623655" cy="25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Aft>
                <a:spcPct val="35000"/>
              </a:spcAft>
            </a:pPr>
            <a:r>
              <a:rPr lang="en-US" dirty="0"/>
              <a:t>B. Put Options</a:t>
            </a:r>
          </a:p>
          <a:p>
            <a:pPr>
              <a:spcAft>
                <a:spcPct val="25000"/>
              </a:spcAft>
            </a:pPr>
            <a:r>
              <a:rPr lang="en-US" dirty="0"/>
              <a:t>      </a:t>
            </a:r>
            <a:r>
              <a:rPr lang="en-US" sz="2000" dirty="0"/>
              <a:t>Payoff of the put option at expiration:</a:t>
            </a:r>
          </a:p>
          <a:p>
            <a:pPr>
              <a:spcAft>
                <a:spcPct val="30000"/>
              </a:spcAft>
            </a:pPr>
            <a:r>
              <a:rPr lang="en-US" dirty="0"/>
              <a:t>	</a:t>
            </a:r>
            <a:r>
              <a:rPr lang="en-US" sz="2000" dirty="0"/>
              <a:t>Payoff to put owner =      0             if S</a:t>
            </a:r>
            <a:r>
              <a:rPr lang="en-US" sz="2000" baseline="-25000" dirty="0"/>
              <a:t>T</a:t>
            </a:r>
            <a:r>
              <a:rPr lang="en-US" sz="2000" dirty="0"/>
              <a:t> &gt; X</a:t>
            </a:r>
          </a:p>
          <a:p>
            <a:r>
              <a:rPr lang="en-US" sz="2000" dirty="0"/>
              <a:t>	Payoff to put owner =  X – S</a:t>
            </a:r>
            <a:r>
              <a:rPr lang="en-US" sz="2000" baseline="-25000" dirty="0"/>
              <a:t>T</a:t>
            </a:r>
            <a:r>
              <a:rPr lang="en-US" sz="2000" dirty="0"/>
              <a:t>        if S</a:t>
            </a:r>
            <a:r>
              <a:rPr lang="en-US" sz="2000" baseline="-25000" dirty="0"/>
              <a:t>T</a:t>
            </a:r>
            <a:r>
              <a:rPr lang="en-US" sz="2000" dirty="0"/>
              <a:t> &lt; X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152400" y="3886200"/>
            <a:ext cx="4033838" cy="2379663"/>
            <a:chOff x="-48" y="2172"/>
            <a:chExt cx="2541" cy="1499"/>
          </a:xfrm>
        </p:grpSpPr>
        <p:sp>
          <p:nvSpPr>
            <p:cNvPr id="29720" name="Freeform 3"/>
            <p:cNvSpPr>
              <a:spLocks/>
            </p:cNvSpPr>
            <p:nvPr/>
          </p:nvSpPr>
          <p:spPr bwMode="auto">
            <a:xfrm>
              <a:off x="552" y="2268"/>
              <a:ext cx="1" cy="1068"/>
            </a:xfrm>
            <a:custGeom>
              <a:avLst/>
              <a:gdLst>
                <a:gd name="T0" fmla="*/ 0 w 1"/>
                <a:gd name="T1" fmla="*/ 1067 h 1068"/>
                <a:gd name="T2" fmla="*/ 0 w 1"/>
                <a:gd name="T3" fmla="*/ 0 h 1068"/>
                <a:gd name="T4" fmla="*/ 0 60000 65536"/>
                <a:gd name="T5" fmla="*/ 0 60000 65536"/>
                <a:gd name="T6" fmla="*/ 0 w 1"/>
                <a:gd name="T7" fmla="*/ 0 h 1068"/>
                <a:gd name="T8" fmla="*/ 1 w 1"/>
                <a:gd name="T9" fmla="*/ 1068 h 10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68">
                  <a:moveTo>
                    <a:pt x="0" y="1067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7"/>
            <p:cNvSpPr>
              <a:spLocks noChangeArrowheads="1"/>
            </p:cNvSpPr>
            <p:nvPr/>
          </p:nvSpPr>
          <p:spPr bwMode="auto">
            <a:xfrm>
              <a:off x="-48" y="2172"/>
              <a:ext cx="6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22" name="Rectangle 8"/>
            <p:cNvSpPr>
              <a:spLocks noChangeArrowheads="1"/>
            </p:cNvSpPr>
            <p:nvPr/>
          </p:nvSpPr>
          <p:spPr bwMode="auto">
            <a:xfrm>
              <a:off x="76" y="2326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23" name="Rectangle 11"/>
            <p:cNvSpPr>
              <a:spLocks noChangeArrowheads="1"/>
            </p:cNvSpPr>
            <p:nvPr/>
          </p:nvSpPr>
          <p:spPr bwMode="auto">
            <a:xfrm>
              <a:off x="1136" y="3459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24" name="Rectangle 12"/>
            <p:cNvSpPr>
              <a:spLocks noChangeArrowheads="1"/>
            </p:cNvSpPr>
            <p:nvPr/>
          </p:nvSpPr>
          <p:spPr bwMode="auto">
            <a:xfrm>
              <a:off x="1358" y="2329"/>
              <a:ext cx="8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22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725" name="Freeform 14"/>
            <p:cNvSpPr>
              <a:spLocks/>
            </p:cNvSpPr>
            <p:nvPr/>
          </p:nvSpPr>
          <p:spPr bwMode="auto">
            <a:xfrm>
              <a:off x="552" y="2684"/>
              <a:ext cx="1502" cy="655"/>
            </a:xfrm>
            <a:custGeom>
              <a:avLst/>
              <a:gdLst>
                <a:gd name="T0" fmla="*/ 0 w 1502"/>
                <a:gd name="T1" fmla="*/ 0 h 655"/>
                <a:gd name="T2" fmla="*/ 768 w 1502"/>
                <a:gd name="T3" fmla="*/ 654 h 655"/>
                <a:gd name="T4" fmla="*/ 1501 w 1502"/>
                <a:gd name="T5" fmla="*/ 654 h 655"/>
                <a:gd name="T6" fmla="*/ 0 60000 65536"/>
                <a:gd name="T7" fmla="*/ 0 60000 65536"/>
                <a:gd name="T8" fmla="*/ 0 60000 65536"/>
                <a:gd name="T9" fmla="*/ 0 w 1502"/>
                <a:gd name="T10" fmla="*/ 0 h 655"/>
                <a:gd name="T11" fmla="*/ 1502 w 1502"/>
                <a:gd name="T12" fmla="*/ 655 h 6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2" h="655">
                  <a:moveTo>
                    <a:pt x="0" y="0"/>
                  </a:moveTo>
                  <a:lnTo>
                    <a:pt x="768" y="654"/>
                  </a:lnTo>
                  <a:lnTo>
                    <a:pt x="1501" y="654"/>
                  </a:lnTo>
                </a:path>
              </a:pathLst>
            </a:custGeom>
            <a:noFill/>
            <a:ln w="50800" cap="rnd" cmpd="sng">
              <a:solidFill>
                <a:srgbClr val="FAF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16"/>
            <p:cNvSpPr>
              <a:spLocks noChangeArrowheads="1"/>
            </p:cNvSpPr>
            <p:nvPr/>
          </p:nvSpPr>
          <p:spPr bwMode="auto">
            <a:xfrm>
              <a:off x="1680" y="3455"/>
              <a:ext cx="8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27" name="Freeform 17"/>
            <p:cNvSpPr>
              <a:spLocks/>
            </p:cNvSpPr>
            <p:nvPr/>
          </p:nvSpPr>
          <p:spPr bwMode="auto">
            <a:xfrm>
              <a:off x="552" y="3342"/>
              <a:ext cx="1587" cy="1"/>
            </a:xfrm>
            <a:custGeom>
              <a:avLst/>
              <a:gdLst>
                <a:gd name="T0" fmla="*/ 0 w 1587"/>
                <a:gd name="T1" fmla="*/ 0 h 1"/>
                <a:gd name="T2" fmla="*/ 1586 w 1587"/>
                <a:gd name="T3" fmla="*/ 0 h 1"/>
                <a:gd name="T4" fmla="*/ 0 60000 65536"/>
                <a:gd name="T5" fmla="*/ 0 60000 65536"/>
                <a:gd name="T6" fmla="*/ 0 w 1587"/>
                <a:gd name="T7" fmla="*/ 0 h 1"/>
                <a:gd name="T8" fmla="*/ 1587 w 158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87" h="1">
                  <a:moveTo>
                    <a:pt x="0" y="0"/>
                  </a:moveTo>
                  <a:lnTo>
                    <a:pt x="1586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1" name="Group 19"/>
          <p:cNvGrpSpPr>
            <a:grpSpLocks/>
          </p:cNvGrpSpPr>
          <p:nvPr/>
        </p:nvGrpSpPr>
        <p:grpSpPr bwMode="auto">
          <a:xfrm>
            <a:off x="4724400" y="3962400"/>
            <a:ext cx="4294188" cy="2130425"/>
            <a:chOff x="2832" y="2323"/>
            <a:chExt cx="2705" cy="1342"/>
          </a:xfrm>
        </p:grpSpPr>
        <p:sp>
          <p:nvSpPr>
            <p:cNvPr id="29712" name="Freeform 4"/>
            <p:cNvSpPr>
              <a:spLocks/>
            </p:cNvSpPr>
            <p:nvPr/>
          </p:nvSpPr>
          <p:spPr bwMode="auto">
            <a:xfrm>
              <a:off x="3432" y="2385"/>
              <a:ext cx="1" cy="1264"/>
            </a:xfrm>
            <a:custGeom>
              <a:avLst/>
              <a:gdLst>
                <a:gd name="T0" fmla="*/ 0 w 1"/>
                <a:gd name="T1" fmla="*/ 0 h 1264"/>
                <a:gd name="T2" fmla="*/ 0 w 1"/>
                <a:gd name="T3" fmla="*/ 1263 h 1264"/>
                <a:gd name="T4" fmla="*/ 0 60000 65536"/>
                <a:gd name="T5" fmla="*/ 0 60000 65536"/>
                <a:gd name="T6" fmla="*/ 0 w 1"/>
                <a:gd name="T7" fmla="*/ 0 h 1264"/>
                <a:gd name="T8" fmla="*/ 1 w 1"/>
                <a:gd name="T9" fmla="*/ 1264 h 1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64">
                  <a:moveTo>
                    <a:pt x="0" y="0"/>
                  </a:moveTo>
                  <a:lnTo>
                    <a:pt x="0" y="1263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Rectangle 5"/>
            <p:cNvSpPr>
              <a:spLocks noChangeArrowheads="1"/>
            </p:cNvSpPr>
            <p:nvPr/>
          </p:nvSpPr>
          <p:spPr bwMode="auto">
            <a:xfrm>
              <a:off x="2832" y="2323"/>
              <a:ext cx="5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14" name="Rectangle 6"/>
            <p:cNvSpPr>
              <a:spLocks noChangeArrowheads="1"/>
            </p:cNvSpPr>
            <p:nvPr/>
          </p:nvSpPr>
          <p:spPr bwMode="auto">
            <a:xfrm>
              <a:off x="3071" y="2489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15" name="Rectangle 9"/>
            <p:cNvSpPr>
              <a:spLocks noChangeArrowheads="1"/>
            </p:cNvSpPr>
            <p:nvPr/>
          </p:nvSpPr>
          <p:spPr bwMode="auto">
            <a:xfrm>
              <a:off x="4724" y="2793"/>
              <a:ext cx="8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16" name="Rectangle 10"/>
            <p:cNvSpPr>
              <a:spLocks noChangeArrowheads="1"/>
            </p:cNvSpPr>
            <p:nvPr/>
          </p:nvSpPr>
          <p:spPr bwMode="auto">
            <a:xfrm>
              <a:off x="4064" y="2793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762000"/>
              <a:endParaRPr lang="en-US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4958" y="2327"/>
              <a:ext cx="1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defTabSz="762000"/>
              <a:endParaRPr lang="en-US" sz="22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718" name="Freeform 15"/>
            <p:cNvSpPr>
              <a:spLocks/>
            </p:cNvSpPr>
            <p:nvPr/>
          </p:nvSpPr>
          <p:spPr bwMode="auto">
            <a:xfrm>
              <a:off x="3432" y="3021"/>
              <a:ext cx="1502" cy="644"/>
            </a:xfrm>
            <a:custGeom>
              <a:avLst/>
              <a:gdLst>
                <a:gd name="T0" fmla="*/ 1501 w 1502"/>
                <a:gd name="T1" fmla="*/ 0 h 644"/>
                <a:gd name="T2" fmla="*/ 768 w 1502"/>
                <a:gd name="T3" fmla="*/ 0 h 644"/>
                <a:gd name="T4" fmla="*/ 0 w 1502"/>
                <a:gd name="T5" fmla="*/ 643 h 644"/>
                <a:gd name="T6" fmla="*/ 0 60000 65536"/>
                <a:gd name="T7" fmla="*/ 0 60000 65536"/>
                <a:gd name="T8" fmla="*/ 0 60000 65536"/>
                <a:gd name="T9" fmla="*/ 0 w 1502"/>
                <a:gd name="T10" fmla="*/ 0 h 644"/>
                <a:gd name="T11" fmla="*/ 1502 w 1502"/>
                <a:gd name="T12" fmla="*/ 644 h 6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2" h="644">
                  <a:moveTo>
                    <a:pt x="1501" y="0"/>
                  </a:moveTo>
                  <a:lnTo>
                    <a:pt x="768" y="0"/>
                  </a:lnTo>
                  <a:lnTo>
                    <a:pt x="0" y="643"/>
                  </a:lnTo>
                </a:path>
              </a:pathLst>
            </a:custGeom>
            <a:noFill/>
            <a:ln w="50800" cap="rnd" cmpd="sng">
              <a:solidFill>
                <a:srgbClr val="FAF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18"/>
            <p:cNvSpPr>
              <a:spLocks/>
            </p:cNvSpPr>
            <p:nvPr/>
          </p:nvSpPr>
          <p:spPr bwMode="auto">
            <a:xfrm>
              <a:off x="3432" y="3006"/>
              <a:ext cx="1587" cy="1"/>
            </a:xfrm>
            <a:custGeom>
              <a:avLst/>
              <a:gdLst>
                <a:gd name="T0" fmla="*/ 0 w 1587"/>
                <a:gd name="T1" fmla="*/ 0 h 1"/>
                <a:gd name="T2" fmla="*/ 1586 w 1587"/>
                <a:gd name="T3" fmla="*/ 0 h 1"/>
                <a:gd name="T4" fmla="*/ 0 60000 65536"/>
                <a:gd name="T5" fmla="*/ 0 60000 65536"/>
                <a:gd name="T6" fmla="*/ 0 w 1587"/>
                <a:gd name="T7" fmla="*/ 0 h 1"/>
                <a:gd name="T8" fmla="*/ 1587 w 158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87" h="1">
                  <a:moveTo>
                    <a:pt x="0" y="0"/>
                  </a:moveTo>
                  <a:lnTo>
                    <a:pt x="1586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304800" y="3962400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Option</a:t>
            </a:r>
          </a:p>
          <a:p>
            <a:pPr algn="ctr" defTabSz="762000"/>
            <a:r>
              <a:rPr lang="en-US" sz="1600">
                <a:solidFill>
                  <a:schemeClr val="tx2"/>
                </a:solidFill>
              </a:rPr>
              <a:t>Payoff</a:t>
            </a:r>
          </a:p>
        </p:txBody>
      </p:sp>
      <p:sp>
        <p:nvSpPr>
          <p:cNvPr id="29703" name="Rectangle 22"/>
          <p:cNvSpPr>
            <a:spLocks noChangeArrowheads="1"/>
          </p:cNvSpPr>
          <p:nvPr/>
        </p:nvSpPr>
        <p:spPr bwMode="auto">
          <a:xfrm>
            <a:off x="4876800" y="4038600"/>
            <a:ext cx="749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Option</a:t>
            </a:r>
          </a:p>
          <a:p>
            <a:pPr algn="ctr" defTabSz="762000"/>
            <a:r>
              <a:rPr lang="en-US" sz="1600">
                <a:solidFill>
                  <a:schemeClr val="tx2"/>
                </a:solidFill>
              </a:rPr>
              <a:t>Payoff</a:t>
            </a:r>
          </a:p>
        </p:txBody>
      </p:sp>
      <p:sp>
        <p:nvSpPr>
          <p:cNvPr id="29704" name="Rectangle 24"/>
          <p:cNvSpPr>
            <a:spLocks noChangeArrowheads="1"/>
          </p:cNvSpPr>
          <p:nvPr/>
        </p:nvSpPr>
        <p:spPr bwMode="auto">
          <a:xfrm>
            <a:off x="2133600" y="5791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9705" name="Rectangle 25"/>
          <p:cNvSpPr>
            <a:spLocks noChangeArrowheads="1"/>
          </p:cNvSpPr>
          <p:nvPr/>
        </p:nvSpPr>
        <p:spPr bwMode="auto">
          <a:xfrm>
            <a:off x="6705600" y="47244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9706" name="Rectangle 26"/>
          <p:cNvSpPr>
            <a:spLocks noChangeArrowheads="1"/>
          </p:cNvSpPr>
          <p:nvPr/>
        </p:nvSpPr>
        <p:spPr bwMode="auto">
          <a:xfrm>
            <a:off x="5410200" y="4876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7" name="Rectangle 27"/>
          <p:cNvSpPr>
            <a:spLocks noChangeArrowheads="1"/>
          </p:cNvSpPr>
          <p:nvPr/>
        </p:nvSpPr>
        <p:spPr bwMode="auto">
          <a:xfrm>
            <a:off x="914400" y="579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3200400" y="5867400"/>
            <a:ext cx="1570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Underlying price</a:t>
            </a:r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7573963" y="464820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1600">
                <a:solidFill>
                  <a:schemeClr val="tx2"/>
                </a:solidFill>
              </a:rPr>
              <a:t>Underlying price</a:t>
            </a:r>
          </a:p>
        </p:txBody>
      </p:sp>
      <p:sp>
        <p:nvSpPr>
          <p:cNvPr id="29710" name="Rectangle 30"/>
          <p:cNvSpPr>
            <a:spLocks noChangeArrowheads="1"/>
          </p:cNvSpPr>
          <p:nvPr/>
        </p:nvSpPr>
        <p:spPr bwMode="auto">
          <a:xfrm>
            <a:off x="1776413" y="32004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2000" b="1">
                <a:solidFill>
                  <a:schemeClr val="accent2"/>
                </a:solidFill>
              </a:rPr>
              <a:t>BUY PUT</a:t>
            </a:r>
          </a:p>
        </p:txBody>
      </p:sp>
      <p:sp>
        <p:nvSpPr>
          <p:cNvPr id="29711" name="Rectangle 31"/>
          <p:cNvSpPr>
            <a:spLocks noChangeArrowheads="1"/>
          </p:cNvSpPr>
          <p:nvPr/>
        </p:nvSpPr>
        <p:spPr bwMode="auto">
          <a:xfrm>
            <a:off x="6180138" y="3200400"/>
            <a:ext cx="1633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US" sz="2000" b="1">
                <a:solidFill>
                  <a:schemeClr val="accent2"/>
                </a:solidFill>
              </a:rPr>
              <a:t>WRITE PUT</a:t>
            </a:r>
          </a:p>
        </p:txBody>
      </p:sp>
    </p:spTree>
    <p:extLst>
      <p:ext uri="{BB962C8B-B14F-4D97-AF65-F5344CB8AC3E}">
        <p14:creationId xmlns:p14="http://schemas.microsoft.com/office/powerpoint/2010/main" val="28291966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15840</TotalTime>
  <Words>1870</Words>
  <Application>Microsoft Office PowerPoint</Application>
  <PresentationFormat>On-screen Show (4:3)</PresentationFormat>
  <Paragraphs>473</Paragraphs>
  <Slides>35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Elements of Black-Scholes Formula</vt:lpstr>
      <vt:lpstr>Example: Using the B-S formula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Aydogan Alti</dc:creator>
  <cp:lastModifiedBy>Harty, Ryan</cp:lastModifiedBy>
  <cp:revision>337</cp:revision>
  <cp:lastPrinted>1997-11-18T16:40:44Z</cp:lastPrinted>
  <dcterms:created xsi:type="dcterms:W3CDTF">1997-09-10T01:37:26Z</dcterms:created>
  <dcterms:modified xsi:type="dcterms:W3CDTF">2019-10-21T15:19:57Z</dcterms:modified>
</cp:coreProperties>
</file>