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19" r:id="rId2"/>
    <p:sldId id="353" r:id="rId3"/>
    <p:sldId id="333" r:id="rId4"/>
    <p:sldId id="288" r:id="rId5"/>
    <p:sldId id="349" r:id="rId6"/>
    <p:sldId id="374" r:id="rId7"/>
    <p:sldId id="375" r:id="rId8"/>
    <p:sldId id="376" r:id="rId9"/>
    <p:sldId id="294" r:id="rId10"/>
    <p:sldId id="295" r:id="rId11"/>
    <p:sldId id="300" r:id="rId12"/>
    <p:sldId id="340" r:id="rId13"/>
    <p:sldId id="341" r:id="rId14"/>
    <p:sldId id="342" r:id="rId15"/>
    <p:sldId id="373" r:id="rId16"/>
    <p:sldId id="307" r:id="rId17"/>
    <p:sldId id="309" r:id="rId18"/>
    <p:sldId id="343" r:id="rId19"/>
    <p:sldId id="310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31" r:id="rId28"/>
    <p:sldId id="332" r:id="rId29"/>
    <p:sldId id="334" r:id="rId30"/>
    <p:sldId id="335" r:id="rId31"/>
    <p:sldId id="364" r:id="rId32"/>
    <p:sldId id="365" r:id="rId33"/>
    <p:sldId id="337" r:id="rId34"/>
  </p:sldIdLst>
  <p:sldSz cx="9144000" cy="6858000" type="screen4x3"/>
  <p:notesSz cx="6980238" cy="9210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00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6" autoAdjust="0"/>
    <p:restoredTop sz="94660"/>
  </p:normalViewPr>
  <p:slideViewPr>
    <p:cSldViewPr>
      <p:cViewPr varScale="1">
        <p:scale>
          <a:sx n="108" d="100"/>
          <a:sy n="108" d="100"/>
        </p:scale>
        <p:origin x="23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16.xml"/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87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7487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8AC93826-45D2-4EE2-B59E-746C8CBAD3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90563"/>
            <a:ext cx="4605338" cy="3454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76738"/>
            <a:ext cx="5119688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87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7487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74" tIns="45487" rIns="90974" bIns="45487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07A161FD-9D13-4614-A944-221890F478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90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EDD75-D880-429C-B019-4EE629B18098}" type="slidenum">
              <a:rPr lang="en-US"/>
              <a:pPr/>
              <a:t>3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7450" y="692150"/>
            <a:ext cx="4605338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4611688"/>
            <a:ext cx="5864225" cy="4310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782" tIns="45391" rIns="90782" bIns="4539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3B610B-50E3-4004-BF21-CB98F3D68131}" type="slidenum">
              <a:rPr lang="en-US"/>
              <a:pPr/>
              <a:t>6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5B761-FA3A-455E-82E2-B6810A483896}" type="slidenum">
              <a:rPr lang="en-US"/>
              <a:pPr/>
              <a:t>17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2099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B884C-FA0E-484D-A38D-1D0651F944A6}" type="slidenum">
              <a:rPr lang="en-US"/>
              <a:pPr/>
              <a:t>19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8899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CE898-BA3A-475C-9356-653A8AE65673}" type="slidenum">
              <a:rPr lang="en-US"/>
              <a:pPr/>
              <a:t>28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7450" y="692150"/>
            <a:ext cx="4605338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4611688"/>
            <a:ext cx="5864225" cy="4310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782" tIns="45391" rIns="90782" bIns="4539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4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22445-2986-441A-90F0-2DB92A85C9DE}" type="slidenum">
              <a:rPr lang="en-US"/>
              <a:pPr/>
              <a:t>29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7450" y="692150"/>
            <a:ext cx="4605338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4611688"/>
            <a:ext cx="5864225" cy="4310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982" tIns="45491" rIns="90982" bIns="4549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6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2068A-49B0-4E28-9469-1486F25B91DA}" type="slidenum">
              <a:rPr lang="en-US"/>
              <a:pPr/>
              <a:t>32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90563"/>
            <a:ext cx="4603750" cy="3452812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611688"/>
            <a:ext cx="5862638" cy="4311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CFF91-F6BC-4919-B3BF-80097A1E08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7EDDC-2699-4E3D-857D-E5711E5680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46C48-53A5-44F3-AE55-D85B6FA14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968DF7C-9805-4017-A164-E916F1E800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9C04D-7783-46E4-9F96-146E9AAF04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D20A9-3585-48A3-9A95-8817308B1B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697C1-7A5F-4163-84CE-4EB785811B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A0E98-E6C7-4F64-B10F-404A5442F8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95027-A5C4-492E-9228-B81C74E21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C49A5-DA44-4507-9436-CF740717E4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FD495-478D-48BC-B1F9-99FB13B0E0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E5DB2-813B-4F3D-9A68-366ADAC87A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F6355AE-1287-4E76-B4C3-A5C1AE180D8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6AEB-0C0A-46A6-A249-0A593743B1E4}" type="slidenum">
              <a:rPr lang="en-US"/>
              <a:pPr/>
              <a:t>1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/>
              <a:t>Real Options and Corporate Strategy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6DF7-C536-4306-9170-9F5330B1833D}" type="slidenum">
              <a:rPr lang="en-US"/>
              <a:pPr/>
              <a:t>10</a:t>
            </a:fld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2800" dirty="0"/>
              <a:t>Interpretation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en-US" sz="2400" dirty="0"/>
              <a:t>Option to invest in a positive NPV project is like an in-the-money American call option on a dividend paying stock</a:t>
            </a: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en-US" sz="2400" dirty="0"/>
              <a:t>Optimal investment timing means exercising that call at the right time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400" dirty="0"/>
              <a:t>What is the </a:t>
            </a:r>
            <a:r>
              <a:rPr lang="en-US" sz="2400" u="sng" dirty="0"/>
              <a:t>main trade-off</a:t>
            </a:r>
            <a:r>
              <a:rPr lang="en-US" sz="2400" dirty="0"/>
              <a:t>?</a:t>
            </a:r>
          </a:p>
          <a:p>
            <a:pPr lvl="1">
              <a:lnSpc>
                <a:spcPct val="90000"/>
              </a:lnSpc>
              <a:spcAft>
                <a:spcPct val="40000"/>
              </a:spcAft>
            </a:pPr>
            <a:r>
              <a:rPr lang="en-US" sz="2400" dirty="0"/>
              <a:t>Exercising immediately implies the loss of the option to wait and see (i.e., perhaps you are investing in what will turn out to be a bad investment)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Waiting to decide later implies the possible loss of cash flows the project could generate between today and the next possible investment date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98B2-B8AE-40E1-932F-2BCEE30BBB3A}" type="slidenum">
              <a:rPr lang="en-US"/>
              <a:pPr/>
              <a:t>11</a:t>
            </a:fld>
            <a:endParaRPr 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406400"/>
            <a:ext cx="6970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Timing Option Example – Valuing vacant land: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609600" y="1219200"/>
            <a:ext cx="77724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115888" indent="-115888" eaLnBrk="0" hangingPunct="0">
              <a:spcAft>
                <a:spcPct val="30000"/>
              </a:spcAft>
              <a:buFontTx/>
              <a:buChar char="•"/>
              <a:tabLst>
                <a:tab pos="398463" algn="l"/>
              </a:tabLst>
            </a:pPr>
            <a:r>
              <a:rPr lang="en-US" sz="2000"/>
              <a:t> A lot is suitable for either </a:t>
            </a:r>
            <a:r>
              <a:rPr lang="en-US" sz="2000">
                <a:solidFill>
                  <a:srgbClr val="FF0000"/>
                </a:solidFill>
              </a:rPr>
              <a:t>six</a:t>
            </a:r>
            <a:r>
              <a:rPr lang="en-US" sz="2000"/>
              <a:t> or </a:t>
            </a:r>
            <a:r>
              <a:rPr lang="en-US" sz="2000">
                <a:solidFill>
                  <a:srgbClr val="FF0000"/>
                </a:solidFill>
              </a:rPr>
              <a:t>nine</a:t>
            </a:r>
            <a:r>
              <a:rPr lang="en-US" sz="2000"/>
              <a:t> condominium units</a:t>
            </a:r>
          </a:p>
          <a:p>
            <a:pPr marL="115888" indent="-115888" eaLnBrk="0" hangingPunct="0">
              <a:spcAft>
                <a:spcPct val="30000"/>
              </a:spcAft>
              <a:buFontTx/>
              <a:buChar char="•"/>
              <a:tabLst>
                <a:tab pos="398463" algn="l"/>
              </a:tabLst>
            </a:pPr>
            <a:r>
              <a:rPr lang="en-US" sz="2000"/>
              <a:t> The interest rate is </a:t>
            </a:r>
            <a:r>
              <a:rPr lang="en-US" sz="2000">
                <a:solidFill>
                  <a:srgbClr val="FF0000"/>
                </a:solidFill>
              </a:rPr>
              <a:t>12%</a:t>
            </a:r>
          </a:p>
          <a:p>
            <a:pPr marL="115888" indent="-115888" eaLnBrk="0" hangingPunct="0">
              <a:spcAft>
                <a:spcPct val="30000"/>
              </a:spcAft>
              <a:buFontTx/>
              <a:buChar char="•"/>
              <a:tabLst>
                <a:tab pos="398463" algn="l"/>
              </a:tabLst>
            </a:pPr>
            <a:r>
              <a:rPr lang="en-US" sz="2000" b="1"/>
              <a:t> </a:t>
            </a:r>
            <a:r>
              <a:rPr lang="en-US" sz="2000"/>
              <a:t>Per unit construction costs are: (now or next year)</a:t>
            </a:r>
          </a:p>
          <a:p>
            <a:pPr marL="115888" indent="-115888" eaLnBrk="0" hangingPunct="0">
              <a:spcAft>
                <a:spcPct val="30000"/>
              </a:spcAft>
              <a:tabLst>
                <a:tab pos="398463" algn="l"/>
              </a:tabLst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$80,000</a:t>
            </a:r>
            <a:r>
              <a:rPr lang="en-US" sz="2000"/>
              <a:t> for building with six units</a:t>
            </a:r>
          </a:p>
          <a:p>
            <a:pPr marL="115888" indent="-115888" eaLnBrk="0" hangingPunct="0">
              <a:spcAft>
                <a:spcPct val="30000"/>
              </a:spcAft>
              <a:tabLst>
                <a:tab pos="398463" algn="l"/>
              </a:tabLst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$90,000</a:t>
            </a:r>
            <a:r>
              <a:rPr lang="en-US" sz="2000"/>
              <a:t> for building with nine units</a:t>
            </a:r>
          </a:p>
          <a:p>
            <a:pPr marL="115888" indent="-115888" eaLnBrk="0" hangingPunct="0">
              <a:spcAft>
                <a:spcPct val="30000"/>
              </a:spcAft>
              <a:buFontTx/>
              <a:buChar char="•"/>
              <a:tabLst>
                <a:tab pos="398463" algn="l"/>
              </a:tabLst>
            </a:pPr>
            <a:r>
              <a:rPr lang="en-US" sz="2000"/>
              <a:t> Current market price of each unit is </a:t>
            </a:r>
            <a:r>
              <a:rPr lang="en-US" sz="2000">
                <a:solidFill>
                  <a:srgbClr val="FF0000"/>
                </a:solidFill>
              </a:rPr>
              <a:t>$100,000</a:t>
            </a:r>
          </a:p>
          <a:p>
            <a:pPr marL="115888" indent="-115888" eaLnBrk="0" hangingPunct="0">
              <a:spcAft>
                <a:spcPct val="30000"/>
              </a:spcAft>
              <a:buFontTx/>
              <a:buChar char="•"/>
              <a:tabLst>
                <a:tab pos="398463" algn="l"/>
              </a:tabLst>
            </a:pPr>
            <a:r>
              <a:rPr lang="en-US" sz="2000"/>
              <a:t> Per year rental rate is </a:t>
            </a:r>
            <a:r>
              <a:rPr lang="en-US" sz="2000">
                <a:solidFill>
                  <a:srgbClr val="FF0000"/>
                </a:solidFill>
              </a:rPr>
              <a:t>$8,000</a:t>
            </a:r>
            <a:r>
              <a:rPr lang="en-US" sz="2000"/>
              <a:t> per unit (net of expenses)</a:t>
            </a:r>
          </a:p>
          <a:p>
            <a:pPr marL="115888" indent="-115888" eaLnBrk="0" hangingPunct="0">
              <a:spcAft>
                <a:spcPct val="30000"/>
              </a:spcAft>
              <a:buFontTx/>
              <a:buChar char="•"/>
              <a:tabLst>
                <a:tab pos="398463" algn="l"/>
              </a:tabLst>
            </a:pPr>
            <a:r>
              <a:rPr lang="en-US" sz="2000"/>
              <a:t> Next year, if market conditions are:</a:t>
            </a:r>
          </a:p>
          <a:p>
            <a:pPr marL="115888" indent="-115888" eaLnBrk="0" hangingPunct="0">
              <a:spcAft>
                <a:spcPct val="30000"/>
              </a:spcAft>
              <a:tabLst>
                <a:tab pos="398463" algn="l"/>
              </a:tabLst>
            </a:pPr>
            <a:r>
              <a:rPr lang="en-US" sz="2000"/>
              <a:t>	favorable, condos will sell for </a:t>
            </a:r>
            <a:r>
              <a:rPr lang="en-US" sz="2000">
                <a:solidFill>
                  <a:srgbClr val="FF0000"/>
                </a:solidFill>
              </a:rPr>
              <a:t>$120,000</a:t>
            </a:r>
          </a:p>
          <a:p>
            <a:pPr marL="115888" indent="-115888" eaLnBrk="0" hangingPunct="0">
              <a:spcAft>
                <a:spcPct val="30000"/>
              </a:spcAft>
              <a:tabLst>
                <a:tab pos="398463" algn="l"/>
              </a:tabLst>
            </a:pPr>
            <a:r>
              <a:rPr lang="en-US" sz="2000"/>
              <a:t>	unfavorable, they will sell for </a:t>
            </a:r>
            <a:r>
              <a:rPr lang="en-US" sz="2000">
                <a:solidFill>
                  <a:srgbClr val="FF0000"/>
                </a:solidFill>
              </a:rPr>
              <a:t>$90,000</a:t>
            </a:r>
          </a:p>
          <a:p>
            <a:pPr marL="115888" indent="-115888" eaLnBrk="0" hangingPunct="0">
              <a:spcAft>
                <a:spcPct val="60000"/>
              </a:spcAft>
              <a:buFontTx/>
              <a:buChar char="•"/>
              <a:tabLst>
                <a:tab pos="398463" algn="l"/>
              </a:tabLst>
            </a:pPr>
            <a:r>
              <a:rPr lang="en-US" sz="2000"/>
              <a:t>Assume that construction does not take time (e.g., can build today and          immediately sell at $100,000)</a:t>
            </a:r>
          </a:p>
          <a:p>
            <a:pPr marL="115888" indent="-115888" eaLnBrk="0" hangingPunct="0">
              <a:tabLst>
                <a:tab pos="398463" algn="l"/>
              </a:tabLst>
            </a:pPr>
            <a:r>
              <a:rPr lang="en-US" sz="2000"/>
              <a:t>What is the value of the vacant land today?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81000" y="381000"/>
            <a:ext cx="8305800" cy="617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383A-DC10-4B0D-A791-85C38B13DAB4}" type="slidenum">
              <a:rPr lang="en-US"/>
              <a:pPr/>
              <a:t>12</a:t>
            </a:fld>
            <a:endParaRPr lang="en-U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381000" y="304800"/>
            <a:ext cx="8534400" cy="648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Aft>
                <a:spcPct val="30000"/>
              </a:spcAft>
              <a:tabLst>
                <a:tab pos="230188" algn="l"/>
              </a:tabLst>
            </a:pPr>
            <a:r>
              <a:rPr lang="en-US"/>
              <a:t>Answer:</a:t>
            </a:r>
          </a:p>
          <a:p>
            <a:pPr eaLnBrk="0" hangingPunct="0">
              <a:spcAft>
                <a:spcPct val="20000"/>
              </a:spcAft>
              <a:tabLst>
                <a:tab pos="230188" algn="l"/>
              </a:tabLst>
            </a:pPr>
            <a:r>
              <a:rPr lang="en-US" sz="2000"/>
              <a:t>Today we can:</a:t>
            </a:r>
          </a:p>
          <a:p>
            <a:pPr eaLnBrk="0" hangingPunct="0">
              <a:spcAft>
                <a:spcPct val="20000"/>
              </a:spcAft>
              <a:tabLst>
                <a:tab pos="230188" algn="l"/>
              </a:tabLst>
            </a:pPr>
            <a:r>
              <a:rPr lang="en-US" sz="2000"/>
              <a:t>    1) </a:t>
            </a:r>
            <a:r>
              <a:rPr lang="en-US" sz="2000" b="1"/>
              <a:t>Build 6 condos:</a:t>
            </a:r>
            <a:r>
              <a:rPr lang="en-US" sz="2000"/>
              <a:t> V = $120,000  ( 6 times [100,000 – 80,000])</a:t>
            </a:r>
          </a:p>
          <a:p>
            <a:pPr eaLnBrk="0" hangingPunct="0">
              <a:spcAft>
                <a:spcPct val="20000"/>
              </a:spcAft>
              <a:tabLst>
                <a:tab pos="230188" algn="l"/>
              </a:tabLst>
            </a:pPr>
            <a:r>
              <a:rPr lang="en-US" sz="2000"/>
              <a:t>    2) </a:t>
            </a:r>
            <a:r>
              <a:rPr lang="en-US" sz="2000" b="1"/>
              <a:t>Build 9 condos:</a:t>
            </a:r>
            <a:r>
              <a:rPr lang="en-US" sz="2000"/>
              <a:t> V = $90,000</a:t>
            </a:r>
            <a:r>
              <a:rPr lang="en-US"/>
              <a:t>   </a:t>
            </a:r>
            <a:r>
              <a:rPr lang="en-US" sz="2000"/>
              <a:t>( 9 times [100,000 – 90,000])</a:t>
            </a:r>
            <a:endParaRPr lang="en-US"/>
          </a:p>
          <a:p>
            <a:pPr eaLnBrk="0" hangingPunct="0">
              <a:spcAft>
                <a:spcPct val="20000"/>
              </a:spcAft>
              <a:tabLst>
                <a:tab pos="230188" algn="l"/>
              </a:tabLst>
            </a:pPr>
            <a:r>
              <a:rPr lang="en-US" sz="2000"/>
              <a:t>    3) </a:t>
            </a:r>
            <a:r>
              <a:rPr lang="en-US" sz="2000" b="1"/>
              <a:t>“Wait and see”:</a:t>
            </a:r>
            <a:r>
              <a:rPr lang="en-US" sz="2000"/>
              <a:t>   </a:t>
            </a:r>
          </a:p>
          <a:p>
            <a:pPr eaLnBrk="0" hangingPunct="0">
              <a:spcAft>
                <a:spcPct val="50000"/>
              </a:spcAft>
              <a:tabLst>
                <a:tab pos="230188" algn="l"/>
              </a:tabLst>
            </a:pPr>
            <a:r>
              <a:rPr lang="en-US" sz="2000"/>
              <a:t>To value this alternative we will again use the tracking portfolio method:</a:t>
            </a:r>
            <a:r>
              <a:rPr lang="en-US"/>
              <a:t>	</a:t>
            </a:r>
            <a:endParaRPr lang="en-US" sz="2000"/>
          </a:p>
          <a:p>
            <a:pPr eaLnBrk="0" hangingPunct="0">
              <a:spcAft>
                <a:spcPct val="10000"/>
              </a:spcAft>
              <a:tabLst>
                <a:tab pos="230188" algn="l"/>
              </a:tabLst>
            </a:pPr>
            <a:r>
              <a:rPr lang="en-US" sz="2000" b="1"/>
              <a:t>Step 1:</a:t>
            </a:r>
            <a:r>
              <a:rPr lang="en-US" sz="2000"/>
              <a:t> </a:t>
            </a:r>
            <a:r>
              <a:rPr lang="en-US" sz="2000" b="1"/>
              <a:t>Identify the payoffs that you need to value</a:t>
            </a:r>
          </a:p>
          <a:p>
            <a:pPr algn="just">
              <a:spcBef>
                <a:spcPct val="50000"/>
              </a:spcBef>
              <a:tabLst>
                <a:tab pos="230188" algn="l"/>
              </a:tabLst>
            </a:pPr>
            <a:r>
              <a:rPr lang="en-US" sz="2000">
                <a:cs typeface="Times New Roman" pitchFamily="18" charset="0"/>
              </a:rPr>
              <a:t>Suppose we wait until next year to make the building decision. Next year</a:t>
            </a:r>
          </a:p>
          <a:p>
            <a:pPr algn="just">
              <a:spcBef>
                <a:spcPct val="50000"/>
              </a:spcBef>
              <a:tabLst>
                <a:tab pos="230188" algn="l"/>
              </a:tabLst>
            </a:pPr>
            <a:r>
              <a:rPr lang="en-US" sz="2000">
                <a:cs typeface="Times New Roman" pitchFamily="18" charset="0"/>
              </a:rPr>
              <a:t> if the market is favorable:</a:t>
            </a:r>
          </a:p>
          <a:p>
            <a:pPr algn="just">
              <a:spcBef>
                <a:spcPct val="50000"/>
              </a:spcBef>
              <a:tabLst>
                <a:tab pos="230188" algn="l"/>
              </a:tabLst>
            </a:pPr>
            <a:r>
              <a:rPr lang="en-US" sz="2000">
                <a:cs typeface="Times New Roman" pitchFamily="18" charset="0"/>
              </a:rPr>
              <a:t>		- Six units: 6 × ($120,000 - $80,000) = $240,000</a:t>
            </a:r>
          </a:p>
          <a:p>
            <a:pPr algn="just">
              <a:spcBef>
                <a:spcPct val="50000"/>
              </a:spcBef>
              <a:tabLst>
                <a:tab pos="230188" algn="l"/>
              </a:tabLst>
            </a:pPr>
            <a:r>
              <a:rPr lang="en-US" sz="2000">
                <a:cs typeface="Times New Roman" pitchFamily="18" charset="0"/>
              </a:rPr>
              <a:t>		- Nine units: 9 × ($120,000 - $90,000) = </a:t>
            </a:r>
            <a:r>
              <a:rPr lang="en-US" sz="2000" b="1">
                <a:solidFill>
                  <a:schemeClr val="accent2"/>
                </a:solidFill>
                <a:cs typeface="Times New Roman" pitchFamily="18" charset="0"/>
              </a:rPr>
              <a:t>$270,000</a:t>
            </a:r>
            <a:r>
              <a:rPr lang="en-US" sz="2000" b="1">
                <a:cs typeface="Times New Roman" pitchFamily="18" charset="0"/>
              </a:rPr>
              <a:t>	</a:t>
            </a:r>
            <a:endParaRPr lang="en-US" sz="2000"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tabLst>
                <a:tab pos="230188" algn="l"/>
              </a:tabLst>
            </a:pPr>
            <a:r>
              <a:rPr lang="en-US" sz="2000">
                <a:cs typeface="Times New Roman" pitchFamily="18" charset="0"/>
              </a:rPr>
              <a:t>If the market is unfavorable:</a:t>
            </a:r>
          </a:p>
          <a:p>
            <a:pPr algn="just">
              <a:spcBef>
                <a:spcPct val="50000"/>
              </a:spcBef>
              <a:tabLst>
                <a:tab pos="230188" algn="l"/>
              </a:tabLst>
            </a:pPr>
            <a:r>
              <a:rPr lang="en-US" sz="2000">
                <a:cs typeface="Times New Roman" pitchFamily="18" charset="0"/>
              </a:rPr>
              <a:t>		- Six units: 6 × ($90,000 - $80,000) = </a:t>
            </a:r>
            <a:r>
              <a:rPr lang="en-US" sz="2000" b="1">
                <a:solidFill>
                  <a:schemeClr val="accent2"/>
                </a:solidFill>
                <a:cs typeface="Times New Roman" pitchFamily="18" charset="0"/>
              </a:rPr>
              <a:t>$60,000</a:t>
            </a:r>
          </a:p>
          <a:p>
            <a:pPr lvl="2" algn="just">
              <a:spcBef>
                <a:spcPct val="50000"/>
              </a:spcBef>
              <a:buFontTx/>
              <a:buChar char="-"/>
              <a:tabLst>
                <a:tab pos="230188" algn="l"/>
              </a:tabLst>
            </a:pPr>
            <a:r>
              <a:rPr lang="en-US" sz="2000">
                <a:cs typeface="Times New Roman" pitchFamily="18" charset="0"/>
              </a:rPr>
              <a:t>Nine units: 9 × ($90,000 - $90,000) = 0</a:t>
            </a:r>
          </a:p>
          <a:p>
            <a:pPr eaLnBrk="0" hangingPunct="0">
              <a:spcAft>
                <a:spcPct val="30000"/>
              </a:spcAft>
              <a:tabLst>
                <a:tab pos="230188" algn="l"/>
              </a:tabLst>
            </a:pPr>
            <a:endParaRPr lang="en-US" sz="2000"/>
          </a:p>
        </p:txBody>
      </p:sp>
      <p:sp>
        <p:nvSpPr>
          <p:cNvPr id="142339" name="Line 3"/>
          <p:cNvSpPr>
            <a:spLocks noChangeShapeType="1"/>
          </p:cNvSpPr>
          <p:nvPr/>
        </p:nvSpPr>
        <p:spPr bwMode="auto">
          <a:xfrm>
            <a:off x="66294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7086600" y="4343400"/>
            <a:ext cx="1600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Build with nine units if the market is favorable</a:t>
            </a:r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62484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6629400" y="5715000"/>
            <a:ext cx="1600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Build with six units if the market is unfavorable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nimBg="1"/>
      <p:bldP spid="142342" grpId="0"/>
      <p:bldP spid="142343" grpId="0" animBg="1"/>
      <p:bldP spid="1423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153400" cy="3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74625">
              <a:spcBef>
                <a:spcPct val="50000"/>
              </a:spcBef>
            </a:pPr>
            <a:r>
              <a:rPr lang="en-US" sz="2000" b="1" dirty="0"/>
              <a:t>Step 2: Find the tracking portfolio</a:t>
            </a:r>
          </a:p>
          <a:p>
            <a:pPr defTabSz="174625">
              <a:spcBef>
                <a:spcPct val="50000"/>
              </a:spcBef>
              <a:buFontTx/>
              <a:buChar char="•"/>
            </a:pPr>
            <a:r>
              <a:rPr lang="en-US" sz="2000"/>
              <a:t> To construct the tracking portfolio, we need an </a:t>
            </a:r>
            <a:r>
              <a:rPr lang="en-US" sz="2000">
                <a:solidFill>
                  <a:schemeClr val="accent2"/>
                </a:solidFill>
              </a:rPr>
              <a:t>underlying asset</a:t>
            </a:r>
            <a:endParaRPr lang="en-US" sz="2000"/>
          </a:p>
          <a:p>
            <a:pPr defTabSz="174625">
              <a:spcBef>
                <a:spcPct val="50000"/>
              </a:spcBef>
              <a:spcAft>
                <a:spcPct val="40000"/>
              </a:spcAft>
              <a:buFontTx/>
              <a:buChar char="•"/>
            </a:pPr>
            <a:r>
              <a:rPr lang="en-US" sz="2000" dirty="0"/>
              <a:t> In this case, the underlying asset is a condo (i.e., purchasing a condo as an 	investment): </a:t>
            </a:r>
          </a:p>
          <a:p>
            <a:pPr defTabSz="174625">
              <a:spcBef>
                <a:spcPct val="50000"/>
              </a:spcBef>
            </a:pPr>
            <a:r>
              <a:rPr lang="en-US" sz="2000" dirty="0"/>
              <a:t>																					Payoff = </a:t>
            </a:r>
            <a:r>
              <a:rPr lang="en-US" sz="2000" dirty="0">
                <a:solidFill>
                  <a:srgbClr val="008000"/>
                </a:solidFill>
              </a:rPr>
              <a:t>$128,000</a:t>
            </a:r>
            <a:r>
              <a:rPr lang="en-US" sz="2000" dirty="0"/>
              <a:t> (condo price + rent)</a:t>
            </a:r>
          </a:p>
          <a:p>
            <a:pPr defTabSz="174625">
              <a:spcBef>
                <a:spcPct val="50000"/>
              </a:spcBef>
            </a:pPr>
            <a:r>
              <a:rPr lang="en-US" sz="2000" dirty="0"/>
              <a:t>Purchase price = </a:t>
            </a:r>
            <a:r>
              <a:rPr lang="en-US" sz="2000" dirty="0">
                <a:solidFill>
                  <a:srgbClr val="008000"/>
                </a:solidFill>
              </a:rPr>
              <a:t>$100,000</a:t>
            </a:r>
          </a:p>
          <a:p>
            <a:pPr defTabSz="174625">
              <a:spcBef>
                <a:spcPct val="50000"/>
              </a:spcBef>
            </a:pPr>
            <a:r>
              <a:rPr lang="en-US" sz="2000" dirty="0"/>
              <a:t>																					Payoff = </a:t>
            </a:r>
            <a:r>
              <a:rPr lang="en-US" sz="2000" dirty="0">
                <a:solidFill>
                  <a:srgbClr val="008000"/>
                </a:solidFill>
              </a:rPr>
              <a:t>$98,000</a:t>
            </a:r>
            <a:r>
              <a:rPr lang="en-US" sz="2000" dirty="0"/>
              <a:t> (condo price + rent)</a:t>
            </a:r>
          </a:p>
        </p:txBody>
      </p:sp>
      <p:sp>
        <p:nvSpPr>
          <p:cNvPr id="143363" name="Line 3"/>
          <p:cNvSpPr>
            <a:spLocks noChangeShapeType="1"/>
          </p:cNvSpPr>
          <p:nvPr/>
        </p:nvSpPr>
        <p:spPr bwMode="auto">
          <a:xfrm flipV="1">
            <a:off x="3200400" y="2286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>
            <a:off x="32004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381000" y="3581400"/>
            <a:ext cx="8229600" cy="279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 Finding the tracking portfolio: Let</a:t>
            </a:r>
          </a:p>
          <a:p>
            <a:pPr lvl="2"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x</a:t>
            </a:r>
            <a:r>
              <a:rPr lang="en-US" sz="1800"/>
              <a:t> = number of condos purchased today</a:t>
            </a:r>
          </a:p>
          <a:p>
            <a:pPr lvl="2">
              <a:spcBef>
                <a:spcPct val="50000"/>
              </a:spcBef>
              <a:spcAft>
                <a:spcPct val="50000"/>
              </a:spcAft>
            </a:pPr>
            <a:r>
              <a:rPr lang="en-US" sz="1800">
                <a:solidFill>
                  <a:srgbClr val="FF0000"/>
                </a:solidFill>
              </a:rPr>
              <a:t>y</a:t>
            </a:r>
            <a:r>
              <a:rPr lang="en-US" sz="1800"/>
              <a:t> = dollars invested today in one-year bonds</a:t>
            </a:r>
          </a:p>
          <a:p>
            <a:pPr>
              <a:spcBef>
                <a:spcPct val="50000"/>
              </a:spcBef>
              <a:spcAft>
                <a:spcPct val="20000"/>
              </a:spcAft>
            </a:pPr>
            <a:r>
              <a:rPr lang="en-US" sz="1800"/>
              <a:t>Favorable market: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Unfavorable market: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1800"/>
              <a:t>Solving, we get </a:t>
            </a:r>
            <a:r>
              <a:rPr lang="en-US" sz="1800" i="1">
                <a:solidFill>
                  <a:schemeClr val="accent2"/>
                </a:solidFill>
              </a:rPr>
              <a:t>x</a:t>
            </a:r>
            <a:r>
              <a:rPr lang="en-US" sz="1800">
                <a:solidFill>
                  <a:schemeClr val="accent2"/>
                </a:solidFill>
              </a:rPr>
              <a:t> = 7</a:t>
            </a:r>
            <a:r>
              <a:rPr lang="en-US" sz="1800"/>
              <a:t> </a:t>
            </a:r>
            <a:r>
              <a:rPr lang="en-US" sz="1800">
                <a:solidFill>
                  <a:schemeClr val="accent2"/>
                </a:solidFill>
              </a:rPr>
              <a:t>condos</a:t>
            </a:r>
            <a:r>
              <a:rPr lang="en-US" sz="1800"/>
              <a:t> and </a:t>
            </a:r>
            <a:r>
              <a:rPr lang="en-US" sz="1800" i="1">
                <a:solidFill>
                  <a:schemeClr val="accent2"/>
                </a:solidFill>
              </a:rPr>
              <a:t>y</a:t>
            </a:r>
            <a:r>
              <a:rPr lang="en-US" sz="1800">
                <a:solidFill>
                  <a:schemeClr val="accent2"/>
                </a:solidFill>
              </a:rPr>
              <a:t> = – $ 558,929</a:t>
            </a:r>
            <a:endParaRPr lang="en-US" sz="1800"/>
          </a:p>
        </p:txBody>
      </p:sp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2819400" y="4953000"/>
          <a:ext cx="3632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0" name="Equation" r:id="rId3" imgW="1790640" imgH="190440" progId="Equation.DSMT4">
                  <p:embed/>
                </p:oleObj>
              </mc:Choice>
              <mc:Fallback>
                <p:oleObj name="Equation" r:id="rId3" imgW="179064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3632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2819400" y="5486400"/>
          <a:ext cx="33750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1" name="Equation" r:id="rId5" imgW="1663560" imgH="190440" progId="Equation.DSMT4">
                  <p:embed/>
                </p:oleObj>
              </mc:Choice>
              <mc:Fallback>
                <p:oleObj name="Equation" r:id="rId5" imgW="1663560" imgH="190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86400"/>
                        <a:ext cx="33750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6705600" y="5715000"/>
            <a:ext cx="19812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Notice that the tracking portfolio has a short position in the bond (i.e., borrowing)</a:t>
            </a: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H="1">
            <a:off x="5105400" y="6172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B63-1E4A-4B08-A9DC-175802E9E33D}" type="slidenum">
              <a:rPr lang="en-US"/>
              <a:pPr/>
              <a:t>14</a:t>
            </a:fld>
            <a:endParaRPr lang="en-US"/>
          </a:p>
        </p:txBody>
      </p:sp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4582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74625">
              <a:spcBef>
                <a:spcPct val="50000"/>
              </a:spcBef>
            </a:pPr>
            <a:r>
              <a:rPr lang="en-US" sz="2000" b="1"/>
              <a:t>Step 3: Find the current value of the tracking portfolio</a:t>
            </a:r>
          </a:p>
          <a:p>
            <a:pPr defTabSz="174625">
              <a:spcBef>
                <a:spcPct val="50000"/>
              </a:spcBef>
            </a:pPr>
            <a:r>
              <a:rPr lang="en-US" sz="2000"/>
              <a:t>Value of the tracking portfolio = </a:t>
            </a:r>
            <a:r>
              <a:rPr lang="en-US" sz="2000">
                <a:solidFill>
                  <a:schemeClr val="accent2"/>
                </a:solidFill>
              </a:rPr>
              <a:t>7</a:t>
            </a:r>
            <a:r>
              <a:rPr lang="en-US" sz="2000"/>
              <a:t> </a:t>
            </a:r>
            <a:r>
              <a:rPr lang="en-US" sz="2000">
                <a:cs typeface="Times New Roman" pitchFamily="18" charset="0"/>
              </a:rPr>
              <a:t>× </a:t>
            </a:r>
            <a:r>
              <a:rPr lang="en-US" sz="2000">
                <a:solidFill>
                  <a:srgbClr val="008000"/>
                </a:solidFill>
                <a:cs typeface="Times New Roman" pitchFamily="18" charset="0"/>
              </a:rPr>
              <a:t>$100,000</a:t>
            </a:r>
            <a:r>
              <a:rPr lang="en-US" sz="2000">
                <a:cs typeface="Times New Roman" pitchFamily="18" charset="0"/>
              </a:rPr>
              <a:t> </a:t>
            </a:r>
            <a:r>
              <a:rPr lang="en-US" sz="2000">
                <a:solidFill>
                  <a:schemeClr val="accent2"/>
                </a:solidFill>
                <a:cs typeface="Times New Roman" pitchFamily="18" charset="0"/>
              </a:rPr>
              <a:t>– $</a:t>
            </a:r>
            <a:r>
              <a:rPr lang="en-US" sz="2000">
                <a:solidFill>
                  <a:schemeClr val="accent2"/>
                </a:solidFill>
              </a:rPr>
              <a:t> 558,929</a:t>
            </a:r>
            <a:r>
              <a:rPr lang="en-US" sz="2000"/>
              <a:t> = </a:t>
            </a:r>
            <a:r>
              <a:rPr lang="en-US" sz="2000" b="1"/>
              <a:t>$141,071</a:t>
            </a:r>
          </a:p>
          <a:p>
            <a:pPr defTabSz="174625">
              <a:spcBef>
                <a:spcPct val="50000"/>
              </a:spcBef>
            </a:pPr>
            <a:endParaRPr lang="en-US" sz="2000" b="1"/>
          </a:p>
          <a:p>
            <a:pPr defTabSz="174625">
              <a:spcBef>
                <a:spcPct val="50000"/>
              </a:spcBef>
            </a:pPr>
            <a:endParaRPr lang="en-US" sz="2000" b="1"/>
          </a:p>
          <a:p>
            <a:pPr defTabSz="174625">
              <a:spcBef>
                <a:spcPct val="50000"/>
              </a:spcBef>
            </a:pPr>
            <a:endParaRPr lang="en-US" sz="2000" b="1"/>
          </a:p>
          <a:p>
            <a:pPr defTabSz="174625">
              <a:spcBef>
                <a:spcPct val="50000"/>
              </a:spcBef>
            </a:pPr>
            <a:endParaRPr lang="en-US" sz="2000" b="1"/>
          </a:p>
          <a:p>
            <a:pPr defTabSz="174625">
              <a:spcBef>
                <a:spcPct val="50000"/>
              </a:spcBef>
              <a:buFontTx/>
              <a:buChar char="•"/>
            </a:pPr>
            <a:r>
              <a:rPr lang="en-US" sz="2000"/>
              <a:t> Since the “wait-and-see” alternative is more valuable ($141,071) than building 	today either with six units ($120,000) or with nine units ($90,000), the optimal 	decision is to wait</a:t>
            </a:r>
          </a:p>
          <a:p>
            <a:pPr defTabSz="174625">
              <a:spcBef>
                <a:spcPct val="50000"/>
              </a:spcBef>
              <a:buFontTx/>
              <a:buChar char="•"/>
            </a:pPr>
            <a:r>
              <a:rPr lang="en-US" sz="2000"/>
              <a:t> Therefore, the value of the vacant land is $141,071, and the land will remain 	vacant for another year</a:t>
            </a:r>
          </a:p>
          <a:p>
            <a:pPr defTabSz="174625">
              <a:spcBef>
                <a:spcPct val="50000"/>
              </a:spcBef>
            </a:pPr>
            <a:r>
              <a:rPr lang="en-US" sz="2000" b="1"/>
              <a:t> </a:t>
            </a:r>
          </a:p>
        </p:txBody>
      </p:sp>
      <p:sp>
        <p:nvSpPr>
          <p:cNvPr id="144387" name="Line 3"/>
          <p:cNvSpPr>
            <a:spLocks noChangeShapeType="1"/>
          </p:cNvSpPr>
          <p:nvPr/>
        </p:nvSpPr>
        <p:spPr bwMode="auto">
          <a:xfrm flipV="1">
            <a:off x="7162800" y="129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6096000" y="1676400"/>
            <a:ext cx="22098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Value of the “wait-and-see” alternative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2822-ACF6-4F05-A4D5-685A52064AC5}" type="slidenum">
              <a:rPr lang="en-US"/>
              <a:pPr/>
              <a:t>15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r>
              <a:rPr lang="en-US" sz="2800" dirty="0"/>
              <a:t>3. Growth options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876800"/>
          </a:xfrm>
        </p:spPr>
        <p:txBody>
          <a:bodyPr/>
          <a:lstStyle/>
          <a:p>
            <a:pPr marL="288925" indent="-288925"/>
            <a:r>
              <a:rPr lang="en-US" sz="2400" dirty="0"/>
              <a:t>In many instances an initial investment allows the firm to make follow-on investments in the future (e.g., scaling up, or introducing related products) </a:t>
            </a:r>
          </a:p>
          <a:p>
            <a:pPr marL="288925" indent="-288925"/>
            <a:r>
              <a:rPr lang="en-US" sz="2400" dirty="0"/>
              <a:t>How do we value projects with such embedded growth options?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1000" y="304800"/>
            <a:ext cx="8458200" cy="625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115888" eaLnBrk="0" hangingPunct="0">
              <a:spcAft>
                <a:spcPct val="30000"/>
              </a:spcAft>
            </a:pPr>
            <a:r>
              <a:rPr lang="en-US" dirty="0"/>
              <a:t>Example – Option to make follow-on investments:</a:t>
            </a:r>
            <a:endParaRPr lang="en-US" sz="2000" dirty="0"/>
          </a:p>
          <a:p>
            <a:pPr defTabSz="115888" eaLnBrk="0" hangingPunct="0">
              <a:spcAft>
                <a:spcPct val="30000"/>
              </a:spcAft>
            </a:pPr>
            <a:r>
              <a:rPr lang="en-US" sz="2000" dirty="0"/>
              <a:t>Decision to introduce Mark I computers</a:t>
            </a:r>
          </a:p>
          <a:p>
            <a:pPr defTabSz="115888" eaLnBrk="0" hangingPunct="0">
              <a:spcAft>
                <a:spcPct val="40000"/>
              </a:spcAft>
              <a:buFontTx/>
              <a:buChar char="-"/>
            </a:pPr>
            <a:r>
              <a:rPr lang="en-US" sz="2000" dirty="0"/>
              <a:t> Mark I produces the following cash flows:</a:t>
            </a:r>
          </a:p>
          <a:p>
            <a:pPr defTabSz="115888" eaLnBrk="0" hangingPunct="0">
              <a:spcAft>
                <a:spcPct val="40000"/>
              </a:spcAft>
            </a:pPr>
            <a:endParaRPr lang="en-US" sz="2000" dirty="0"/>
          </a:p>
          <a:p>
            <a:pPr defTabSz="115888" eaLnBrk="0" hangingPunct="0"/>
            <a:r>
              <a:rPr lang="en-US" sz="2000" dirty="0">
                <a:solidFill>
                  <a:schemeClr val="accent2"/>
                </a:solidFill>
              </a:rPr>
              <a:t>	      t=0	      t=1	     t=2	       t=3	         t=4	      t=5</a:t>
            </a:r>
          </a:p>
          <a:p>
            <a:pPr defTabSz="115888" eaLnBrk="0" hangingPunct="0">
              <a:spcAft>
                <a:spcPct val="50000"/>
              </a:spcAft>
            </a:pPr>
            <a:r>
              <a:rPr lang="en-US" sz="2000" dirty="0">
                <a:solidFill>
                  <a:schemeClr val="accent2"/>
                </a:solidFill>
              </a:rPr>
              <a:t>	   – 450	   +110	    +99     +195       +166     +125</a:t>
            </a:r>
          </a:p>
          <a:p>
            <a:pPr defTabSz="115888" eaLnBrk="0" hangingPunct="0">
              <a:spcAft>
                <a:spcPct val="30000"/>
              </a:spcAft>
            </a:pPr>
            <a:r>
              <a:rPr lang="en-US" sz="2000" dirty="0"/>
              <a:t>- The cost of capital is </a:t>
            </a:r>
            <a:r>
              <a:rPr lang="en-US" sz="2000" dirty="0">
                <a:solidFill>
                  <a:srgbClr val="FF0000"/>
                </a:solidFill>
              </a:rPr>
              <a:t>20%</a:t>
            </a:r>
            <a:r>
              <a:rPr lang="en-US" sz="2000" dirty="0"/>
              <a:t> (generates NPV = </a:t>
            </a:r>
            <a:r>
              <a:rPr lang="en-US" sz="2000" dirty="0">
                <a:solidFill>
                  <a:srgbClr val="FF0000"/>
                </a:solidFill>
              </a:rPr>
              <a:t>– $46.45</a:t>
            </a:r>
            <a:r>
              <a:rPr lang="en-US" sz="2000" dirty="0"/>
              <a:t>). The interest rate is 10%</a:t>
            </a:r>
          </a:p>
          <a:p>
            <a:pPr defTabSz="115888" eaLnBrk="0" hangingPunct="0">
              <a:spcAft>
                <a:spcPct val="40000"/>
              </a:spcAft>
              <a:buFontTx/>
              <a:buChar char="-"/>
            </a:pPr>
            <a:r>
              <a:rPr lang="en-US" sz="2000" dirty="0"/>
              <a:t> Launching Mark I gives the opportunity to launch Mark II. Mark II decision 	has to be made in year 3</a:t>
            </a:r>
          </a:p>
          <a:p>
            <a:pPr defTabSz="115888" eaLnBrk="0" hangingPunct="0">
              <a:spcAft>
                <a:spcPct val="30000"/>
              </a:spcAft>
              <a:buFontTx/>
              <a:buChar char="-"/>
            </a:pPr>
            <a:r>
              <a:rPr lang="en-US" sz="2000" dirty="0"/>
              <a:t> Mark II requires an investment of </a:t>
            </a:r>
            <a:r>
              <a:rPr lang="en-US" sz="2000" dirty="0">
                <a:solidFill>
                  <a:srgbClr val="FF0000"/>
                </a:solidFill>
              </a:rPr>
              <a:t>$900</a:t>
            </a:r>
            <a:r>
              <a:rPr lang="en-US" sz="2000" dirty="0"/>
              <a:t> at </a:t>
            </a:r>
            <a:r>
              <a:rPr lang="en-US" sz="2000" dirty="0">
                <a:solidFill>
                  <a:srgbClr val="FF0000"/>
                </a:solidFill>
              </a:rPr>
              <a:t>t = 3</a:t>
            </a:r>
          </a:p>
          <a:p>
            <a:pPr defTabSz="115888" eaLnBrk="0" hangingPunct="0">
              <a:lnSpc>
                <a:spcPct val="150000"/>
              </a:lnSpc>
              <a:spcAft>
                <a:spcPct val="60000"/>
              </a:spcAft>
              <a:buFontTx/>
              <a:buChar char="-"/>
            </a:pPr>
            <a:r>
              <a:rPr lang="en-US" sz="2000" dirty="0"/>
              <a:t> The year-3 PV of Mark II, calculated at t=0, is </a:t>
            </a:r>
            <a:r>
              <a:rPr lang="en-US" sz="2000" dirty="0">
                <a:solidFill>
                  <a:srgbClr val="FF0000"/>
                </a:solidFill>
              </a:rPr>
              <a:t>$800</a:t>
            </a:r>
            <a:r>
              <a:rPr lang="en-US" sz="2000" dirty="0"/>
              <a:t>. Year-0 PV of this amount 	is</a:t>
            </a:r>
          </a:p>
          <a:p>
            <a:pPr defTabSz="115888" eaLnBrk="0" hangingPunct="0">
              <a:spcAft>
                <a:spcPts val="600"/>
              </a:spcAft>
              <a:buFontTx/>
              <a:buChar char="-"/>
            </a:pPr>
            <a:r>
              <a:rPr lang="en-US" sz="2000" dirty="0"/>
              <a:t> The future value of the Mark II cash flows is highly uncertain. This value 	evolves as a stock price with a standard deviation of </a:t>
            </a:r>
            <a:r>
              <a:rPr lang="en-US" sz="2000" dirty="0">
                <a:solidFill>
                  <a:srgbClr val="FF0000"/>
                </a:solidFill>
              </a:rPr>
              <a:t>35%</a:t>
            </a:r>
            <a:r>
              <a:rPr lang="en-US" sz="2000" dirty="0"/>
              <a:t> per year</a:t>
            </a:r>
          </a:p>
          <a:p>
            <a:pPr defTabSz="115888" eaLnBrk="0" hangingPunct="0">
              <a:spcAft>
                <a:spcPts val="600"/>
              </a:spcAft>
            </a:pPr>
            <a:r>
              <a:rPr lang="en-US" sz="2000" dirty="0"/>
              <a:t>Is launching Mark I a good idea?</a:t>
            </a: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838200" y="4724400"/>
          <a:ext cx="11350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Equation" r:id="rId3" imgW="583920" imgH="355320" progId="Equation.DSMT4">
                  <p:embed/>
                </p:oleObj>
              </mc:Choice>
              <mc:Fallback>
                <p:oleObj name="Equation" r:id="rId3" imgW="583920" imgH="35532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24400"/>
                        <a:ext cx="11350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57200" y="304800"/>
            <a:ext cx="82391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Aft>
                <a:spcPct val="50000"/>
              </a:spcAft>
            </a:pPr>
            <a:r>
              <a:rPr lang="en-US"/>
              <a:t>Answer:</a:t>
            </a:r>
          </a:p>
          <a:p>
            <a:pPr eaLnBrk="0" hangingPunct="0"/>
            <a:r>
              <a:rPr lang="en-US" sz="1800"/>
              <a:t>What is the value of the </a:t>
            </a:r>
            <a:r>
              <a:rPr lang="en-US" sz="1800" u="sng"/>
              <a:t>option</a:t>
            </a:r>
            <a:r>
              <a:rPr lang="en-US" sz="1800"/>
              <a:t> to launch Mark II?</a:t>
            </a:r>
          </a:p>
          <a:p>
            <a:pPr eaLnBrk="0" hangingPunct="0"/>
            <a:endParaRPr lang="en-US" sz="1800"/>
          </a:p>
          <a:p>
            <a:pPr eaLnBrk="0" hangingPunct="0"/>
            <a:r>
              <a:rPr lang="en-US" sz="1800"/>
              <a:t>Opportunity to invest in Mark II is a 3-year European call option on an asset worth $463 at t = 0 with a $900 exercise price</a:t>
            </a:r>
          </a:p>
          <a:p>
            <a:pPr eaLnBrk="0" hangingPunct="0"/>
            <a:endParaRPr lang="en-US" sz="1800"/>
          </a:p>
          <a:p>
            <a:pPr eaLnBrk="0" hangingPunct="0"/>
            <a:r>
              <a:rPr lang="en-US" sz="1800"/>
              <a:t>Notice that $463 is the t = 0 value of Mark II. But we do not have the </a:t>
            </a:r>
            <a:r>
              <a:rPr lang="en-US" sz="1800" u="sng"/>
              <a:t>obligation</a:t>
            </a:r>
            <a:r>
              <a:rPr lang="en-US" sz="1800"/>
              <a:t>, only the </a:t>
            </a:r>
            <a:r>
              <a:rPr lang="en-US" sz="1800" u="sng"/>
              <a:t>right</a:t>
            </a:r>
            <a:r>
              <a:rPr lang="en-US" sz="1800"/>
              <a:t>, to invest in Mark II</a:t>
            </a:r>
            <a:endParaRPr lang="en-US" sz="2000"/>
          </a:p>
        </p:txBody>
      </p:sp>
      <p:pic>
        <p:nvPicPr>
          <p:cNvPr id="58415" name="Picture 47" descr="mark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895600"/>
            <a:ext cx="4305300" cy="3324225"/>
          </a:xfrm>
          <a:prstGeom prst="rect">
            <a:avLst/>
          </a:prstGeom>
          <a:noFill/>
        </p:spPr>
      </p:pic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1371600" y="526415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$463</a:t>
            </a:r>
          </a:p>
        </p:txBody>
      </p:sp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1371600" y="457835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$900</a:t>
            </a: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7086600" y="2987675"/>
            <a:ext cx="160020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 good outcome: exercise the option to invest</a:t>
            </a:r>
          </a:p>
        </p:txBody>
      </p:sp>
      <p:sp>
        <p:nvSpPr>
          <p:cNvPr id="58419" name="Text Box 51"/>
          <p:cNvSpPr txBox="1">
            <a:spLocks noChangeArrowheads="1"/>
          </p:cNvSpPr>
          <p:nvPr/>
        </p:nvSpPr>
        <p:spPr bwMode="auto">
          <a:xfrm>
            <a:off x="7086600" y="5197475"/>
            <a:ext cx="160020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 bad outcome: Don’t exercise the option to invest</a:t>
            </a:r>
          </a:p>
        </p:txBody>
      </p:sp>
      <p:sp>
        <p:nvSpPr>
          <p:cNvPr id="58420" name="Line 52"/>
          <p:cNvSpPr>
            <a:spLocks noChangeShapeType="1"/>
          </p:cNvSpPr>
          <p:nvPr/>
        </p:nvSpPr>
        <p:spPr bwMode="auto">
          <a:xfrm flipH="1">
            <a:off x="64770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21" name="Line 53"/>
          <p:cNvSpPr>
            <a:spLocks noChangeShapeType="1"/>
          </p:cNvSpPr>
          <p:nvPr/>
        </p:nvSpPr>
        <p:spPr bwMode="auto">
          <a:xfrm flipH="1">
            <a:off x="6477000" y="5638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22" name="Text Box 54"/>
          <p:cNvSpPr txBox="1">
            <a:spLocks noChangeArrowheads="1"/>
          </p:cNvSpPr>
          <p:nvPr/>
        </p:nvSpPr>
        <p:spPr bwMode="auto">
          <a:xfrm>
            <a:off x="6705600" y="62484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Time</a:t>
            </a:r>
          </a:p>
        </p:txBody>
      </p:sp>
      <p:sp>
        <p:nvSpPr>
          <p:cNvPr id="58423" name="Text Box 55"/>
          <p:cNvSpPr txBox="1">
            <a:spLocks noChangeArrowheads="1"/>
          </p:cNvSpPr>
          <p:nvPr/>
        </p:nvSpPr>
        <p:spPr bwMode="auto">
          <a:xfrm>
            <a:off x="1828800" y="63246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0</a:t>
            </a:r>
          </a:p>
        </p:txBody>
      </p:sp>
      <p:sp>
        <p:nvSpPr>
          <p:cNvPr id="58424" name="Text Box 56"/>
          <p:cNvSpPr txBox="1">
            <a:spLocks noChangeArrowheads="1"/>
          </p:cNvSpPr>
          <p:nvPr/>
        </p:nvSpPr>
        <p:spPr bwMode="auto">
          <a:xfrm>
            <a:off x="3124200" y="63246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58425" name="Text Box 57"/>
          <p:cNvSpPr txBox="1">
            <a:spLocks noChangeArrowheads="1"/>
          </p:cNvSpPr>
          <p:nvPr/>
        </p:nvSpPr>
        <p:spPr bwMode="auto">
          <a:xfrm>
            <a:off x="4495800" y="63246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2</a:t>
            </a:r>
          </a:p>
        </p:txBody>
      </p:sp>
      <p:sp>
        <p:nvSpPr>
          <p:cNvPr id="58426" name="Text Box 58"/>
          <p:cNvSpPr txBox="1">
            <a:spLocks noChangeArrowheads="1"/>
          </p:cNvSpPr>
          <p:nvPr/>
        </p:nvSpPr>
        <p:spPr bwMode="auto">
          <a:xfrm>
            <a:off x="6019800" y="63246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3</a:t>
            </a:r>
          </a:p>
        </p:txBody>
      </p:sp>
      <p:sp>
        <p:nvSpPr>
          <p:cNvPr id="58427" name="Line 59"/>
          <p:cNvSpPr>
            <a:spLocks noChangeShapeType="1"/>
          </p:cNvSpPr>
          <p:nvPr/>
        </p:nvSpPr>
        <p:spPr bwMode="auto">
          <a:xfrm flipV="1">
            <a:off x="6324600" y="2819400"/>
            <a:ext cx="0" cy="3352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28" name="Line 60"/>
          <p:cNvSpPr>
            <a:spLocks noChangeShapeType="1"/>
          </p:cNvSpPr>
          <p:nvPr/>
        </p:nvSpPr>
        <p:spPr bwMode="auto">
          <a:xfrm>
            <a:off x="6324600" y="62055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29" name="Text Box 61"/>
          <p:cNvSpPr txBox="1">
            <a:spLocks noChangeArrowheads="1"/>
          </p:cNvSpPr>
          <p:nvPr/>
        </p:nvSpPr>
        <p:spPr bwMode="auto">
          <a:xfrm>
            <a:off x="1219200" y="3048000"/>
            <a:ext cx="838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Value of Mark II</a:t>
            </a:r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>
            <a:off x="34290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31" name="Line 63"/>
          <p:cNvSpPr>
            <a:spLocks noChangeShapeType="1"/>
          </p:cNvSpPr>
          <p:nvPr/>
        </p:nvSpPr>
        <p:spPr bwMode="auto">
          <a:xfrm>
            <a:off x="48006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32" name="Line 64"/>
          <p:cNvSpPr>
            <a:spLocks noChangeShapeType="1"/>
          </p:cNvSpPr>
          <p:nvPr/>
        </p:nvSpPr>
        <p:spPr bwMode="auto">
          <a:xfrm>
            <a:off x="63246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9203-2BBB-4E50-AF05-88B284A4CC53}" type="slidenum">
              <a:rPr lang="en-US"/>
              <a:pPr/>
              <a:t>18</a:t>
            </a:fld>
            <a:endParaRPr lang="en-US"/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058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solidFill>
                  <a:schemeClr val="tx2"/>
                </a:solidFill>
              </a:rPr>
              <a:t>Mapping: Project </a:t>
            </a:r>
            <a:r>
              <a:rPr lang="en-US" sz="1800" b="1">
                <a:solidFill>
                  <a:schemeClr val="tx2"/>
                </a:solidFill>
                <a:sym typeface="Wingdings" pitchFamily="2" charset="2"/>
              </a:rPr>
              <a:t> Call Option</a:t>
            </a:r>
            <a:endParaRPr lang="en-US" sz="1800"/>
          </a:p>
          <a:p>
            <a:pPr eaLnBrk="0" hangingPunct="0"/>
            <a:endParaRPr lang="en-US" sz="1800"/>
          </a:p>
          <a:p>
            <a:pPr eaLnBrk="0" hangingPunct="0"/>
            <a:endParaRPr lang="en-US" sz="1800"/>
          </a:p>
          <a:p>
            <a:pPr eaLnBrk="0" hangingPunct="0"/>
            <a:endParaRPr lang="en-US" sz="1800"/>
          </a:p>
          <a:p>
            <a:pPr eaLnBrk="0" hangingPunct="0"/>
            <a:endParaRPr lang="en-US" sz="1800"/>
          </a:p>
          <a:p>
            <a:pPr eaLnBrk="0" hangingPunct="0"/>
            <a:endParaRPr lang="en-US" sz="1800"/>
          </a:p>
          <a:p>
            <a:pPr eaLnBrk="0" hangingPunct="0"/>
            <a:endParaRPr lang="en-US" sz="1800"/>
          </a:p>
          <a:p>
            <a:pPr eaLnBrk="0" hangingPunct="0"/>
            <a:endParaRPr lang="en-US" sz="1800"/>
          </a:p>
          <a:p>
            <a:pPr eaLnBrk="0" hangingPunct="0"/>
            <a:endParaRPr lang="en-US" sz="1800"/>
          </a:p>
          <a:p>
            <a:pPr eaLnBrk="0" hangingPunct="0"/>
            <a:endParaRPr lang="en-US" sz="1800"/>
          </a:p>
          <a:p>
            <a:pPr eaLnBrk="0" hangingPunct="0"/>
            <a:endParaRPr lang="en-US" sz="1800"/>
          </a:p>
          <a:p>
            <a:pPr eaLnBrk="0" hangingPunct="0"/>
            <a:endParaRPr lang="en-US" sz="1800"/>
          </a:p>
          <a:p>
            <a:pPr eaLnBrk="0" hangingPunct="0"/>
            <a:endParaRPr lang="en-US" sz="1800"/>
          </a:p>
          <a:p>
            <a:pPr eaLnBrk="0" hangingPunct="0"/>
            <a:endParaRPr lang="en-US" sz="1800"/>
          </a:p>
          <a:p>
            <a:pPr eaLnBrk="0" hangingPunct="0"/>
            <a:r>
              <a:rPr lang="en-US" sz="1800"/>
              <a:t>Using Black-Scholes, the European call option value is </a:t>
            </a:r>
            <a:r>
              <a:rPr lang="en-US" sz="1800">
                <a:solidFill>
                  <a:schemeClr val="accent2"/>
                </a:solidFill>
              </a:rPr>
              <a:t>$55.1</a:t>
            </a:r>
          </a:p>
          <a:p>
            <a:pPr eaLnBrk="0" hangingPunct="0"/>
            <a:endParaRPr lang="en-US" sz="1800">
              <a:solidFill>
                <a:schemeClr val="accent2"/>
              </a:solidFill>
            </a:endParaRPr>
          </a:p>
          <a:p>
            <a:pPr eaLnBrk="0" hangingPunct="0"/>
            <a:r>
              <a:rPr lang="en-US" sz="1800"/>
              <a:t>Hence the overall project NPV is the NPV of Mark I plus the option value of Mark II:</a:t>
            </a:r>
          </a:p>
          <a:p>
            <a:pPr eaLnBrk="0" hangingPunct="0"/>
            <a:endParaRPr lang="en-US" sz="1800"/>
          </a:p>
          <a:p>
            <a:pPr eaLnBrk="0" hangingPunct="0"/>
            <a:r>
              <a:rPr lang="en-US" sz="1800"/>
              <a:t>NPV = – 46.45 + 55.1 = $8.65</a:t>
            </a:r>
          </a:p>
          <a:p>
            <a:pPr eaLnBrk="0" hangingPunct="0"/>
            <a:endParaRPr lang="en-US" sz="1800"/>
          </a:p>
          <a:p>
            <a:pPr eaLnBrk="0" hangingPunct="0"/>
            <a:r>
              <a:rPr lang="en-US" sz="1800"/>
              <a:t>So we should invest in Mark I</a:t>
            </a:r>
          </a:p>
        </p:txBody>
      </p:sp>
      <p:graphicFrame>
        <p:nvGraphicFramePr>
          <p:cNvPr id="145411" name="Group 3"/>
          <p:cNvGraphicFramePr>
            <a:graphicFrameLocks noGrp="1"/>
          </p:cNvGraphicFramePr>
          <p:nvPr/>
        </p:nvGraphicFramePr>
        <p:xfrm>
          <a:off x="304800" y="1066800"/>
          <a:ext cx="8458200" cy="2892426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Call Option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Expenditure required to invest in Mark II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Exercise 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 of FCF of Mark II at t =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Stock price (price of the underlying asset)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Length of time the decision can be deferred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 to expiration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Riskiness of the operating assets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s</a:t>
                      </a:r>
                      <a:endParaRPr kumimoji="0" lang="en-US" sz="16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Standard deviation of stock return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Time value of 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Interest rate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FD36-90B9-4A1A-995B-58870B065A44}" type="slidenum">
              <a:rPr lang="en-US"/>
              <a:pPr/>
              <a:t>19</a:t>
            </a:fld>
            <a:endParaRPr lang="en-US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1000" y="914400"/>
            <a:ext cx="8305800" cy="340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230188" eaLnBrk="0" hangingPunct="0">
              <a:buFontTx/>
              <a:buChar char="•"/>
            </a:pPr>
            <a:r>
              <a:rPr lang="en-US" dirty="0"/>
              <a:t> Notice that both Mark I and Mark II are negative NPV projects, 	but launching Mark I is still a good idea</a:t>
            </a:r>
          </a:p>
          <a:p>
            <a:pPr defTabSz="230188" eaLnBrk="0" hangingPunct="0"/>
            <a:endParaRPr lang="en-US" dirty="0"/>
          </a:p>
          <a:p>
            <a:pPr defTabSz="230188" eaLnBrk="0" hangingPunct="0">
              <a:spcAft>
                <a:spcPct val="30000"/>
              </a:spcAft>
              <a:buFontTx/>
              <a:buChar char="•"/>
            </a:pPr>
            <a:r>
              <a:rPr lang="en-US" dirty="0"/>
              <a:t> How do two negative NPV projects sum up to a positive NPV?</a:t>
            </a:r>
          </a:p>
          <a:p>
            <a:pPr defTabSz="230188" eaLnBrk="0" hangingPunct="0">
              <a:spcAft>
                <a:spcPct val="40000"/>
              </a:spcAft>
            </a:pPr>
            <a:r>
              <a:rPr lang="en-US" dirty="0"/>
              <a:t>  		</a:t>
            </a:r>
            <a:r>
              <a:rPr lang="en-US" sz="2000" dirty="0"/>
              <a:t>We do not have to make the decision to launch Mark II today, but 3 years 			from now</a:t>
            </a:r>
          </a:p>
          <a:p>
            <a:pPr defTabSz="230188" eaLnBrk="0" hangingPunct="0"/>
            <a:r>
              <a:rPr lang="en-US" sz="2000" dirty="0"/>
              <a:t>		The option value embedded in that decision makes Mark I a good 						investment</a:t>
            </a:r>
          </a:p>
          <a:p>
            <a:pPr defTabSz="230188" eaLnBrk="0" hangingPunct="0"/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3B08-8F1A-4083-BF66-EA036B128D47}" type="slidenum">
              <a:rPr lang="en-US"/>
              <a:pPr/>
              <a:t>2</a:t>
            </a:fld>
            <a:endParaRPr lang="en-US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609600" y="381000"/>
            <a:ext cx="7924800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FontTx/>
              <a:buAutoNum type="arabicPeriod"/>
            </a:pPr>
            <a:r>
              <a:rPr lang="en-US" sz="3200" dirty="0"/>
              <a:t>Introduction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b="1" dirty="0"/>
              <a:t>Real options:</a:t>
            </a:r>
            <a:r>
              <a:rPr lang="en-US" dirty="0"/>
              <a:t> Use of option pricing techniques for project evaluation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dirty="0"/>
              <a:t>Application of relative valuation to the </a:t>
            </a:r>
            <a:r>
              <a:rPr lang="en-US" b="1" dirty="0"/>
              <a:t>operation</a:t>
            </a:r>
            <a:r>
              <a:rPr lang="en-US" dirty="0"/>
              <a:t> and </a:t>
            </a:r>
            <a:r>
              <a:rPr lang="en-US" b="1" dirty="0"/>
              <a:t>valuation</a:t>
            </a:r>
            <a:r>
              <a:rPr lang="en-US" dirty="0"/>
              <a:t> of real investment projects</a:t>
            </a:r>
            <a:endParaRPr lang="en-US" sz="2000" dirty="0"/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dirty="0"/>
              <a:t>Valuation process specifies not only the NPV, but also  </a:t>
            </a:r>
            <a:r>
              <a:rPr lang="en-US" i="1" dirty="0"/>
              <a:t>future actions</a:t>
            </a:r>
            <a:r>
              <a:rPr lang="en-US" dirty="0"/>
              <a:t> to be taken in a number of contingencies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dirty="0"/>
              <a:t>Why is real option analysis useful?</a:t>
            </a:r>
          </a:p>
          <a:p>
            <a:pPr marL="857250" lvl="1" indent="-342900">
              <a:spcBef>
                <a:spcPct val="50000"/>
              </a:spcBef>
              <a:buFontTx/>
              <a:buAutoNum type="arabicPeriod"/>
            </a:pPr>
            <a:r>
              <a:rPr lang="en-US" sz="2000" dirty="0"/>
              <a:t>Exploits the similarity of projects to options</a:t>
            </a:r>
          </a:p>
          <a:p>
            <a:pPr marL="857250" lvl="1" indent="-342900">
              <a:spcBef>
                <a:spcPct val="50000"/>
              </a:spcBef>
              <a:buFontTx/>
              <a:buAutoNum type="arabicPeriod"/>
            </a:pPr>
            <a:r>
              <a:rPr lang="en-US" sz="2000" dirty="0"/>
              <a:t>Remedies deficiencies inherent in the DCF method (DCF is “passive”; it does not reflect contingencies and interim decisions)</a:t>
            </a:r>
          </a:p>
          <a:p>
            <a:pPr marL="857250" lvl="1" indent="-342900">
              <a:spcBef>
                <a:spcPct val="50000"/>
              </a:spcBef>
              <a:buFontTx/>
              <a:buAutoNum type="arabicPeriod"/>
            </a:pPr>
            <a:r>
              <a:rPr lang="en-US" sz="2000" dirty="0"/>
              <a:t>Bridges the gap between financial valuation and “strategy”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/>
          <a:p>
            <a:fld id="{6B472D7C-74A0-47B1-9044-7BC05A732900}" type="slidenum">
              <a:rPr lang="en-US"/>
              <a:pPr/>
              <a:t>20</a:t>
            </a:fld>
            <a:endParaRPr lang="en-US"/>
          </a:p>
        </p:txBody>
      </p:sp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472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/>
              <a:t>Cash Flows without capacity change</a:t>
            </a:r>
            <a:endParaRPr lang="en-US" dirty="0"/>
          </a:p>
        </p:txBody>
      </p:sp>
      <p:grpSp>
        <p:nvGrpSpPr>
          <p:cNvPr id="178179" name="Group 3"/>
          <p:cNvGrpSpPr>
            <a:grpSpLocks/>
          </p:cNvGrpSpPr>
          <p:nvPr/>
        </p:nvGrpSpPr>
        <p:grpSpPr bwMode="auto">
          <a:xfrm>
            <a:off x="914400" y="1447800"/>
            <a:ext cx="2667000" cy="2209800"/>
            <a:chOff x="3216" y="960"/>
            <a:chExt cx="1680" cy="1392"/>
          </a:xfrm>
        </p:grpSpPr>
        <p:sp>
          <p:nvSpPr>
            <p:cNvPr id="178180" name="Line 4"/>
            <p:cNvSpPr>
              <a:spLocks noChangeShapeType="1"/>
            </p:cNvSpPr>
            <p:nvPr/>
          </p:nvSpPr>
          <p:spPr bwMode="auto">
            <a:xfrm flipV="1">
              <a:off x="3216" y="960"/>
              <a:ext cx="16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1" name="Line 5"/>
            <p:cNvSpPr>
              <a:spLocks noChangeShapeType="1"/>
            </p:cNvSpPr>
            <p:nvPr/>
          </p:nvSpPr>
          <p:spPr bwMode="auto">
            <a:xfrm>
              <a:off x="3216" y="1680"/>
              <a:ext cx="168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2" name="Line 6"/>
            <p:cNvSpPr>
              <a:spLocks noChangeShapeType="1"/>
            </p:cNvSpPr>
            <p:nvPr/>
          </p:nvSpPr>
          <p:spPr bwMode="auto">
            <a:xfrm>
              <a:off x="4128" y="1296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3" name="Line 7"/>
            <p:cNvSpPr>
              <a:spLocks noChangeShapeType="1"/>
            </p:cNvSpPr>
            <p:nvPr/>
          </p:nvSpPr>
          <p:spPr bwMode="auto">
            <a:xfrm flipV="1">
              <a:off x="4080" y="1920"/>
              <a:ext cx="81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1828800" y="6324600"/>
            <a:ext cx="571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/>
              <a:t>Payoffs to holding one share of the market portfolio</a:t>
            </a:r>
            <a:endParaRPr lang="en-US" dirty="0"/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724400" y="914400"/>
            <a:ext cx="472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/>
              <a:t>Cash Flows if capacity doubled at good node</a:t>
            </a:r>
            <a:endParaRPr lang="en-US" dirty="0"/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84239" y="2360744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− $140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3581400" y="1219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$200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3505200" y="2743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$150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3581400" y="3505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</a:rPr>
              <a:t>$100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1676400" y="19812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 </a:t>
            </a:r>
            <a:r>
              <a:rPr lang="en-US" sz="2000"/>
              <a:t>Good</a:t>
            </a:r>
            <a:endParaRPr lang="en-US"/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1752600" y="2667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 </a:t>
            </a:r>
            <a:r>
              <a:rPr lang="en-US" sz="2000"/>
              <a:t>Bad</a:t>
            </a:r>
            <a:endParaRPr lang="en-US"/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3048000" y="1447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</a:t>
            </a:r>
            <a:r>
              <a:rPr lang="en-US" sz="2000"/>
              <a:t>Good-Good</a:t>
            </a:r>
            <a:endParaRPr lang="en-US"/>
          </a:p>
        </p:txBody>
      </p:sp>
      <p:sp>
        <p:nvSpPr>
          <p:cNvPr id="178193" name="Text Box 17"/>
          <p:cNvSpPr txBox="1">
            <a:spLocks noChangeArrowheads="1"/>
          </p:cNvSpPr>
          <p:nvPr/>
        </p:nvSpPr>
        <p:spPr bwMode="auto">
          <a:xfrm>
            <a:off x="3276600" y="2895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</a:t>
            </a:r>
            <a:r>
              <a:rPr lang="en-US" sz="2000"/>
              <a:t>Bad-Good</a:t>
            </a:r>
            <a:endParaRPr lang="en-US"/>
          </a:p>
        </p:txBody>
      </p:sp>
      <p:sp>
        <p:nvSpPr>
          <p:cNvPr id="178194" name="Text Box 18"/>
          <p:cNvSpPr txBox="1">
            <a:spLocks noChangeArrowheads="1"/>
          </p:cNvSpPr>
          <p:nvPr/>
        </p:nvSpPr>
        <p:spPr bwMode="auto">
          <a:xfrm>
            <a:off x="3352800" y="3733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2000" dirty="0"/>
              <a:t>Bad-Bad</a:t>
            </a:r>
            <a:endParaRPr lang="en-US" dirty="0"/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914400" y="518160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           </a:t>
            </a:r>
            <a:r>
              <a:rPr lang="en-US" sz="2000" dirty="0"/>
              <a:t>$100</a:t>
            </a:r>
            <a:endParaRPr lang="en-US" dirty="0"/>
          </a:p>
        </p:txBody>
      </p:sp>
      <p:sp>
        <p:nvSpPr>
          <p:cNvPr id="178196" name="Text Box 20"/>
          <p:cNvSpPr txBox="1">
            <a:spLocks noChangeArrowheads="1"/>
          </p:cNvSpPr>
          <p:nvPr/>
        </p:nvSpPr>
        <p:spPr bwMode="auto">
          <a:xfrm>
            <a:off x="4953000" y="4191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2000" dirty="0"/>
              <a:t>$169</a:t>
            </a:r>
            <a:endParaRPr lang="en-US" dirty="0"/>
          </a:p>
        </p:txBody>
      </p:sp>
      <p:sp>
        <p:nvSpPr>
          <p:cNvPr id="178197" name="Text Box 21"/>
          <p:cNvSpPr txBox="1">
            <a:spLocks noChangeArrowheads="1"/>
          </p:cNvSpPr>
          <p:nvPr/>
        </p:nvSpPr>
        <p:spPr bwMode="auto">
          <a:xfrm>
            <a:off x="4953000" y="51816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2000" dirty="0"/>
              <a:t>$104</a:t>
            </a:r>
            <a:endParaRPr lang="en-US" dirty="0"/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2000" dirty="0"/>
              <a:t>$64</a:t>
            </a:r>
            <a:endParaRPr lang="en-US" dirty="0"/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3352800" y="4572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2000" dirty="0"/>
              <a:t>$130</a:t>
            </a:r>
            <a:endParaRPr lang="en-US" dirty="0"/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3352800" y="5486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2000" dirty="0"/>
              <a:t>$80</a:t>
            </a:r>
            <a:endParaRPr lang="en-US" dirty="0"/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4724400" y="229393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− $140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8153400" y="1143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$400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8153400" y="1905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$300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6248400" y="15240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−$140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8153400" y="2667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$150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8153400" y="3429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 $100</a:t>
            </a:r>
          </a:p>
        </p:txBody>
      </p:sp>
      <p:sp>
        <p:nvSpPr>
          <p:cNvPr id="178207" name="Rectangle 31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08" name="Rectangle 3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pPr algn="l"/>
            <a:r>
              <a:rPr lang="en-US" sz="2400"/>
              <a:t>Example – Value of option to expand capacity</a:t>
            </a:r>
          </a:p>
        </p:txBody>
      </p:sp>
      <p:sp>
        <p:nvSpPr>
          <p:cNvPr id="178209" name="Text Box 33"/>
          <p:cNvSpPr txBox="1">
            <a:spLocks noChangeArrowheads="1"/>
          </p:cNvSpPr>
          <p:nvPr/>
        </p:nvSpPr>
        <p:spPr bwMode="auto">
          <a:xfrm>
            <a:off x="304800" y="5105400"/>
            <a:ext cx="1143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Interest rate = 5%</a:t>
            </a:r>
          </a:p>
        </p:txBody>
      </p:sp>
      <p:sp>
        <p:nvSpPr>
          <p:cNvPr id="178210" name="Line 34"/>
          <p:cNvSpPr>
            <a:spLocks noChangeShapeType="1"/>
          </p:cNvSpPr>
          <p:nvPr/>
        </p:nvSpPr>
        <p:spPr bwMode="auto">
          <a:xfrm flipV="1">
            <a:off x="2514600" y="4953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11" name="Line 35"/>
          <p:cNvSpPr>
            <a:spLocks noChangeShapeType="1"/>
          </p:cNvSpPr>
          <p:nvPr/>
        </p:nvSpPr>
        <p:spPr bwMode="auto">
          <a:xfrm>
            <a:off x="2514600" y="5410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12" name="Line 36"/>
          <p:cNvSpPr>
            <a:spLocks noChangeShapeType="1"/>
          </p:cNvSpPr>
          <p:nvPr/>
        </p:nvSpPr>
        <p:spPr bwMode="auto">
          <a:xfrm flipV="1">
            <a:off x="4191000" y="4495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13" name="Line 37"/>
          <p:cNvSpPr>
            <a:spLocks noChangeShapeType="1"/>
          </p:cNvSpPr>
          <p:nvPr/>
        </p:nvSpPr>
        <p:spPr bwMode="auto">
          <a:xfrm>
            <a:off x="4267200" y="5791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14" name="Line 38"/>
          <p:cNvSpPr>
            <a:spLocks noChangeShapeType="1"/>
          </p:cNvSpPr>
          <p:nvPr/>
        </p:nvSpPr>
        <p:spPr bwMode="auto">
          <a:xfrm>
            <a:off x="4191000" y="4800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15" name="Line 39"/>
          <p:cNvSpPr>
            <a:spLocks noChangeShapeType="1"/>
          </p:cNvSpPr>
          <p:nvPr/>
        </p:nvSpPr>
        <p:spPr bwMode="auto">
          <a:xfrm flipV="1">
            <a:off x="4267200" y="5486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78218" name="Group 42"/>
          <p:cNvGrpSpPr>
            <a:grpSpLocks/>
          </p:cNvGrpSpPr>
          <p:nvPr/>
        </p:nvGrpSpPr>
        <p:grpSpPr bwMode="auto">
          <a:xfrm>
            <a:off x="5562600" y="1371600"/>
            <a:ext cx="2667000" cy="2209800"/>
            <a:chOff x="3216" y="960"/>
            <a:chExt cx="1680" cy="1392"/>
          </a:xfrm>
        </p:grpSpPr>
        <p:sp>
          <p:nvSpPr>
            <p:cNvPr id="178219" name="Line 43"/>
            <p:cNvSpPr>
              <a:spLocks noChangeShapeType="1"/>
            </p:cNvSpPr>
            <p:nvPr/>
          </p:nvSpPr>
          <p:spPr bwMode="auto">
            <a:xfrm flipV="1">
              <a:off x="3216" y="960"/>
              <a:ext cx="16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0" name="Line 44"/>
            <p:cNvSpPr>
              <a:spLocks noChangeShapeType="1"/>
            </p:cNvSpPr>
            <p:nvPr/>
          </p:nvSpPr>
          <p:spPr bwMode="auto">
            <a:xfrm>
              <a:off x="3216" y="1680"/>
              <a:ext cx="168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1" name="Line 45"/>
            <p:cNvSpPr>
              <a:spLocks noChangeShapeType="1"/>
            </p:cNvSpPr>
            <p:nvPr/>
          </p:nvSpPr>
          <p:spPr bwMode="auto">
            <a:xfrm>
              <a:off x="4128" y="1296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2" name="Line 46"/>
            <p:cNvSpPr>
              <a:spLocks noChangeShapeType="1"/>
            </p:cNvSpPr>
            <p:nvPr/>
          </p:nvSpPr>
          <p:spPr bwMode="auto">
            <a:xfrm flipV="1">
              <a:off x="4080" y="1920"/>
              <a:ext cx="81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223" name="Text Box 47"/>
          <p:cNvSpPr txBox="1">
            <a:spLocks noChangeArrowheads="1"/>
          </p:cNvSpPr>
          <p:nvPr/>
        </p:nvSpPr>
        <p:spPr bwMode="auto">
          <a:xfrm>
            <a:off x="3505200" y="1981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$150</a:t>
            </a:r>
          </a:p>
        </p:txBody>
      </p:sp>
      <p:sp>
        <p:nvSpPr>
          <p:cNvPr id="178224" name="Text Box 48"/>
          <p:cNvSpPr txBox="1">
            <a:spLocks noChangeArrowheads="1"/>
          </p:cNvSpPr>
          <p:nvPr/>
        </p:nvSpPr>
        <p:spPr bwMode="auto">
          <a:xfrm>
            <a:off x="3352800" y="2209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</a:t>
            </a:r>
            <a:r>
              <a:rPr lang="en-US" sz="2000"/>
              <a:t>Good-Bad</a:t>
            </a:r>
            <a:endParaRPr lang="en-US"/>
          </a:p>
        </p:txBody>
      </p:sp>
      <p:sp>
        <p:nvSpPr>
          <p:cNvPr id="178225" name="Text Box 49"/>
          <p:cNvSpPr txBox="1">
            <a:spLocks noChangeArrowheads="1"/>
          </p:cNvSpPr>
          <p:nvPr/>
        </p:nvSpPr>
        <p:spPr bwMode="auto">
          <a:xfrm>
            <a:off x="4953000" y="4724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  </a:t>
            </a:r>
            <a:r>
              <a:rPr lang="en-US" sz="2000" dirty="0"/>
              <a:t>$104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3009900" y="2476500"/>
            <a:ext cx="3429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4800" y="4191000"/>
            <a:ext cx="8458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83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7F7E-B31B-4CD9-B586-CB916198F53F}" type="slidenum">
              <a:rPr lang="en-US"/>
              <a:pPr/>
              <a:t>21</a:t>
            </a:fld>
            <a:endParaRPr lang="en-US"/>
          </a:p>
        </p:txBody>
      </p:sp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820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363" indent="-233363">
              <a:spcBef>
                <a:spcPct val="50000"/>
              </a:spcBef>
              <a:buFontTx/>
              <a:buAutoNum type="alphaLcPeriod"/>
            </a:pPr>
            <a:r>
              <a:rPr lang="en-US" sz="2000" b="1"/>
              <a:t>Value of the project without the option to expand capacity</a:t>
            </a:r>
          </a:p>
          <a:p>
            <a:pPr marL="233363" indent="-233363">
              <a:spcBef>
                <a:spcPct val="50000"/>
              </a:spcBef>
              <a:buFontTx/>
              <a:buChar char="•"/>
            </a:pPr>
            <a:r>
              <a:rPr lang="en-US" sz="2000"/>
              <a:t>We know the project cash flows in year 2</a:t>
            </a:r>
          </a:p>
          <a:p>
            <a:pPr marL="233363" indent="-233363">
              <a:spcBef>
                <a:spcPct val="50000"/>
              </a:spcBef>
              <a:buFontTx/>
              <a:buChar char="•"/>
            </a:pPr>
            <a:r>
              <a:rPr lang="en-US" sz="2000"/>
              <a:t>We need to proceed backward: first find the project value in year 1, and then find the value in year 0 (recall the two-period call option example in the previous lecture note)</a:t>
            </a:r>
          </a:p>
          <a:p>
            <a:pPr marL="233363" indent="-233363">
              <a:spcBef>
                <a:spcPct val="50000"/>
              </a:spcBef>
              <a:buFontTx/>
              <a:buChar char="•"/>
            </a:pPr>
            <a:endParaRPr lang="en-US" sz="2000"/>
          </a:p>
          <a:p>
            <a:pPr marL="233363" indent="-233363">
              <a:spcBef>
                <a:spcPct val="50000"/>
              </a:spcBef>
              <a:buFontTx/>
              <a:buChar char="•"/>
            </a:pPr>
            <a:endParaRPr lang="en-US" sz="2000"/>
          </a:p>
          <a:p>
            <a:pPr marL="233363" indent="-233363">
              <a:spcBef>
                <a:spcPct val="50000"/>
              </a:spcBef>
              <a:buFontTx/>
              <a:buChar char="•"/>
            </a:pPr>
            <a:endParaRPr lang="en-US" sz="2000"/>
          </a:p>
          <a:p>
            <a:pPr marL="233363" indent="-233363">
              <a:spcBef>
                <a:spcPct val="50000"/>
              </a:spcBef>
              <a:buFontTx/>
              <a:buChar char="•"/>
            </a:pPr>
            <a:endParaRPr lang="en-US" sz="2000"/>
          </a:p>
          <a:p>
            <a:pPr marL="233363" indent="-233363">
              <a:spcBef>
                <a:spcPct val="50000"/>
              </a:spcBef>
              <a:buFontTx/>
              <a:buChar char="•"/>
            </a:pPr>
            <a:endParaRPr lang="en-US" sz="2000"/>
          </a:p>
          <a:p>
            <a:pPr marL="233363" indent="-233363">
              <a:spcBef>
                <a:spcPct val="50000"/>
              </a:spcBef>
              <a:spcAft>
                <a:spcPct val="50000"/>
              </a:spcAft>
              <a:buFontTx/>
              <a:buChar char="•"/>
            </a:pPr>
            <a:endParaRPr lang="en-US" sz="2000"/>
          </a:p>
          <a:p>
            <a:pPr marL="233363" indent="-233363">
              <a:spcBef>
                <a:spcPct val="50000"/>
              </a:spcBef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1600200" y="39624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PV</a:t>
            </a:r>
            <a:r>
              <a:rPr lang="en-US" sz="2000" baseline="-25000">
                <a:solidFill>
                  <a:srgbClr val="FF0000"/>
                </a:solidFill>
              </a:rPr>
              <a:t>0</a:t>
            </a:r>
            <a:r>
              <a:rPr lang="en-US" sz="2000">
                <a:solidFill>
                  <a:srgbClr val="FF0000"/>
                </a:solidFill>
              </a:rPr>
              <a:t> = ?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5410200" y="28194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$200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5410200" y="35814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$150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5410200" y="51054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$100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3124200" y="3048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   </a:t>
            </a:r>
            <a:r>
              <a:rPr lang="en-US" sz="2000">
                <a:solidFill>
                  <a:srgbClr val="FF0000"/>
                </a:solidFill>
              </a:rPr>
              <a:t>PV</a:t>
            </a:r>
            <a:r>
              <a:rPr lang="en-US" sz="2000" baseline="-25000">
                <a:solidFill>
                  <a:srgbClr val="FF0000"/>
                </a:solidFill>
              </a:rPr>
              <a:t>Good</a:t>
            </a:r>
            <a:r>
              <a:rPr lang="en-US" sz="2000">
                <a:solidFill>
                  <a:srgbClr val="FF0000"/>
                </a:solidFill>
              </a:rPr>
              <a:t> = 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5257800" y="2971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</a:t>
            </a:r>
            <a:r>
              <a:rPr lang="en-US" sz="2000"/>
              <a:t>Good-Good</a:t>
            </a:r>
            <a:endParaRPr lang="en-US"/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5257800" y="3733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</a:t>
            </a:r>
            <a:r>
              <a:rPr lang="en-US" sz="2000"/>
              <a:t>Good-Bad</a:t>
            </a:r>
            <a:endParaRPr lang="en-US"/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5257800" y="5334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</a:t>
            </a:r>
            <a:r>
              <a:rPr lang="en-US" sz="2000"/>
              <a:t>Bad-Bad</a:t>
            </a:r>
            <a:endParaRPr lang="en-US"/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3200400" y="4800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   </a:t>
            </a:r>
            <a:r>
              <a:rPr lang="en-US" sz="2000">
                <a:solidFill>
                  <a:srgbClr val="FF0000"/>
                </a:solidFill>
              </a:rPr>
              <a:t>PV</a:t>
            </a:r>
            <a:r>
              <a:rPr lang="en-US" sz="2000" baseline="-25000">
                <a:solidFill>
                  <a:srgbClr val="FF0000"/>
                </a:solidFill>
              </a:rPr>
              <a:t>Bad</a:t>
            </a:r>
            <a:r>
              <a:rPr lang="en-US" sz="2000">
                <a:solidFill>
                  <a:srgbClr val="FF0000"/>
                </a:solidFill>
              </a:rPr>
              <a:t> = ?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79212" name="Group 12"/>
          <p:cNvGrpSpPr>
            <a:grpSpLocks/>
          </p:cNvGrpSpPr>
          <p:nvPr/>
        </p:nvGrpSpPr>
        <p:grpSpPr bwMode="auto">
          <a:xfrm>
            <a:off x="2743200" y="3048000"/>
            <a:ext cx="2667000" cy="2209800"/>
            <a:chOff x="3216" y="960"/>
            <a:chExt cx="1680" cy="1392"/>
          </a:xfrm>
        </p:grpSpPr>
        <p:sp>
          <p:nvSpPr>
            <p:cNvPr id="179213" name="Line 13"/>
            <p:cNvSpPr>
              <a:spLocks noChangeShapeType="1"/>
            </p:cNvSpPr>
            <p:nvPr/>
          </p:nvSpPr>
          <p:spPr bwMode="auto">
            <a:xfrm flipV="1">
              <a:off x="3216" y="960"/>
              <a:ext cx="16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4" name="Line 14"/>
            <p:cNvSpPr>
              <a:spLocks noChangeShapeType="1"/>
            </p:cNvSpPr>
            <p:nvPr/>
          </p:nvSpPr>
          <p:spPr bwMode="auto">
            <a:xfrm>
              <a:off x="3216" y="1680"/>
              <a:ext cx="168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5" name="Line 15"/>
            <p:cNvSpPr>
              <a:spLocks noChangeShapeType="1"/>
            </p:cNvSpPr>
            <p:nvPr/>
          </p:nvSpPr>
          <p:spPr bwMode="auto">
            <a:xfrm>
              <a:off x="4128" y="1296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6" name="Line 16"/>
            <p:cNvSpPr>
              <a:spLocks noChangeShapeType="1"/>
            </p:cNvSpPr>
            <p:nvPr/>
          </p:nvSpPr>
          <p:spPr bwMode="auto">
            <a:xfrm flipV="1">
              <a:off x="4080" y="1920"/>
              <a:ext cx="81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217" name="Text Box 17"/>
          <p:cNvSpPr txBox="1">
            <a:spLocks noChangeArrowheads="1"/>
          </p:cNvSpPr>
          <p:nvPr/>
        </p:nvSpPr>
        <p:spPr bwMode="auto">
          <a:xfrm>
            <a:off x="5181600" y="4495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</a:t>
            </a:r>
            <a:r>
              <a:rPr lang="en-US" sz="2000"/>
              <a:t>Bad-Good</a:t>
            </a:r>
            <a:endParaRPr lang="en-US"/>
          </a:p>
        </p:txBody>
      </p:sp>
      <p:sp>
        <p:nvSpPr>
          <p:cNvPr id="179218" name="Text Box 18"/>
          <p:cNvSpPr txBox="1">
            <a:spLocks noChangeArrowheads="1"/>
          </p:cNvSpPr>
          <p:nvPr/>
        </p:nvSpPr>
        <p:spPr bwMode="auto">
          <a:xfrm>
            <a:off x="5334000" y="4267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$150</a:t>
            </a:r>
          </a:p>
        </p:txBody>
      </p:sp>
    </p:spTree>
    <p:extLst>
      <p:ext uri="{BB962C8B-B14F-4D97-AF65-F5344CB8AC3E}">
        <p14:creationId xmlns:p14="http://schemas.microsoft.com/office/powerpoint/2010/main" val="2104675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1A3A-4CDA-407A-8D15-E012616C472B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914400" y="1447800"/>
          <a:ext cx="242728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2" name="Equation" r:id="rId3" imgW="1180800" imgH="444240" progId="Equation.DSMT4">
                  <p:embed/>
                </p:oleObj>
              </mc:Choice>
              <mc:Fallback>
                <p:oleObj name="Equation" r:id="rId3" imgW="1180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427287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8534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/>
              <a:t>Step 1a: PV in the “good” node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Let 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 =  # of shares of the market portfolio, </a:t>
            </a:r>
            <a:r>
              <a:rPr lang="en-US" sz="1800" dirty="0">
                <a:solidFill>
                  <a:srgbClr val="FF0000"/>
                </a:solidFill>
              </a:rPr>
              <a:t>y</a:t>
            </a:r>
            <a:r>
              <a:rPr lang="en-US" sz="1800" dirty="0"/>
              <a:t> = dollars invested in one-year bonds</a:t>
            </a:r>
          </a:p>
        </p:txBody>
      </p:sp>
      <p:sp>
        <p:nvSpPr>
          <p:cNvPr id="153607" name="AutoShape 7"/>
          <p:cNvSpPr>
            <a:spLocks noChangeArrowheads="1"/>
          </p:cNvSpPr>
          <p:nvPr/>
        </p:nvSpPr>
        <p:spPr bwMode="auto">
          <a:xfrm>
            <a:off x="3733800" y="1752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08" name="Object 8"/>
          <p:cNvGraphicFramePr>
            <a:graphicFrameLocks noChangeAspect="1"/>
          </p:cNvGraphicFramePr>
          <p:nvPr/>
        </p:nvGraphicFramePr>
        <p:xfrm>
          <a:off x="4267200" y="1447800"/>
          <a:ext cx="43592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3" name="Equation" r:id="rId5" imgW="2120760" imgH="571320" progId="Equation.DSMT4">
                  <p:embed/>
                </p:oleObj>
              </mc:Choice>
              <mc:Fallback>
                <p:oleObj name="Equation" r:id="rId5" imgW="212076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435927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304800" y="2667000"/>
            <a:ext cx="853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Step 1b: PV in the “bad” node</a:t>
            </a:r>
          </a:p>
        </p:txBody>
      </p:sp>
      <p:graphicFrame>
        <p:nvGraphicFramePr>
          <p:cNvPr id="153611" name="Object 11"/>
          <p:cNvGraphicFramePr>
            <a:graphicFrameLocks noChangeAspect="1"/>
          </p:cNvGraphicFramePr>
          <p:nvPr/>
        </p:nvGraphicFramePr>
        <p:xfrm>
          <a:off x="990600" y="3276600"/>
          <a:ext cx="24003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4" name="Equation" r:id="rId7" imgW="1168200" imgH="444240" progId="Equation.DSMT4">
                  <p:embed/>
                </p:oleObj>
              </mc:Choice>
              <mc:Fallback>
                <p:oleObj name="Equation" r:id="rId7" imgW="1168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76600"/>
                        <a:ext cx="24003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2" name="AutoShape 12"/>
          <p:cNvSpPr>
            <a:spLocks noChangeArrowheads="1"/>
          </p:cNvSpPr>
          <p:nvPr/>
        </p:nvSpPr>
        <p:spPr bwMode="auto">
          <a:xfrm>
            <a:off x="3657600" y="3581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13" name="Object 13"/>
          <p:cNvGraphicFramePr>
            <a:graphicFrameLocks noChangeAspect="1"/>
          </p:cNvGraphicFramePr>
          <p:nvPr/>
        </p:nvGraphicFramePr>
        <p:xfrm>
          <a:off x="4343400" y="3124200"/>
          <a:ext cx="39147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5" name="Equation" r:id="rId9" imgW="1904760" imgH="571320" progId="Equation.DSMT4">
                  <p:embed/>
                </p:oleObj>
              </mc:Choice>
              <mc:Fallback>
                <p:oleObj name="Equation" r:id="rId9" imgW="190476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391477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7" name="Text Box 47"/>
          <p:cNvSpPr txBox="1">
            <a:spLocks noChangeArrowheads="1"/>
          </p:cNvSpPr>
          <p:nvPr/>
        </p:nvSpPr>
        <p:spPr bwMode="auto">
          <a:xfrm>
            <a:off x="1371600" y="55626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PV</a:t>
            </a:r>
            <a:r>
              <a:rPr lang="en-US" sz="1600" baseline="-25000">
                <a:solidFill>
                  <a:srgbClr val="FF0000"/>
                </a:solidFill>
              </a:rPr>
              <a:t>0</a:t>
            </a:r>
            <a:r>
              <a:rPr lang="en-US" sz="1600">
                <a:solidFill>
                  <a:srgbClr val="FF0000"/>
                </a:solidFill>
              </a:rPr>
              <a:t> = ?</a:t>
            </a:r>
          </a:p>
        </p:txBody>
      </p:sp>
      <p:sp>
        <p:nvSpPr>
          <p:cNvPr id="153648" name="Text Box 48"/>
          <p:cNvSpPr txBox="1">
            <a:spLocks noChangeArrowheads="1"/>
          </p:cNvSpPr>
          <p:nvPr/>
        </p:nvSpPr>
        <p:spPr bwMode="auto">
          <a:xfrm>
            <a:off x="4419600" y="45720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</a:rPr>
              <a:t>$200</a:t>
            </a:r>
          </a:p>
        </p:txBody>
      </p:sp>
      <p:sp>
        <p:nvSpPr>
          <p:cNvPr id="153649" name="Text Box 49"/>
          <p:cNvSpPr txBox="1">
            <a:spLocks noChangeArrowheads="1"/>
          </p:cNvSpPr>
          <p:nvPr/>
        </p:nvSpPr>
        <p:spPr bwMode="auto">
          <a:xfrm>
            <a:off x="4419600" y="518160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</a:rPr>
              <a:t>$150</a:t>
            </a:r>
          </a:p>
        </p:txBody>
      </p:sp>
      <p:sp>
        <p:nvSpPr>
          <p:cNvPr id="153650" name="Text Box 50"/>
          <p:cNvSpPr txBox="1">
            <a:spLocks noChangeArrowheads="1"/>
          </p:cNvSpPr>
          <p:nvPr/>
        </p:nvSpPr>
        <p:spPr bwMode="auto">
          <a:xfrm>
            <a:off x="4419600" y="6484445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>
                <a:solidFill>
                  <a:schemeClr val="accent2"/>
                </a:solidFill>
              </a:rPr>
              <a:t>$100</a:t>
            </a:r>
          </a:p>
        </p:txBody>
      </p:sp>
      <p:sp>
        <p:nvSpPr>
          <p:cNvPr id="153651" name="Text Box 51"/>
          <p:cNvSpPr txBox="1">
            <a:spLocks noChangeArrowheads="1"/>
          </p:cNvSpPr>
          <p:nvPr/>
        </p:nvSpPr>
        <p:spPr bwMode="auto">
          <a:xfrm>
            <a:off x="1905000" y="48768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</a:rPr>
              <a:t>PV</a:t>
            </a:r>
            <a:r>
              <a:rPr lang="en-US" sz="1600" baseline="-25000">
                <a:solidFill>
                  <a:schemeClr val="accent2"/>
                </a:solidFill>
              </a:rPr>
              <a:t>Good</a:t>
            </a:r>
            <a:r>
              <a:rPr lang="en-US" sz="1600">
                <a:solidFill>
                  <a:schemeClr val="accent2"/>
                </a:solidFill>
              </a:rPr>
              <a:t> = $166.67</a:t>
            </a:r>
          </a:p>
        </p:txBody>
      </p:sp>
      <p:sp>
        <p:nvSpPr>
          <p:cNvPr id="153652" name="Text Box 52"/>
          <p:cNvSpPr txBox="1">
            <a:spLocks noChangeArrowheads="1"/>
          </p:cNvSpPr>
          <p:nvPr/>
        </p:nvSpPr>
        <p:spPr bwMode="auto">
          <a:xfrm>
            <a:off x="1828800" y="617220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</a:rPr>
              <a:t>PV</a:t>
            </a:r>
            <a:r>
              <a:rPr lang="en-US" sz="1600" baseline="-25000">
                <a:solidFill>
                  <a:schemeClr val="accent2"/>
                </a:solidFill>
              </a:rPr>
              <a:t>Bad</a:t>
            </a:r>
            <a:r>
              <a:rPr lang="en-US" sz="1600">
                <a:solidFill>
                  <a:schemeClr val="accent2"/>
                </a:solidFill>
              </a:rPr>
              <a:t> = $119.05</a:t>
            </a:r>
          </a:p>
        </p:txBody>
      </p:sp>
      <p:grpSp>
        <p:nvGrpSpPr>
          <p:cNvPr id="153655" name="Group 55"/>
          <p:cNvGrpSpPr>
            <a:grpSpLocks/>
          </p:cNvGrpSpPr>
          <p:nvPr/>
        </p:nvGrpSpPr>
        <p:grpSpPr bwMode="auto">
          <a:xfrm>
            <a:off x="2133600" y="4724400"/>
            <a:ext cx="2286000" cy="1905000"/>
            <a:chOff x="3216" y="960"/>
            <a:chExt cx="1680" cy="1392"/>
          </a:xfrm>
        </p:grpSpPr>
        <p:sp>
          <p:nvSpPr>
            <p:cNvPr id="153656" name="Line 56"/>
            <p:cNvSpPr>
              <a:spLocks noChangeShapeType="1"/>
            </p:cNvSpPr>
            <p:nvPr/>
          </p:nvSpPr>
          <p:spPr bwMode="auto">
            <a:xfrm flipV="1">
              <a:off x="3216" y="960"/>
              <a:ext cx="16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7" name="Line 57"/>
            <p:cNvSpPr>
              <a:spLocks noChangeShapeType="1"/>
            </p:cNvSpPr>
            <p:nvPr/>
          </p:nvSpPr>
          <p:spPr bwMode="auto">
            <a:xfrm>
              <a:off x="3216" y="1680"/>
              <a:ext cx="168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8" name="Line 58"/>
            <p:cNvSpPr>
              <a:spLocks noChangeShapeType="1"/>
            </p:cNvSpPr>
            <p:nvPr/>
          </p:nvSpPr>
          <p:spPr bwMode="auto">
            <a:xfrm>
              <a:off x="4128" y="1296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9" name="Line 59"/>
            <p:cNvSpPr>
              <a:spLocks noChangeShapeType="1"/>
            </p:cNvSpPr>
            <p:nvPr/>
          </p:nvSpPr>
          <p:spPr bwMode="auto">
            <a:xfrm flipV="1">
              <a:off x="4080" y="1920"/>
              <a:ext cx="81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60" name="Text Box 60"/>
          <p:cNvSpPr txBox="1">
            <a:spLocks noChangeArrowheads="1"/>
          </p:cNvSpPr>
          <p:nvPr/>
        </p:nvSpPr>
        <p:spPr bwMode="auto">
          <a:xfrm>
            <a:off x="4419600" y="586740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</a:rPr>
              <a:t>$150</a:t>
            </a:r>
          </a:p>
        </p:txBody>
      </p:sp>
    </p:spTree>
    <p:extLst>
      <p:ext uri="{BB962C8B-B14F-4D97-AF65-F5344CB8AC3E}">
        <p14:creationId xmlns:p14="http://schemas.microsoft.com/office/powerpoint/2010/main" val="2014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A255-DCE7-4354-B13C-A68C967CEEDF}" type="slidenum">
              <a:rPr lang="en-US"/>
              <a:pPr/>
              <a:t>23</a:t>
            </a:fld>
            <a:endParaRPr lang="en-US"/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228600" y="457200"/>
            <a:ext cx="85344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sz="1800" b="1"/>
              <a:t>Step 2: PV in year 0</a:t>
            </a:r>
          </a:p>
          <a:p>
            <a:pPr>
              <a:spcBef>
                <a:spcPct val="50000"/>
              </a:spcBef>
            </a:pPr>
            <a:endParaRPr lang="en-US" sz="1800" b="1"/>
          </a:p>
          <a:p>
            <a:pPr>
              <a:spcBef>
                <a:spcPct val="50000"/>
              </a:spcBef>
            </a:pPr>
            <a:endParaRPr lang="en-US" sz="1800" b="1"/>
          </a:p>
          <a:p>
            <a:pPr>
              <a:spcBef>
                <a:spcPct val="50000"/>
              </a:spcBef>
            </a:pPr>
            <a:endParaRPr lang="en-US" sz="1800" b="1"/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Since the PV is less than the project cost $140, the project without the option to expand capacity has negative NPV</a:t>
            </a:r>
          </a:p>
          <a:p>
            <a:pPr>
              <a:spcBef>
                <a:spcPct val="50000"/>
              </a:spcBef>
            </a:pPr>
            <a:endParaRPr lang="en-US" sz="2000" b="1"/>
          </a:p>
        </p:txBody>
      </p:sp>
      <p:graphicFrame>
        <p:nvGraphicFramePr>
          <p:cNvPr id="154632" name="Object 8"/>
          <p:cNvGraphicFramePr>
            <a:graphicFrameLocks noChangeAspect="1"/>
          </p:cNvGraphicFramePr>
          <p:nvPr/>
        </p:nvGraphicFramePr>
        <p:xfrm>
          <a:off x="762000" y="1295400"/>
          <a:ext cx="27400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0" name="Equation" r:id="rId3" imgW="1333440" imgH="444240" progId="Equation.DSMT4">
                  <p:embed/>
                </p:oleObj>
              </mc:Choice>
              <mc:Fallback>
                <p:oleObj name="Equation" r:id="rId3" imgW="1333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0"/>
                        <a:ext cx="2740025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3" name="AutoShape 9"/>
          <p:cNvSpPr>
            <a:spLocks noChangeArrowheads="1"/>
          </p:cNvSpPr>
          <p:nvPr/>
        </p:nvSpPr>
        <p:spPr bwMode="auto">
          <a:xfrm>
            <a:off x="3810000" y="1600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4634" name="Object 10"/>
          <p:cNvGraphicFramePr>
            <a:graphicFrameLocks noChangeAspect="1"/>
          </p:cNvGraphicFramePr>
          <p:nvPr/>
        </p:nvGraphicFramePr>
        <p:xfrm>
          <a:off x="4278313" y="1219200"/>
          <a:ext cx="4254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1" name="Equation" r:id="rId5" imgW="2070000" imgH="571320" progId="Equation.DSMT4">
                  <p:embed/>
                </p:oleObj>
              </mc:Choice>
              <mc:Fallback>
                <p:oleObj name="Equation" r:id="rId5" imgW="20700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1219200"/>
                        <a:ext cx="42545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501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13E64-76FF-4F74-B13D-37195ADC4D42}" type="slidenum">
              <a:rPr lang="en-US"/>
              <a:pPr/>
              <a:t>24</a:t>
            </a:fld>
            <a:endParaRPr lang="en-US"/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458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b. Value of the project with the option to expand capacity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Step 1:</a:t>
            </a:r>
            <a:r>
              <a:rPr lang="en-US" sz="2000"/>
              <a:t> Will the firm exercise its option to double capacity in the good node of year 1?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1981200" y="30480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Pay $140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962400" y="2438400"/>
            <a:ext cx="2209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Incremental CF =   $200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3962400" y="3505200"/>
            <a:ext cx="2209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Incremental CF =   $150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4724400" y="1524000"/>
            <a:ext cx="762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Year 2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905000" y="1600200"/>
            <a:ext cx="1905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Good node of year 1</a:t>
            </a: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 flipV="1">
            <a:off x="2971800" y="2743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>
            <a:off x="2971800" y="3200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1" name="Oval 15"/>
          <p:cNvSpPr>
            <a:spLocks noChangeArrowheads="1"/>
          </p:cNvSpPr>
          <p:nvPr/>
        </p:nvSpPr>
        <p:spPr bwMode="auto">
          <a:xfrm>
            <a:off x="5486400" y="2209800"/>
            <a:ext cx="762000" cy="1905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>
            <a:off x="2743200" y="195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5105400" y="190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>
            <a:off x="5867400" y="4114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1219200" y="4267200"/>
            <a:ext cx="3200400" cy="712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PV</a:t>
            </a:r>
            <a:r>
              <a:rPr lang="en-US" sz="1600" baseline="-25000"/>
              <a:t>Good</a:t>
            </a:r>
            <a:r>
              <a:rPr lang="en-US" sz="1600"/>
              <a:t> = $166.67</a:t>
            </a:r>
          </a:p>
          <a:p>
            <a:pPr>
              <a:spcBef>
                <a:spcPct val="50000"/>
              </a:spcBef>
            </a:pPr>
            <a:r>
              <a:rPr lang="en-US" sz="1600"/>
              <a:t>(from Step 1a of the no-option case) </a:t>
            </a:r>
          </a:p>
        </p:txBody>
      </p:sp>
      <p:sp>
        <p:nvSpPr>
          <p:cNvPr id="147476" name="Line 20"/>
          <p:cNvSpPr>
            <a:spLocks noChangeShapeType="1"/>
          </p:cNvSpPr>
          <p:nvPr/>
        </p:nvSpPr>
        <p:spPr bwMode="auto">
          <a:xfrm flipH="1">
            <a:off x="4419600" y="4572000"/>
            <a:ext cx="14478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>
            <a:off x="2667000" y="49720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1143000" y="5791200"/>
            <a:ext cx="548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NPV of expansion = $166.67 – $140 = </a:t>
            </a:r>
            <a:r>
              <a:rPr lang="en-US" sz="2000" b="1"/>
              <a:t>$26.67 </a:t>
            </a:r>
          </a:p>
        </p:txBody>
      </p:sp>
    </p:spTree>
    <p:extLst>
      <p:ext uri="{BB962C8B-B14F-4D97-AF65-F5344CB8AC3E}">
        <p14:creationId xmlns:p14="http://schemas.microsoft.com/office/powerpoint/2010/main" val="4284424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2296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Step 2:</a:t>
            </a:r>
            <a:r>
              <a:rPr lang="en-US" sz="2000"/>
              <a:t> Recalculate the project value in the good node of year 1</a:t>
            </a:r>
          </a:p>
          <a:p>
            <a:pPr>
              <a:spcBef>
                <a:spcPct val="50000"/>
              </a:spcBef>
            </a:pPr>
            <a:r>
              <a:rPr lang="en-US" sz="2000"/>
              <a:t>Now we have</a:t>
            </a:r>
          </a:p>
          <a:p>
            <a:pPr>
              <a:spcBef>
                <a:spcPct val="50000"/>
              </a:spcBef>
            </a:pPr>
            <a:r>
              <a:rPr lang="en-US" sz="2000"/>
              <a:t>		PV</a:t>
            </a:r>
            <a:r>
              <a:rPr lang="en-US" sz="2000" baseline="-25000"/>
              <a:t>Good</a:t>
            </a:r>
            <a:r>
              <a:rPr lang="en-US" sz="2000"/>
              <a:t> = PV (without option) + NPV of expansion</a:t>
            </a:r>
          </a:p>
          <a:p>
            <a:pPr>
              <a:spcBef>
                <a:spcPct val="50000"/>
              </a:spcBef>
            </a:pPr>
            <a:r>
              <a:rPr lang="en-US" sz="2000"/>
              <a:t>		            = $166.67 + $26.67 = </a:t>
            </a:r>
            <a:r>
              <a:rPr lang="en-US" sz="2000">
                <a:solidFill>
                  <a:schemeClr val="accent2"/>
                </a:solidFill>
              </a:rPr>
              <a:t>$193.34</a:t>
            </a:r>
          </a:p>
        </p:txBody>
      </p:sp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1905000" y="4572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PV</a:t>
            </a:r>
            <a:r>
              <a:rPr lang="en-US" sz="2000" baseline="-25000">
                <a:solidFill>
                  <a:srgbClr val="FF0000"/>
                </a:solidFill>
              </a:rPr>
              <a:t>0</a:t>
            </a:r>
            <a:r>
              <a:rPr lang="en-US" sz="2000">
                <a:solidFill>
                  <a:srgbClr val="FF0000"/>
                </a:solidFill>
              </a:rPr>
              <a:t> = ?</a:t>
            </a: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5791200" y="32766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$400</a:t>
            </a:r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5791200" y="4191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$300</a:t>
            </a:r>
          </a:p>
        </p:txBody>
      </p:sp>
      <p:sp>
        <p:nvSpPr>
          <p:cNvPr id="148496" name="Text Box 16"/>
          <p:cNvSpPr txBox="1">
            <a:spLocks noChangeArrowheads="1"/>
          </p:cNvSpPr>
          <p:nvPr/>
        </p:nvSpPr>
        <p:spPr bwMode="auto">
          <a:xfrm>
            <a:off x="5867400" y="58674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$100</a:t>
            </a:r>
          </a:p>
        </p:txBody>
      </p: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3048000" y="34290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   </a:t>
            </a:r>
            <a:r>
              <a:rPr lang="en-US" sz="2000">
                <a:solidFill>
                  <a:schemeClr val="accent2"/>
                </a:solidFill>
              </a:rPr>
              <a:t>PV</a:t>
            </a:r>
            <a:r>
              <a:rPr lang="en-US" sz="2000" baseline="-25000">
                <a:solidFill>
                  <a:schemeClr val="accent2"/>
                </a:solidFill>
              </a:rPr>
              <a:t>Good</a:t>
            </a:r>
            <a:r>
              <a:rPr lang="en-US" sz="2000">
                <a:solidFill>
                  <a:schemeClr val="accent2"/>
                </a:solidFill>
              </a:rPr>
              <a:t> = $193.37</a:t>
            </a:r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>
            <a:off x="2895600" y="4800600"/>
            <a:ext cx="2819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03" name="Line 23"/>
          <p:cNvSpPr>
            <a:spLocks noChangeShapeType="1"/>
          </p:cNvSpPr>
          <p:nvPr/>
        </p:nvSpPr>
        <p:spPr bwMode="auto">
          <a:xfrm flipV="1">
            <a:off x="2895600" y="3581400"/>
            <a:ext cx="2819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04" name="Text Box 24"/>
          <p:cNvSpPr txBox="1">
            <a:spLocks noChangeArrowheads="1"/>
          </p:cNvSpPr>
          <p:nvPr/>
        </p:nvSpPr>
        <p:spPr bwMode="auto">
          <a:xfrm>
            <a:off x="5867400" y="49530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$150</a:t>
            </a:r>
          </a:p>
        </p:txBody>
      </p:sp>
      <p:sp>
        <p:nvSpPr>
          <p:cNvPr id="148505" name="Line 25"/>
          <p:cNvSpPr>
            <a:spLocks noChangeShapeType="1"/>
          </p:cNvSpPr>
          <p:nvPr/>
        </p:nvSpPr>
        <p:spPr bwMode="auto">
          <a:xfrm>
            <a:off x="4800600" y="3962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06" name="Line 26"/>
          <p:cNvSpPr>
            <a:spLocks noChangeShapeType="1"/>
          </p:cNvSpPr>
          <p:nvPr/>
        </p:nvSpPr>
        <p:spPr bwMode="auto">
          <a:xfrm flipV="1">
            <a:off x="48006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07" name="Text Box 27"/>
          <p:cNvSpPr txBox="1">
            <a:spLocks noChangeArrowheads="1"/>
          </p:cNvSpPr>
          <p:nvPr/>
        </p:nvSpPr>
        <p:spPr bwMode="auto">
          <a:xfrm>
            <a:off x="3200400" y="56388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PV</a:t>
            </a:r>
            <a:r>
              <a:rPr lang="en-US" sz="2000" baseline="-25000">
                <a:solidFill>
                  <a:schemeClr val="accent2"/>
                </a:solidFill>
              </a:rPr>
              <a:t>Bad</a:t>
            </a:r>
            <a:r>
              <a:rPr lang="en-US" sz="2000">
                <a:solidFill>
                  <a:schemeClr val="accent2"/>
                </a:solidFill>
              </a:rPr>
              <a:t> = $119.05</a:t>
            </a:r>
          </a:p>
        </p:txBody>
      </p:sp>
      <p:sp>
        <p:nvSpPr>
          <p:cNvPr id="148508" name="Line 28"/>
          <p:cNvSpPr>
            <a:spLocks noChangeShapeType="1"/>
          </p:cNvSpPr>
          <p:nvPr/>
        </p:nvSpPr>
        <p:spPr bwMode="auto">
          <a:xfrm flipH="1">
            <a:off x="4648200" y="2133600"/>
            <a:ext cx="838200" cy="1143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09" name="Text Box 29"/>
          <p:cNvSpPr txBox="1">
            <a:spLocks noChangeArrowheads="1"/>
          </p:cNvSpPr>
          <p:nvPr/>
        </p:nvSpPr>
        <p:spPr bwMode="auto">
          <a:xfrm>
            <a:off x="2438400" y="243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(after paying $140 expansion cost)</a:t>
            </a:r>
          </a:p>
        </p:txBody>
      </p:sp>
    </p:spTree>
    <p:extLst>
      <p:ext uri="{BB962C8B-B14F-4D97-AF65-F5344CB8AC3E}">
        <p14:creationId xmlns:p14="http://schemas.microsoft.com/office/powerpoint/2010/main" val="743907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08724-5BF3-4715-8E37-683322B88AD0}" type="slidenum">
              <a:rPr lang="en-US"/>
              <a:pPr/>
              <a:t>26</a:t>
            </a:fld>
            <a:endParaRPr lang="en-US"/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458200" cy="420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690563">
              <a:spcBef>
                <a:spcPct val="50000"/>
              </a:spcBef>
            </a:pPr>
            <a:r>
              <a:rPr lang="en-US" sz="2000" b="1" dirty="0"/>
              <a:t>Step 3:</a:t>
            </a:r>
            <a:r>
              <a:rPr lang="en-US" sz="2000" dirty="0"/>
              <a:t> Recalculate PV</a:t>
            </a:r>
            <a:r>
              <a:rPr lang="en-US" sz="2000" baseline="-25000" dirty="0"/>
              <a:t>0</a:t>
            </a:r>
            <a:r>
              <a:rPr lang="en-US" sz="2000" dirty="0"/>
              <a:t> given the new </a:t>
            </a:r>
            <a:r>
              <a:rPr lang="en-US" sz="2000" dirty="0" err="1"/>
              <a:t>PV</a:t>
            </a:r>
            <a:r>
              <a:rPr lang="en-US" sz="2000" baseline="-25000" dirty="0" err="1"/>
              <a:t>Good</a:t>
            </a:r>
            <a:endParaRPr lang="en-US" sz="2000" baseline="-25000" dirty="0"/>
          </a:p>
          <a:p>
            <a:pPr defTabSz="690563">
              <a:spcBef>
                <a:spcPct val="50000"/>
              </a:spcBef>
            </a:pPr>
            <a:endParaRPr lang="en-US" sz="2000" baseline="-25000" dirty="0"/>
          </a:p>
          <a:p>
            <a:pPr defTabSz="690563">
              <a:spcBef>
                <a:spcPct val="50000"/>
              </a:spcBef>
            </a:pPr>
            <a:endParaRPr lang="en-US" sz="2000" baseline="-25000" dirty="0"/>
          </a:p>
          <a:p>
            <a:pPr defTabSz="690563">
              <a:spcBef>
                <a:spcPct val="50000"/>
              </a:spcBef>
            </a:pPr>
            <a:endParaRPr lang="en-US" sz="2000" baseline="-25000" dirty="0"/>
          </a:p>
          <a:p>
            <a:pPr defTabSz="690563">
              <a:spcBef>
                <a:spcPct val="50000"/>
              </a:spcBef>
            </a:pPr>
            <a:endParaRPr lang="en-US" sz="2000" baseline="-25000" dirty="0"/>
          </a:p>
          <a:p>
            <a:pPr defTabSz="690563">
              <a:spcBef>
                <a:spcPct val="50000"/>
              </a:spcBef>
            </a:pPr>
            <a:endParaRPr lang="en-US" sz="2000" baseline="-25000" dirty="0"/>
          </a:p>
          <a:p>
            <a:pPr defTabSz="690563">
              <a:spcBef>
                <a:spcPct val="50000"/>
              </a:spcBef>
            </a:pPr>
            <a:endParaRPr lang="en-US" sz="2000" dirty="0"/>
          </a:p>
          <a:p>
            <a:pPr defTabSz="690563">
              <a:spcBef>
                <a:spcPct val="50000"/>
              </a:spcBef>
            </a:pPr>
            <a:r>
              <a:rPr lang="en-US" sz="2000" dirty="0"/>
              <a:t>Since PV</a:t>
            </a:r>
            <a:r>
              <a:rPr lang="en-US" sz="2000" baseline="-25000" dirty="0"/>
              <a:t>0</a:t>
            </a:r>
            <a:r>
              <a:rPr lang="en-US" sz="2000" dirty="0"/>
              <a:t> exceeds the project cost $140, the project with the option to expand capacity has positive NPV</a:t>
            </a:r>
          </a:p>
          <a:p>
            <a:pPr lvl="1" defTabSz="690563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800" dirty="0"/>
              <a:t> Ignoring the value of the growth option would lead to the wrong decision</a:t>
            </a:r>
          </a:p>
          <a:p>
            <a:pPr lvl="1" defTabSz="690563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800" dirty="0"/>
              <a:t> Assuming that the firm will always grow (i.e., even in the bad node of year 1) 	would also give a negative NPV (check this as an exercise) </a:t>
            </a:r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838200" y="1371600"/>
          <a:ext cx="27416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4" name="Equation" r:id="rId3" imgW="1333440" imgH="444240" progId="Equation.DSMT4">
                  <p:embed/>
                </p:oleObj>
              </mc:Choice>
              <mc:Fallback>
                <p:oleObj name="Equation" r:id="rId3" imgW="1333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2741613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AutoShape 6"/>
          <p:cNvSpPr>
            <a:spLocks noChangeArrowheads="1"/>
          </p:cNvSpPr>
          <p:nvPr/>
        </p:nvSpPr>
        <p:spPr bwMode="auto">
          <a:xfrm>
            <a:off x="3911600" y="1676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4419600" y="1295400"/>
          <a:ext cx="40989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5" name="Equation" r:id="rId5" imgW="1993680" imgH="571320" progId="Equation.DSMT4">
                  <p:embed/>
                </p:oleObj>
              </mc:Choice>
              <mc:Fallback>
                <p:oleObj name="Equation" r:id="rId5" imgW="19936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95400"/>
                        <a:ext cx="409892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5506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FAD0-D834-4245-B85D-0AE6DC2A36C5}" type="slidenum">
              <a:rPr lang="en-US"/>
              <a:pPr/>
              <a:t>27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914400"/>
          </a:xfrm>
        </p:spPr>
        <p:txBody>
          <a:bodyPr/>
          <a:lstStyle/>
          <a:p>
            <a:r>
              <a:rPr lang="en-US" sz="3200"/>
              <a:t>3. Real Options and Corporate Valuation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343400"/>
          </a:xfrm>
        </p:spPr>
        <p:txBody>
          <a:bodyPr/>
          <a:lstStyle/>
          <a:p>
            <a:pPr marL="381000" indent="-381000">
              <a:spcAft>
                <a:spcPct val="40000"/>
              </a:spcAft>
              <a:buFontTx/>
              <a:buNone/>
            </a:pPr>
            <a:r>
              <a:rPr lang="en-US" sz="2400"/>
              <a:t>Two steps in real options analysis:</a:t>
            </a:r>
            <a:endParaRPr lang="en-US" sz="2400" b="1"/>
          </a:p>
          <a:p>
            <a:pPr marL="381000" indent="-381000">
              <a:buFontTx/>
              <a:buAutoNum type="arabicPeriod"/>
            </a:pPr>
            <a:r>
              <a:rPr lang="en-US" sz="2400" b="1"/>
              <a:t>Identification</a:t>
            </a:r>
          </a:p>
          <a:p>
            <a:pPr marL="838200" lvl="1" indent="-381000"/>
            <a:r>
              <a:rPr lang="en-US" sz="2000"/>
              <a:t>Are there real options embedded in a project?</a:t>
            </a:r>
          </a:p>
          <a:p>
            <a:pPr marL="838200" lvl="1" indent="-381000"/>
            <a:r>
              <a:rPr lang="en-US" sz="2000"/>
              <a:t>What type of options?</a:t>
            </a:r>
          </a:p>
          <a:p>
            <a:pPr marL="838200" lvl="1" indent="-381000"/>
            <a:r>
              <a:rPr lang="en-US" sz="2000"/>
              <a:t>Are they important?</a:t>
            </a:r>
          </a:p>
          <a:p>
            <a:pPr marL="838200" lvl="1" indent="-381000"/>
            <a:endParaRPr lang="en-US" sz="2000"/>
          </a:p>
          <a:p>
            <a:pPr marL="381000" indent="-381000">
              <a:buFontTx/>
              <a:buAutoNum type="arabicPeriod"/>
            </a:pPr>
            <a:r>
              <a:rPr lang="en-US" sz="2400" b="1"/>
              <a:t>Valuation</a:t>
            </a:r>
          </a:p>
          <a:p>
            <a:pPr marL="838200" lvl="1" indent="-381000"/>
            <a:r>
              <a:rPr lang="en-US" sz="2000"/>
              <a:t>How do we value the (important) options?</a:t>
            </a:r>
          </a:p>
          <a:p>
            <a:pPr marL="838200" lvl="1" indent="-381000"/>
            <a:r>
              <a:rPr lang="en-US" sz="2000"/>
              <a:t>How do we value different types of options?</a:t>
            </a:r>
          </a:p>
          <a:p>
            <a:pPr marL="838200" lvl="1" indent="-381000"/>
            <a:r>
              <a:rPr lang="en-US" sz="2000"/>
              <a:t>Why can’t we just use DCF?</a:t>
            </a:r>
            <a:endParaRPr lang="en-US" sz="2000" b="1"/>
          </a:p>
          <a:p>
            <a:pPr marL="381000" indent="-381000"/>
            <a:endParaRPr 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52D9-ECE1-417B-9DBE-E3664A222F90}" type="slidenum">
              <a:rPr lang="en-US"/>
              <a:pPr/>
              <a:t>28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sz="2800"/>
              <a:t>Step 1: Identifying Real Options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495800"/>
          </a:xfrm>
        </p:spPr>
        <p:txBody>
          <a:bodyPr/>
          <a:lstStyle/>
          <a:p>
            <a:pPr marL="233363" indent="-233363"/>
            <a:r>
              <a:rPr lang="en-US" sz="2000" dirty="0"/>
              <a:t>There are options embedded in all but the most trivial projects </a:t>
            </a:r>
          </a:p>
          <a:p>
            <a:pPr marL="233363" indent="-233363"/>
            <a:endParaRPr lang="en-US" sz="2000" dirty="0"/>
          </a:p>
          <a:p>
            <a:pPr marL="233363" indent="-233363"/>
            <a:r>
              <a:rPr lang="en-US" sz="2000" dirty="0"/>
              <a:t>The most crucial skill consists of:</a:t>
            </a:r>
          </a:p>
          <a:p>
            <a:pPr marL="573088" lvl="1" indent="-225425"/>
            <a:r>
              <a:rPr lang="en-US" sz="2000" dirty="0"/>
              <a:t>Identifying those options that are “significant,” if any</a:t>
            </a:r>
          </a:p>
          <a:p>
            <a:pPr marL="573088" lvl="1" indent="-225425"/>
            <a:r>
              <a:rPr lang="en-US" sz="2000" dirty="0"/>
              <a:t>Ignoring those that are not</a:t>
            </a:r>
          </a:p>
          <a:p>
            <a:pPr marL="573088" lvl="1" indent="-225425"/>
            <a:endParaRPr lang="en-US" sz="2000" dirty="0"/>
          </a:p>
          <a:p>
            <a:pPr marL="233363" indent="-233363"/>
            <a:r>
              <a:rPr lang="en-US" sz="2000" dirty="0"/>
              <a:t>Identifying real options takes practice and vision</a:t>
            </a:r>
          </a:p>
          <a:p>
            <a:pPr marL="573088" lvl="1" indent="-225425"/>
            <a:r>
              <a:rPr lang="en-US" sz="2000" dirty="0"/>
              <a:t>Strong connection between strategy and finance</a:t>
            </a:r>
          </a:p>
          <a:p>
            <a:pPr marL="573088" lvl="1" indent="-225425"/>
            <a:r>
              <a:rPr lang="en-US" sz="2000" dirty="0"/>
              <a:t>Look for clues in the project’s description: 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2000" dirty="0">
                <a:solidFill>
                  <a:schemeClr val="accent2"/>
                </a:solidFill>
              </a:rPr>
              <a:t>“Phases”, “Strategic investment”,“Scenarios”</a:t>
            </a:r>
          </a:p>
          <a:p>
            <a:pPr marL="573088" lvl="1" indent="-225425"/>
            <a:r>
              <a:rPr lang="en-US" sz="2000" dirty="0"/>
              <a:t>Examine the pattern of cash flows and expenditures over time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For example: large expenditures are likely to be discretionary</a:t>
            </a:r>
          </a:p>
          <a:p>
            <a:pPr marL="233363" indent="-233363"/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39D0-E812-4854-A734-9ABA4D56DF38}" type="slidenum">
              <a:rPr lang="en-US"/>
              <a:pPr/>
              <a:t>29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800"/>
              <a:t>Practical Issues: Building Manageable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867400"/>
          </a:xfrm>
        </p:spPr>
        <p:txBody>
          <a:bodyPr/>
          <a:lstStyle/>
          <a:p>
            <a:pPr marL="285750" indent="-285750">
              <a:spcAft>
                <a:spcPct val="20000"/>
              </a:spcAft>
              <a:tabLst>
                <a:tab pos="685800" algn="l"/>
                <a:tab pos="742950" algn="l"/>
              </a:tabLst>
            </a:pPr>
            <a:r>
              <a:rPr lang="en-US" sz="2400"/>
              <a:t>Real options embedded in projects tend to be much more complex than traded financial options</a:t>
            </a:r>
          </a:p>
          <a:p>
            <a:pPr lvl="1" indent="-342900">
              <a:tabLst>
                <a:tab pos="685800" algn="l"/>
                <a:tab pos="742950" algn="l"/>
              </a:tabLst>
            </a:pPr>
            <a:r>
              <a:rPr lang="en-US" sz="2000"/>
              <a:t>Projects often combine assets-in-place and options</a:t>
            </a:r>
          </a:p>
          <a:p>
            <a:pPr lvl="1" indent="-342900">
              <a:spcAft>
                <a:spcPct val="50000"/>
              </a:spcAft>
              <a:tabLst>
                <a:tab pos="685800" algn="l"/>
                <a:tab pos="742950" algn="l"/>
              </a:tabLst>
            </a:pPr>
            <a:r>
              <a:rPr lang="en-US" sz="2000"/>
              <a:t>Options are often nested</a:t>
            </a:r>
          </a:p>
          <a:p>
            <a:pPr marL="285750" indent="-285750">
              <a:tabLst>
                <a:tab pos="685800" algn="l"/>
                <a:tab pos="742950" algn="l"/>
              </a:tabLst>
            </a:pPr>
            <a:r>
              <a:rPr lang="en-US" sz="2400"/>
              <a:t>Generally, it makes sense to </a:t>
            </a:r>
          </a:p>
          <a:p>
            <a:pPr lvl="1" indent="-342900">
              <a:spcAft>
                <a:spcPct val="20000"/>
              </a:spcAft>
              <a:buFont typeface="Symbol" pitchFamily="18" charset="2"/>
              <a:buAutoNum type="arabicPeriod"/>
              <a:tabLst>
                <a:tab pos="685800" algn="l"/>
                <a:tab pos="742950" algn="l"/>
              </a:tabLst>
            </a:pPr>
            <a:r>
              <a:rPr lang="en-US" sz="2000"/>
              <a:t>Cut the project into pieces corresponding to simple options</a:t>
            </a:r>
          </a:p>
          <a:p>
            <a:pPr lvl="1" indent="-342900">
              <a:buFont typeface="Symbol" pitchFamily="18" charset="2"/>
              <a:buAutoNum type="arabicPeriod"/>
              <a:tabLst>
                <a:tab pos="685800" algn="l"/>
                <a:tab pos="742950" algn="l"/>
              </a:tabLst>
            </a:pPr>
            <a:r>
              <a:rPr lang="en-US" sz="2000"/>
              <a:t>Search for the </a:t>
            </a:r>
            <a:r>
              <a:rPr lang="en-US" sz="2000" i="1"/>
              <a:t>primary</a:t>
            </a:r>
            <a:r>
              <a:rPr lang="en-US" sz="2000"/>
              <a:t> uncertainty that the firm faces</a:t>
            </a:r>
          </a:p>
          <a:p>
            <a:pPr lvl="1" indent="-342900">
              <a:buFont typeface="Symbol" pitchFamily="18" charset="2"/>
              <a:buAutoNum type="arabicPeriod"/>
              <a:tabLst>
                <a:tab pos="685800" algn="l"/>
                <a:tab pos="742950" algn="l"/>
              </a:tabLst>
            </a:pPr>
            <a:r>
              <a:rPr lang="en-US" sz="2000"/>
              <a:t>Look for bounds on value</a:t>
            </a:r>
          </a:p>
          <a:p>
            <a:pPr marL="1028700" lvl="2" indent="-171450">
              <a:tabLst>
                <a:tab pos="685800" algn="l"/>
                <a:tab pos="742950" algn="l"/>
              </a:tabLst>
            </a:pPr>
            <a:r>
              <a:rPr lang="en-US" sz="1800"/>
              <a:t>Examples:</a:t>
            </a:r>
          </a:p>
          <a:p>
            <a:pPr marL="1314450" lvl="3" indent="-171450">
              <a:tabLst>
                <a:tab pos="685800" algn="l"/>
                <a:tab pos="742950" algn="l"/>
              </a:tabLst>
            </a:pPr>
            <a:r>
              <a:rPr lang="en-US" sz="1800"/>
              <a:t>Using European rather than American options</a:t>
            </a:r>
          </a:p>
          <a:p>
            <a:pPr marL="1314450" lvl="3" indent="-171450">
              <a:tabLst>
                <a:tab pos="685800" algn="l"/>
                <a:tab pos="742950" algn="l"/>
              </a:tabLst>
            </a:pPr>
            <a:r>
              <a:rPr lang="en-US" sz="1800"/>
              <a:t>Ignoring some of the options</a:t>
            </a:r>
          </a:p>
          <a:p>
            <a:pPr lvl="1" indent="-342900">
              <a:buFontTx/>
              <a:buAutoNum type="arabicPeriod"/>
              <a:tabLst>
                <a:tab pos="685800" algn="l"/>
                <a:tab pos="742950" algn="l"/>
              </a:tabLst>
            </a:pPr>
            <a:r>
              <a:rPr lang="en-US" sz="2000"/>
              <a:t>Make simplifying assumptions</a:t>
            </a:r>
            <a:r>
              <a:rPr lang="en-US" sz="1600"/>
              <a:t> </a:t>
            </a:r>
          </a:p>
          <a:p>
            <a:pPr marL="1028700" lvl="2" indent="-171450">
              <a:tabLst>
                <a:tab pos="685800" algn="l"/>
                <a:tab pos="742950" algn="l"/>
              </a:tabLst>
            </a:pPr>
            <a:r>
              <a:rPr lang="en-US" sz="1800"/>
              <a:t>To fit real options into common financial option valuation models</a:t>
            </a:r>
          </a:p>
          <a:p>
            <a:pPr marL="1028700" lvl="2" indent="-171450">
              <a:spcAft>
                <a:spcPct val="50000"/>
              </a:spcAft>
              <a:tabLst>
                <a:tab pos="685800" algn="l"/>
                <a:tab pos="742950" algn="l"/>
              </a:tabLst>
            </a:pPr>
            <a:r>
              <a:rPr lang="en-US" sz="1800"/>
              <a:t>To get a manageable valuation model and a clear interpretation of its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1C9-8F4A-4D9A-8187-8B9911B9FF67}" type="slidenum">
              <a:rPr lang="en-US"/>
              <a:pPr/>
              <a:t>3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/>
          <a:lstStyle/>
          <a:p>
            <a:r>
              <a:rPr lang="en-US" sz="2400"/>
              <a:t>Frequently Encountered Real Options</a:t>
            </a:r>
          </a:p>
        </p:txBody>
      </p:sp>
      <p:grpSp>
        <p:nvGrpSpPr>
          <p:cNvPr id="133123" name="Group 3"/>
          <p:cNvGrpSpPr>
            <a:grpSpLocks/>
          </p:cNvGrpSpPr>
          <p:nvPr/>
        </p:nvGrpSpPr>
        <p:grpSpPr bwMode="auto">
          <a:xfrm>
            <a:off x="228600" y="1143000"/>
            <a:ext cx="8763000" cy="5029200"/>
            <a:chOff x="-3" y="-3"/>
            <a:chExt cx="3968" cy="5760"/>
          </a:xfrm>
        </p:grpSpPr>
        <p:grpSp>
          <p:nvGrpSpPr>
            <p:cNvPr id="133124" name="Group 4"/>
            <p:cNvGrpSpPr>
              <a:grpSpLocks/>
            </p:cNvGrpSpPr>
            <p:nvPr/>
          </p:nvGrpSpPr>
          <p:grpSpPr bwMode="auto">
            <a:xfrm>
              <a:off x="0" y="0"/>
              <a:ext cx="3962" cy="5754"/>
              <a:chOff x="0" y="0"/>
              <a:chExt cx="3962" cy="5754"/>
            </a:xfrm>
          </p:grpSpPr>
          <p:grpSp>
            <p:nvGrpSpPr>
              <p:cNvPr id="133125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126" cy="403"/>
                <a:chOff x="0" y="0"/>
                <a:chExt cx="1126" cy="403"/>
              </a:xfrm>
            </p:grpSpPr>
            <p:sp>
              <p:nvSpPr>
                <p:cNvPr id="133126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4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/>
                <a:lstStyle/>
                <a:p>
                  <a:pPr eaLnBrk="0" hangingPunct="0"/>
                  <a:r>
                    <a:rPr lang="en-US" sz="1200" b="1"/>
                    <a:t>Category</a:t>
                  </a:r>
                  <a:endParaRPr lang="en-US" sz="1100" b="1"/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2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2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28" name="Group 8"/>
              <p:cNvGrpSpPr>
                <a:grpSpLocks/>
              </p:cNvGrpSpPr>
              <p:nvPr/>
            </p:nvGrpSpPr>
            <p:grpSpPr bwMode="auto">
              <a:xfrm>
                <a:off x="1126" y="0"/>
                <a:ext cx="1490" cy="403"/>
                <a:chOff x="1126" y="0"/>
                <a:chExt cx="1490" cy="403"/>
              </a:xfrm>
            </p:grpSpPr>
            <p:sp>
              <p:nvSpPr>
                <p:cNvPr id="133129" name="Rectangle 9"/>
                <p:cNvSpPr>
                  <a:spLocks noChangeArrowheads="1"/>
                </p:cNvSpPr>
                <p:nvPr/>
              </p:nvSpPr>
              <p:spPr bwMode="auto">
                <a:xfrm>
                  <a:off x="1169" y="0"/>
                  <a:ext cx="140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/>
                <a:lstStyle/>
                <a:p>
                  <a:pPr eaLnBrk="0" hangingPunct="0"/>
                  <a:r>
                    <a:rPr lang="en-US" sz="1200" b="1"/>
                    <a:t>Description</a:t>
                  </a:r>
                  <a:endParaRPr lang="en-US" sz="2000" b="1"/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30" name="Rectangle 10"/>
                <p:cNvSpPr>
                  <a:spLocks noChangeArrowheads="1"/>
                </p:cNvSpPr>
                <p:nvPr/>
              </p:nvSpPr>
              <p:spPr bwMode="auto">
                <a:xfrm>
                  <a:off x="1126" y="0"/>
                  <a:ext cx="149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31" name="Group 11"/>
              <p:cNvGrpSpPr>
                <a:grpSpLocks/>
              </p:cNvGrpSpPr>
              <p:nvPr/>
            </p:nvGrpSpPr>
            <p:grpSpPr bwMode="auto">
              <a:xfrm>
                <a:off x="2616" y="0"/>
                <a:ext cx="1346" cy="403"/>
                <a:chOff x="2616" y="0"/>
                <a:chExt cx="1346" cy="403"/>
              </a:xfrm>
            </p:grpSpPr>
            <p:sp>
              <p:nvSpPr>
                <p:cNvPr id="133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2659" y="0"/>
                  <a:ext cx="126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cs typeface="Times New Roman" pitchFamily="18" charset="0"/>
                    </a:rPr>
                    <a:t>Important in:</a:t>
                  </a:r>
                  <a:endParaRPr lang="en-US" sz="1200">
                    <a:cs typeface="Times New Roman" pitchFamily="18" charset="0"/>
                  </a:endParaRP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33" name="Rectangle 13"/>
                <p:cNvSpPr>
                  <a:spLocks noChangeArrowheads="1"/>
                </p:cNvSpPr>
                <p:nvPr/>
              </p:nvSpPr>
              <p:spPr bwMode="auto">
                <a:xfrm>
                  <a:off x="2616" y="0"/>
                  <a:ext cx="134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34" name="Group 14"/>
              <p:cNvGrpSpPr>
                <a:grpSpLocks/>
              </p:cNvGrpSpPr>
              <p:nvPr/>
            </p:nvGrpSpPr>
            <p:grpSpPr bwMode="auto">
              <a:xfrm>
                <a:off x="0" y="403"/>
                <a:ext cx="1125" cy="748"/>
                <a:chOff x="0" y="403"/>
                <a:chExt cx="1125" cy="748"/>
              </a:xfrm>
            </p:grpSpPr>
            <p:sp>
              <p:nvSpPr>
                <p:cNvPr id="133135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039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/>
                <a:lstStyle/>
                <a:p>
                  <a:pPr eaLnBrk="0" hangingPunct="0"/>
                  <a:r>
                    <a:rPr lang="en-US" sz="1200"/>
                    <a:t>   </a:t>
                  </a:r>
                  <a:r>
                    <a:rPr lang="en-US" sz="1200" b="1"/>
                    <a:t>Option to wait </a:t>
                  </a:r>
                  <a:endParaRPr lang="en-US" sz="2000" b="1"/>
                </a:p>
                <a:p>
                  <a:pPr eaLnBrk="0" hangingPunct="0"/>
                  <a:endParaRPr lang="en-US" b="1"/>
                </a:p>
              </p:txBody>
            </p:sp>
            <p:sp>
              <p:nvSpPr>
                <p:cNvPr id="133136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125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37" name="Group 17"/>
              <p:cNvGrpSpPr>
                <a:grpSpLocks/>
              </p:cNvGrpSpPr>
              <p:nvPr/>
            </p:nvGrpSpPr>
            <p:grpSpPr bwMode="auto">
              <a:xfrm>
                <a:off x="1125" y="403"/>
                <a:ext cx="1491" cy="748"/>
                <a:chOff x="1125" y="403"/>
                <a:chExt cx="1491" cy="748"/>
              </a:xfrm>
            </p:grpSpPr>
            <p:sp>
              <p:nvSpPr>
                <p:cNvPr id="133138" name="Rectangle 18"/>
                <p:cNvSpPr>
                  <a:spLocks noChangeArrowheads="1"/>
                </p:cNvSpPr>
                <p:nvPr/>
              </p:nvSpPr>
              <p:spPr bwMode="auto">
                <a:xfrm>
                  <a:off x="1168" y="403"/>
                  <a:ext cx="1405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>
                      <a:cs typeface="Times New Roman" pitchFamily="18" charset="0"/>
                    </a:rPr>
                    <a:t>The firm has opportunity to wait to invest, and can see if markets warrant further investment.</a:t>
                  </a: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39" name="Rectangle 19"/>
                <p:cNvSpPr>
                  <a:spLocks noChangeArrowheads="1"/>
                </p:cNvSpPr>
                <p:nvPr/>
              </p:nvSpPr>
              <p:spPr bwMode="auto">
                <a:xfrm>
                  <a:off x="1125" y="403"/>
                  <a:ext cx="1491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40" name="Group 20"/>
              <p:cNvGrpSpPr>
                <a:grpSpLocks/>
              </p:cNvGrpSpPr>
              <p:nvPr/>
            </p:nvGrpSpPr>
            <p:grpSpPr bwMode="auto">
              <a:xfrm>
                <a:off x="2616" y="403"/>
                <a:ext cx="1346" cy="748"/>
                <a:chOff x="2616" y="403"/>
                <a:chExt cx="1346" cy="748"/>
              </a:xfrm>
            </p:grpSpPr>
            <p:sp>
              <p:nvSpPr>
                <p:cNvPr id="133141" name="Rectangle 21"/>
                <p:cNvSpPr>
                  <a:spLocks noChangeArrowheads="1"/>
                </p:cNvSpPr>
                <p:nvPr/>
              </p:nvSpPr>
              <p:spPr bwMode="auto">
                <a:xfrm>
                  <a:off x="2659" y="403"/>
                  <a:ext cx="1260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>
                      <a:cs typeface="Times New Roman" pitchFamily="18" charset="0"/>
                    </a:rPr>
                    <a:t>Natural resources extraction, real estate, farming, technology.</a:t>
                  </a: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616" y="403"/>
                  <a:ext cx="1346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43" name="Group 23"/>
              <p:cNvGrpSpPr>
                <a:grpSpLocks/>
              </p:cNvGrpSpPr>
              <p:nvPr/>
            </p:nvGrpSpPr>
            <p:grpSpPr bwMode="auto">
              <a:xfrm>
                <a:off x="0" y="1151"/>
                <a:ext cx="1125" cy="633"/>
                <a:chOff x="0" y="1151"/>
                <a:chExt cx="1125" cy="633"/>
              </a:xfrm>
            </p:grpSpPr>
            <p:sp>
              <p:nvSpPr>
                <p:cNvPr id="133144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151"/>
                  <a:ext cx="1039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lIns="0" tIns="0" rIns="0" bIns="0"/>
                <a:lstStyle/>
                <a:p>
                  <a:pPr eaLnBrk="0" hangingPunct="0"/>
                  <a:r>
                    <a:rPr lang="en-US" sz="1200"/>
                    <a:t>   </a:t>
                  </a:r>
                  <a:r>
                    <a:rPr lang="en-US" sz="1200" b="1"/>
                    <a:t>Staged Investment</a:t>
                  </a:r>
                  <a:endParaRPr lang="en-US" sz="1200" b="1" i="1"/>
                </a:p>
                <a:p>
                  <a:pPr eaLnBrk="0" hangingPunct="0"/>
                  <a:endParaRPr lang="en-US" b="1"/>
                </a:p>
              </p:txBody>
            </p:sp>
            <p:sp>
              <p:nvSpPr>
                <p:cNvPr id="133145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151"/>
                  <a:ext cx="1125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46" name="Group 26"/>
              <p:cNvGrpSpPr>
                <a:grpSpLocks/>
              </p:cNvGrpSpPr>
              <p:nvPr/>
            </p:nvGrpSpPr>
            <p:grpSpPr bwMode="auto">
              <a:xfrm>
                <a:off x="1125" y="1151"/>
                <a:ext cx="1491" cy="633"/>
                <a:chOff x="1125" y="1151"/>
                <a:chExt cx="1491" cy="633"/>
              </a:xfrm>
            </p:grpSpPr>
            <p:sp>
              <p:nvSpPr>
                <p:cNvPr id="133147" name="Rectangle 27"/>
                <p:cNvSpPr>
                  <a:spLocks noChangeArrowheads="1"/>
                </p:cNvSpPr>
                <p:nvPr/>
              </p:nvSpPr>
              <p:spPr bwMode="auto">
                <a:xfrm>
                  <a:off x="1168" y="1151"/>
                  <a:ext cx="1405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>
                      <a:cs typeface="Times New Roman" pitchFamily="18" charset="0"/>
                    </a:rPr>
                    <a:t>Staging investment creates the option to reevaluate and/or abandon at each stage. </a:t>
                  </a: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48" name="Rectangle 28"/>
                <p:cNvSpPr>
                  <a:spLocks noChangeArrowheads="1"/>
                </p:cNvSpPr>
                <p:nvPr/>
              </p:nvSpPr>
              <p:spPr bwMode="auto">
                <a:xfrm>
                  <a:off x="1125" y="1151"/>
                  <a:ext cx="1491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49" name="Group 29"/>
              <p:cNvGrpSpPr>
                <a:grpSpLocks/>
              </p:cNvGrpSpPr>
              <p:nvPr/>
            </p:nvGrpSpPr>
            <p:grpSpPr bwMode="auto">
              <a:xfrm>
                <a:off x="2616" y="1151"/>
                <a:ext cx="1346" cy="633"/>
                <a:chOff x="2616" y="1151"/>
                <a:chExt cx="1346" cy="633"/>
              </a:xfrm>
            </p:grpSpPr>
            <p:sp>
              <p:nvSpPr>
                <p:cNvPr id="133150" name="Rectangle 30"/>
                <p:cNvSpPr>
                  <a:spLocks noChangeArrowheads="1"/>
                </p:cNvSpPr>
                <p:nvPr/>
              </p:nvSpPr>
              <p:spPr bwMode="auto">
                <a:xfrm>
                  <a:off x="2659" y="1151"/>
                  <a:ext cx="1260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>
                      <a:cs typeface="Times New Roman" pitchFamily="18" charset="0"/>
                    </a:rPr>
                    <a:t>R&amp;D intensive industries, energy generation, start-up ventures.</a:t>
                  </a: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51" name="Rectangle 31"/>
                <p:cNvSpPr>
                  <a:spLocks noChangeArrowheads="1"/>
                </p:cNvSpPr>
                <p:nvPr/>
              </p:nvSpPr>
              <p:spPr bwMode="auto">
                <a:xfrm>
                  <a:off x="2616" y="1151"/>
                  <a:ext cx="1346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52" name="Group 32"/>
              <p:cNvGrpSpPr>
                <a:grpSpLocks/>
              </p:cNvGrpSpPr>
              <p:nvPr/>
            </p:nvGrpSpPr>
            <p:grpSpPr bwMode="auto">
              <a:xfrm>
                <a:off x="0" y="1784"/>
                <a:ext cx="1125" cy="633"/>
                <a:chOff x="0" y="1784"/>
                <a:chExt cx="1125" cy="633"/>
              </a:xfrm>
            </p:grpSpPr>
            <p:sp>
              <p:nvSpPr>
                <p:cNvPr id="133153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039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cs typeface="Times New Roman" pitchFamily="18" charset="0"/>
                    </a:rPr>
                    <a:t>Option to alter operating scale </a:t>
                  </a:r>
                  <a:endParaRPr lang="en-US" sz="1100" b="1">
                    <a:cs typeface="Times New Roman" pitchFamily="18" charset="0"/>
                  </a:endParaRPr>
                </a:p>
                <a:p>
                  <a:pPr eaLnBrk="0" hangingPunct="0"/>
                  <a:r>
                    <a:rPr lang="en-US" sz="1200"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54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784"/>
                  <a:ext cx="1125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55" name="Group 35"/>
              <p:cNvGrpSpPr>
                <a:grpSpLocks/>
              </p:cNvGrpSpPr>
              <p:nvPr/>
            </p:nvGrpSpPr>
            <p:grpSpPr bwMode="auto">
              <a:xfrm>
                <a:off x="1125" y="1784"/>
                <a:ext cx="1491" cy="633"/>
                <a:chOff x="1125" y="1784"/>
                <a:chExt cx="1491" cy="633"/>
              </a:xfrm>
            </p:grpSpPr>
            <p:sp>
              <p:nvSpPr>
                <p:cNvPr id="133156" name="Rectangle 36"/>
                <p:cNvSpPr>
                  <a:spLocks noChangeArrowheads="1"/>
                </p:cNvSpPr>
                <p:nvPr/>
              </p:nvSpPr>
              <p:spPr bwMode="auto">
                <a:xfrm>
                  <a:off x="1168" y="1784"/>
                  <a:ext cx="1405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>
                      <a:cs typeface="Times New Roman" pitchFamily="18" charset="0"/>
                    </a:rPr>
                    <a:t>If market conditions change, the firm can expand/contract or temporarily shut down.</a:t>
                  </a: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57" name="Rectangle 37"/>
                <p:cNvSpPr>
                  <a:spLocks noChangeArrowheads="1"/>
                </p:cNvSpPr>
                <p:nvPr/>
              </p:nvSpPr>
              <p:spPr bwMode="auto">
                <a:xfrm>
                  <a:off x="1125" y="1784"/>
                  <a:ext cx="1491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58" name="Group 38"/>
              <p:cNvGrpSpPr>
                <a:grpSpLocks/>
              </p:cNvGrpSpPr>
              <p:nvPr/>
            </p:nvGrpSpPr>
            <p:grpSpPr bwMode="auto">
              <a:xfrm>
                <a:off x="2616" y="1784"/>
                <a:ext cx="1346" cy="633"/>
                <a:chOff x="2616" y="1784"/>
                <a:chExt cx="1346" cy="633"/>
              </a:xfrm>
            </p:grpSpPr>
            <p:sp>
              <p:nvSpPr>
                <p:cNvPr id="133159" name="Rectangle 39"/>
                <p:cNvSpPr>
                  <a:spLocks noChangeArrowheads="1"/>
                </p:cNvSpPr>
                <p:nvPr/>
              </p:nvSpPr>
              <p:spPr bwMode="auto">
                <a:xfrm>
                  <a:off x="2659" y="1784"/>
                  <a:ext cx="1260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>
                      <a:cs typeface="Times New Roman" pitchFamily="18" charset="0"/>
                    </a:rPr>
                    <a:t>Natural resources, fashion, real estate, consumer goods.</a:t>
                  </a: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60" name="Rectangle 40"/>
                <p:cNvSpPr>
                  <a:spLocks noChangeArrowheads="1"/>
                </p:cNvSpPr>
                <p:nvPr/>
              </p:nvSpPr>
              <p:spPr bwMode="auto">
                <a:xfrm>
                  <a:off x="2616" y="1784"/>
                  <a:ext cx="1346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61" name="Group 41"/>
              <p:cNvGrpSpPr>
                <a:grpSpLocks/>
              </p:cNvGrpSpPr>
              <p:nvPr/>
            </p:nvGrpSpPr>
            <p:grpSpPr bwMode="auto">
              <a:xfrm>
                <a:off x="0" y="2417"/>
                <a:ext cx="1125" cy="633"/>
                <a:chOff x="0" y="2417"/>
                <a:chExt cx="1125" cy="633"/>
              </a:xfrm>
            </p:grpSpPr>
            <p:sp>
              <p:nvSpPr>
                <p:cNvPr id="133162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2417"/>
                  <a:ext cx="1039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cs typeface="Times New Roman" pitchFamily="18" charset="0"/>
                    </a:rPr>
                    <a:t>Option to abandon</a:t>
                  </a:r>
                </a:p>
                <a:p>
                  <a:pPr eaLnBrk="0" hangingPunct="0"/>
                  <a:endParaRPr lang="en-US" b="1"/>
                </a:p>
              </p:txBody>
            </p:sp>
            <p:sp>
              <p:nvSpPr>
                <p:cNvPr id="133163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2417"/>
                  <a:ext cx="1125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64" name="Group 44"/>
              <p:cNvGrpSpPr>
                <a:grpSpLocks/>
              </p:cNvGrpSpPr>
              <p:nvPr/>
            </p:nvGrpSpPr>
            <p:grpSpPr bwMode="auto">
              <a:xfrm>
                <a:off x="1125" y="2417"/>
                <a:ext cx="1491" cy="633"/>
                <a:chOff x="1125" y="2417"/>
                <a:chExt cx="1491" cy="633"/>
              </a:xfrm>
            </p:grpSpPr>
            <p:sp>
              <p:nvSpPr>
                <p:cNvPr id="133165" name="Rectangle 45"/>
                <p:cNvSpPr>
                  <a:spLocks noChangeArrowheads="1"/>
                </p:cNvSpPr>
                <p:nvPr/>
              </p:nvSpPr>
              <p:spPr bwMode="auto">
                <a:xfrm>
                  <a:off x="1168" y="2417"/>
                  <a:ext cx="1405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 dirty="0">
                      <a:cs typeface="Times New Roman" pitchFamily="18" charset="0"/>
                    </a:rPr>
                    <a:t>If market conditions decline, the firm can sell off assets</a:t>
                  </a:r>
                </a:p>
                <a:p>
                  <a:pPr eaLnBrk="0" hangingPunct="0"/>
                  <a:endParaRPr lang="en-US" dirty="0"/>
                </a:p>
              </p:txBody>
            </p:sp>
            <p:sp>
              <p:nvSpPr>
                <p:cNvPr id="133166" name="Rectangle 46"/>
                <p:cNvSpPr>
                  <a:spLocks noChangeArrowheads="1"/>
                </p:cNvSpPr>
                <p:nvPr/>
              </p:nvSpPr>
              <p:spPr bwMode="auto">
                <a:xfrm>
                  <a:off x="1125" y="2417"/>
                  <a:ext cx="1491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67" name="Group 47"/>
              <p:cNvGrpSpPr>
                <a:grpSpLocks/>
              </p:cNvGrpSpPr>
              <p:nvPr/>
            </p:nvGrpSpPr>
            <p:grpSpPr bwMode="auto">
              <a:xfrm>
                <a:off x="2616" y="2417"/>
                <a:ext cx="1346" cy="633"/>
                <a:chOff x="2616" y="2417"/>
                <a:chExt cx="1346" cy="633"/>
              </a:xfrm>
            </p:grpSpPr>
            <p:sp>
              <p:nvSpPr>
                <p:cNvPr id="133168" name="Rectangle 48"/>
                <p:cNvSpPr>
                  <a:spLocks noChangeArrowheads="1"/>
                </p:cNvSpPr>
                <p:nvPr/>
              </p:nvSpPr>
              <p:spPr bwMode="auto">
                <a:xfrm>
                  <a:off x="2659" y="2417"/>
                  <a:ext cx="1260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>
                      <a:cs typeface="Times New Roman" pitchFamily="18" charset="0"/>
                    </a:rPr>
                    <a:t>Capital-intensive industries, new product introductions in uncertain markets.</a:t>
                  </a: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69" name="Rectangle 49"/>
                <p:cNvSpPr>
                  <a:spLocks noChangeArrowheads="1"/>
                </p:cNvSpPr>
                <p:nvPr/>
              </p:nvSpPr>
              <p:spPr bwMode="auto">
                <a:xfrm>
                  <a:off x="2616" y="2417"/>
                  <a:ext cx="1346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70" name="Group 50"/>
              <p:cNvGrpSpPr>
                <a:grpSpLocks/>
              </p:cNvGrpSpPr>
              <p:nvPr/>
            </p:nvGrpSpPr>
            <p:grpSpPr bwMode="auto">
              <a:xfrm>
                <a:off x="0" y="3050"/>
                <a:ext cx="1125" cy="748"/>
                <a:chOff x="0" y="3050"/>
                <a:chExt cx="1125" cy="748"/>
              </a:xfrm>
            </p:grpSpPr>
            <p:sp>
              <p:nvSpPr>
                <p:cNvPr id="133171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3050"/>
                  <a:ext cx="1039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cs typeface="Times New Roman" pitchFamily="18" charset="0"/>
                    </a:rPr>
                    <a:t>Option to switch</a:t>
                  </a: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72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3050"/>
                  <a:ext cx="1125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73" name="Group 53"/>
              <p:cNvGrpSpPr>
                <a:grpSpLocks/>
              </p:cNvGrpSpPr>
              <p:nvPr/>
            </p:nvGrpSpPr>
            <p:grpSpPr bwMode="auto">
              <a:xfrm>
                <a:off x="1125" y="3050"/>
                <a:ext cx="1491" cy="748"/>
                <a:chOff x="1125" y="3050"/>
                <a:chExt cx="1491" cy="748"/>
              </a:xfrm>
            </p:grpSpPr>
            <p:sp>
              <p:nvSpPr>
                <p:cNvPr id="133174" name="Rectangle 54"/>
                <p:cNvSpPr>
                  <a:spLocks noChangeArrowheads="1"/>
                </p:cNvSpPr>
                <p:nvPr/>
              </p:nvSpPr>
              <p:spPr bwMode="auto">
                <a:xfrm>
                  <a:off x="1168" y="3050"/>
                  <a:ext cx="1405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>
                      <a:cs typeface="Times New Roman" pitchFamily="18" charset="0"/>
                    </a:rPr>
                    <a:t>If prices or demand change, the firm can change product mix (product flexibility) or switch inputs (process flexibility)</a:t>
                  </a: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75" name="Rectangle 55"/>
                <p:cNvSpPr>
                  <a:spLocks noChangeArrowheads="1"/>
                </p:cNvSpPr>
                <p:nvPr/>
              </p:nvSpPr>
              <p:spPr bwMode="auto">
                <a:xfrm>
                  <a:off x="1125" y="3050"/>
                  <a:ext cx="1491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76" name="Group 56"/>
              <p:cNvGrpSpPr>
                <a:grpSpLocks/>
              </p:cNvGrpSpPr>
              <p:nvPr/>
            </p:nvGrpSpPr>
            <p:grpSpPr bwMode="auto">
              <a:xfrm>
                <a:off x="2616" y="3050"/>
                <a:ext cx="1346" cy="748"/>
                <a:chOff x="2616" y="3050"/>
                <a:chExt cx="1346" cy="748"/>
              </a:xfrm>
            </p:grpSpPr>
            <p:sp>
              <p:nvSpPr>
                <p:cNvPr id="133177" name="Rectangle 57"/>
                <p:cNvSpPr>
                  <a:spLocks noChangeArrowheads="1"/>
                </p:cNvSpPr>
                <p:nvPr/>
              </p:nvSpPr>
              <p:spPr bwMode="auto">
                <a:xfrm>
                  <a:off x="2659" y="3050"/>
                  <a:ext cx="1260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>
                      <a:cs typeface="Times New Roman" pitchFamily="18" charset="0"/>
                    </a:rPr>
                    <a:t>Companies in volatile markets with shifting preferences, energy companies</a:t>
                  </a: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78" name="Rectangle 58"/>
                <p:cNvSpPr>
                  <a:spLocks noChangeArrowheads="1"/>
                </p:cNvSpPr>
                <p:nvPr/>
              </p:nvSpPr>
              <p:spPr bwMode="auto">
                <a:xfrm>
                  <a:off x="2616" y="3050"/>
                  <a:ext cx="1346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79" name="Group 59"/>
              <p:cNvGrpSpPr>
                <a:grpSpLocks/>
              </p:cNvGrpSpPr>
              <p:nvPr/>
            </p:nvGrpSpPr>
            <p:grpSpPr bwMode="auto">
              <a:xfrm>
                <a:off x="0" y="3798"/>
                <a:ext cx="1125" cy="1093"/>
                <a:chOff x="0" y="3798"/>
                <a:chExt cx="1125" cy="1093"/>
              </a:xfrm>
            </p:grpSpPr>
            <p:sp>
              <p:nvSpPr>
                <p:cNvPr id="133180" name="Rectangle 60"/>
                <p:cNvSpPr>
                  <a:spLocks noChangeArrowheads="1"/>
                </p:cNvSpPr>
                <p:nvPr/>
              </p:nvSpPr>
              <p:spPr bwMode="auto">
                <a:xfrm>
                  <a:off x="43" y="3798"/>
                  <a:ext cx="1039" cy="10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cs typeface="Times New Roman" pitchFamily="18" charset="0"/>
                    </a:rPr>
                    <a:t>Growth options</a:t>
                  </a:r>
                </a:p>
                <a:p>
                  <a:pPr eaLnBrk="0" hangingPunct="0"/>
                  <a:endParaRPr lang="en-US" b="1"/>
                </a:p>
              </p:txBody>
            </p:sp>
            <p:sp>
              <p:nvSpPr>
                <p:cNvPr id="133181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3798"/>
                  <a:ext cx="1125" cy="10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82" name="Group 62"/>
              <p:cNvGrpSpPr>
                <a:grpSpLocks/>
              </p:cNvGrpSpPr>
              <p:nvPr/>
            </p:nvGrpSpPr>
            <p:grpSpPr bwMode="auto">
              <a:xfrm>
                <a:off x="1125" y="3798"/>
                <a:ext cx="1491" cy="1093"/>
                <a:chOff x="1125" y="3798"/>
                <a:chExt cx="1491" cy="1093"/>
              </a:xfrm>
            </p:grpSpPr>
            <p:sp>
              <p:nvSpPr>
                <p:cNvPr id="133183" name="Rectangle 63"/>
                <p:cNvSpPr>
                  <a:spLocks noChangeArrowheads="1"/>
                </p:cNvSpPr>
                <p:nvPr/>
              </p:nvSpPr>
              <p:spPr bwMode="auto">
                <a:xfrm>
                  <a:off x="1168" y="3798"/>
                  <a:ext cx="1405" cy="10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>
                      <a:cs typeface="Times New Roman" pitchFamily="18" charset="0"/>
                    </a:rPr>
                    <a:t>An early investment opens up future growth opportunities in the form of new products or processes, access to markets, or strengthening of core capabilities</a:t>
                  </a: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84" name="Rectangle 64"/>
                <p:cNvSpPr>
                  <a:spLocks noChangeArrowheads="1"/>
                </p:cNvSpPr>
                <p:nvPr/>
              </p:nvSpPr>
              <p:spPr bwMode="auto">
                <a:xfrm>
                  <a:off x="1125" y="3798"/>
                  <a:ext cx="1491" cy="10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85" name="Group 65"/>
              <p:cNvGrpSpPr>
                <a:grpSpLocks/>
              </p:cNvGrpSpPr>
              <p:nvPr/>
            </p:nvGrpSpPr>
            <p:grpSpPr bwMode="auto">
              <a:xfrm>
                <a:off x="2616" y="3798"/>
                <a:ext cx="1346" cy="1093"/>
                <a:chOff x="2616" y="3798"/>
                <a:chExt cx="1346" cy="1093"/>
              </a:xfrm>
            </p:grpSpPr>
            <p:sp>
              <p:nvSpPr>
                <p:cNvPr id="133186" name="Rectangle 66"/>
                <p:cNvSpPr>
                  <a:spLocks noChangeArrowheads="1"/>
                </p:cNvSpPr>
                <p:nvPr/>
              </p:nvSpPr>
              <p:spPr bwMode="auto">
                <a:xfrm>
                  <a:off x="2659" y="3798"/>
                  <a:ext cx="1260" cy="10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>
                      <a:cs typeface="Times New Roman" pitchFamily="18" charset="0"/>
                    </a:rPr>
                    <a:t>High tech; industries with multiple product generations (drug companies, computers, strategic acquisitions).</a:t>
                  </a: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87" name="Rectangle 67"/>
                <p:cNvSpPr>
                  <a:spLocks noChangeArrowheads="1"/>
                </p:cNvSpPr>
                <p:nvPr/>
              </p:nvSpPr>
              <p:spPr bwMode="auto">
                <a:xfrm>
                  <a:off x="2616" y="3798"/>
                  <a:ext cx="1346" cy="10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88" name="Group 68"/>
              <p:cNvGrpSpPr>
                <a:grpSpLocks/>
              </p:cNvGrpSpPr>
              <p:nvPr/>
            </p:nvGrpSpPr>
            <p:grpSpPr bwMode="auto">
              <a:xfrm>
                <a:off x="0" y="4891"/>
                <a:ext cx="1125" cy="863"/>
                <a:chOff x="0" y="4891"/>
                <a:chExt cx="1125" cy="863"/>
              </a:xfrm>
            </p:grpSpPr>
            <p:sp>
              <p:nvSpPr>
                <p:cNvPr id="133189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4891"/>
                  <a:ext cx="1039" cy="8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 b="1" dirty="0">
                      <a:cs typeface="Times New Roman" pitchFamily="18" charset="0"/>
                    </a:rPr>
                    <a:t>Multiple Interacting Options</a:t>
                  </a:r>
                </a:p>
                <a:p>
                  <a:pPr eaLnBrk="0" hangingPunct="0"/>
                  <a:endParaRPr lang="en-US" b="1" dirty="0"/>
                </a:p>
              </p:txBody>
            </p:sp>
            <p:sp>
              <p:nvSpPr>
                <p:cNvPr id="133190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4891"/>
                  <a:ext cx="1125" cy="86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91" name="Group 71"/>
              <p:cNvGrpSpPr>
                <a:grpSpLocks/>
              </p:cNvGrpSpPr>
              <p:nvPr/>
            </p:nvGrpSpPr>
            <p:grpSpPr bwMode="auto">
              <a:xfrm>
                <a:off x="1125" y="4891"/>
                <a:ext cx="1491" cy="863"/>
                <a:chOff x="1125" y="4891"/>
                <a:chExt cx="1491" cy="863"/>
              </a:xfrm>
            </p:grpSpPr>
            <p:sp>
              <p:nvSpPr>
                <p:cNvPr id="133192" name="Rectangle 72"/>
                <p:cNvSpPr>
                  <a:spLocks noChangeArrowheads="1"/>
                </p:cNvSpPr>
                <p:nvPr/>
              </p:nvSpPr>
              <p:spPr bwMode="auto">
                <a:xfrm>
                  <a:off x="1168" y="4891"/>
                  <a:ext cx="1405" cy="8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>
                      <a:cs typeface="Times New Roman" pitchFamily="18" charset="0"/>
                    </a:rPr>
                    <a:t>Projects involve a collection of various options—both put and call types.  Values can differ from the sum of separate option values because they interact.</a:t>
                  </a: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93" name="Rectangle 73"/>
                <p:cNvSpPr>
                  <a:spLocks noChangeArrowheads="1"/>
                </p:cNvSpPr>
                <p:nvPr/>
              </p:nvSpPr>
              <p:spPr bwMode="auto">
                <a:xfrm>
                  <a:off x="1125" y="4891"/>
                  <a:ext cx="1491" cy="86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3194" name="Group 74"/>
              <p:cNvGrpSpPr>
                <a:grpSpLocks/>
              </p:cNvGrpSpPr>
              <p:nvPr/>
            </p:nvGrpSpPr>
            <p:grpSpPr bwMode="auto">
              <a:xfrm>
                <a:off x="2616" y="4891"/>
                <a:ext cx="1346" cy="863"/>
                <a:chOff x="2616" y="4891"/>
                <a:chExt cx="1346" cy="863"/>
              </a:xfrm>
            </p:grpSpPr>
            <p:sp>
              <p:nvSpPr>
                <p:cNvPr id="133195" name="Rectangle 75"/>
                <p:cNvSpPr>
                  <a:spLocks noChangeArrowheads="1"/>
                </p:cNvSpPr>
                <p:nvPr/>
              </p:nvSpPr>
              <p:spPr bwMode="auto">
                <a:xfrm>
                  <a:off x="2659" y="4891"/>
                  <a:ext cx="1260" cy="8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eaLnBrk="0" hangingPunct="0"/>
                  <a:r>
                    <a:rPr lang="en-US" sz="1200">
                      <a:cs typeface="Times New Roman" pitchFamily="18" charset="0"/>
                    </a:rPr>
                    <a:t>Many of the industries discussed above</a:t>
                  </a:r>
                </a:p>
                <a:p>
                  <a:pPr eaLnBrk="0" hangingPunct="0"/>
                  <a:endParaRPr lang="en-US"/>
                </a:p>
              </p:txBody>
            </p:sp>
            <p:sp>
              <p:nvSpPr>
                <p:cNvPr id="133196" name="Rectangle 76"/>
                <p:cNvSpPr>
                  <a:spLocks noChangeArrowheads="1"/>
                </p:cNvSpPr>
                <p:nvPr/>
              </p:nvSpPr>
              <p:spPr bwMode="auto">
                <a:xfrm>
                  <a:off x="2616" y="4891"/>
                  <a:ext cx="1346" cy="86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3197" name="Rectangle 77"/>
            <p:cNvSpPr>
              <a:spLocks noChangeArrowheads="1"/>
            </p:cNvSpPr>
            <p:nvPr/>
          </p:nvSpPr>
          <p:spPr bwMode="auto">
            <a:xfrm>
              <a:off x="-3" y="-3"/>
              <a:ext cx="3968" cy="576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D8B5-6D51-4348-9E64-8FD760C5A417}" type="slidenum">
              <a:rPr lang="en-US"/>
              <a:pPr/>
              <a:t>30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2800"/>
              <a:t>Step 2: Valuation of Real Options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029200"/>
          </a:xfrm>
        </p:spPr>
        <p:txBody>
          <a:bodyPr/>
          <a:lstStyle/>
          <a:p>
            <a:pPr marL="233363" indent="-233363"/>
            <a:r>
              <a:rPr lang="en-US" sz="2000" dirty="0"/>
              <a:t>Use of derivative techniques</a:t>
            </a:r>
          </a:p>
          <a:p>
            <a:pPr marL="573088" lvl="1" indent="-225425"/>
            <a:r>
              <a:rPr lang="en-US" sz="2000" dirty="0"/>
              <a:t>Binomial valuation model</a:t>
            </a:r>
          </a:p>
          <a:p>
            <a:pPr marL="573088" lvl="1" indent="-225425">
              <a:spcAft>
                <a:spcPct val="50000"/>
              </a:spcAft>
            </a:pPr>
            <a:r>
              <a:rPr lang="en-US" sz="2000" dirty="0"/>
              <a:t>Black-</a:t>
            </a:r>
            <a:r>
              <a:rPr lang="en-US" sz="2000" dirty="0" err="1"/>
              <a:t>Scholes</a:t>
            </a:r>
            <a:endParaRPr lang="en-US" sz="1800" dirty="0"/>
          </a:p>
          <a:p>
            <a:pPr marL="233363" indent="-233363"/>
            <a:r>
              <a:rPr lang="en-US" sz="2000" dirty="0"/>
              <a:t>A reasonable valuation procedure</a:t>
            </a:r>
          </a:p>
          <a:p>
            <a:pPr marL="573088" lvl="1" indent="-225425">
              <a:buFont typeface="Symbol" pitchFamily="18" charset="2"/>
              <a:buAutoNum type="arabicPeriod"/>
            </a:pPr>
            <a:r>
              <a:rPr lang="en-US" sz="2000" dirty="0"/>
              <a:t>Start with DCF:</a:t>
            </a:r>
          </a:p>
          <a:p>
            <a:pPr marL="855663" lvl="2" indent="-168275"/>
            <a:r>
              <a:rPr lang="en-US" sz="2000" dirty="0"/>
              <a:t>Value project as if there was no option involved</a:t>
            </a:r>
          </a:p>
          <a:p>
            <a:pPr marL="855663" lvl="2" indent="-168275"/>
            <a:r>
              <a:rPr lang="en-US" sz="2000" dirty="0"/>
              <a:t>Use benchmark as a </a:t>
            </a:r>
            <a:r>
              <a:rPr lang="en-US" sz="2000" u="sng" dirty="0"/>
              <a:t>lower bound</a:t>
            </a:r>
            <a:r>
              <a:rPr lang="en-US" sz="2000" dirty="0"/>
              <a:t> for the project’s value</a:t>
            </a:r>
          </a:p>
          <a:p>
            <a:pPr marL="855663" lvl="2" indent="-168275">
              <a:spcAft>
                <a:spcPct val="10000"/>
              </a:spcAft>
            </a:pPr>
            <a:r>
              <a:rPr lang="en-US" sz="2000" dirty="0"/>
              <a:t>Remark: Be careful not to interpret naively the DCF analysis</a:t>
            </a:r>
          </a:p>
          <a:p>
            <a:pPr marL="1254125" lvl="3" indent="-284163">
              <a:spcAft>
                <a:spcPct val="20000"/>
              </a:spcAft>
              <a:buFont typeface="Symbol" pitchFamily="18" charset="2"/>
              <a:buAutoNum type="alphaLcParenR"/>
            </a:pPr>
            <a:r>
              <a:rPr lang="en-US" sz="1800" i="1" dirty="0"/>
              <a:t>NPV &lt; 0</a:t>
            </a:r>
            <a:r>
              <a:rPr lang="en-US" sz="1800" dirty="0"/>
              <a:t> does not mean that you will not want to undertake the investment</a:t>
            </a:r>
          </a:p>
          <a:p>
            <a:pPr marL="1254125" lvl="3" indent="-284163">
              <a:buFont typeface="Symbol" pitchFamily="18" charset="2"/>
              <a:buAutoNum type="alphaLcParenR"/>
            </a:pPr>
            <a:r>
              <a:rPr lang="en-US" sz="1800" i="1" dirty="0"/>
              <a:t>NPV &gt; 0</a:t>
            </a:r>
            <a:r>
              <a:rPr lang="en-US" sz="1800" dirty="0"/>
              <a:t> does not mean that you should go ahead immediately with the investment (nor that you will definitely invest in the future)</a:t>
            </a:r>
          </a:p>
          <a:p>
            <a:pPr marL="1254125" lvl="3" indent="-284163">
              <a:buFont typeface="Symbol" pitchFamily="18" charset="2"/>
              <a:buAutoNum type="alphaLcParenR"/>
            </a:pPr>
            <a:endParaRPr lang="en-US" sz="1800" dirty="0"/>
          </a:p>
          <a:p>
            <a:pPr marL="573088" lvl="1" indent="-225425">
              <a:buFont typeface="Symbol" pitchFamily="18" charset="2"/>
              <a:buAutoNum type="arabicPeriod"/>
            </a:pPr>
            <a:r>
              <a:rPr lang="en-US" sz="2000" dirty="0"/>
              <a:t>Introduce options explicitly into the valuation procedure</a:t>
            </a:r>
          </a:p>
          <a:p>
            <a:pPr marL="573088" lvl="1" indent="-225425"/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C856-66CE-449C-917D-99E28B3AA19E}" type="slidenum">
              <a:rPr lang="en-US"/>
              <a:pPr/>
              <a:t>31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r>
              <a:rPr lang="en-US" sz="3200"/>
              <a:t>4. Real Option Valuation in Practice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724400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lang="en-US" sz="2800"/>
              <a:t>In practice, how are real options treated?</a:t>
            </a:r>
            <a:endParaRPr lang="en-US" sz="3600"/>
          </a:p>
          <a:p>
            <a:pPr lvl="1">
              <a:spcAft>
                <a:spcPct val="10000"/>
              </a:spcAft>
            </a:pPr>
            <a:r>
              <a:rPr lang="en-US" sz="2400"/>
              <a:t>Ignored =&gt; Underinvestment</a:t>
            </a:r>
          </a:p>
          <a:p>
            <a:pPr lvl="1">
              <a:spcAft>
                <a:spcPct val="10000"/>
              </a:spcAft>
            </a:pPr>
            <a:r>
              <a:rPr lang="en-US" sz="2400"/>
              <a:t>Bullet Point describing “Intangible” or “Strategic” Value</a:t>
            </a:r>
          </a:p>
          <a:p>
            <a:pPr lvl="2">
              <a:spcAft>
                <a:spcPct val="10000"/>
              </a:spcAft>
            </a:pPr>
            <a:r>
              <a:rPr lang="en-US" sz="2000"/>
              <a:t>Not quantified or rigorously analyzed at all</a:t>
            </a:r>
          </a:p>
          <a:p>
            <a:pPr lvl="1">
              <a:spcAft>
                <a:spcPct val="10000"/>
              </a:spcAft>
            </a:pPr>
            <a:r>
              <a:rPr lang="en-US" sz="2400"/>
              <a:t>Captured in the Discount Rate of DCF Valuation</a:t>
            </a:r>
          </a:p>
          <a:p>
            <a:pPr lvl="2">
              <a:spcAft>
                <a:spcPct val="10000"/>
              </a:spcAft>
            </a:pPr>
            <a:r>
              <a:rPr lang="en-US" sz="2000"/>
              <a:t>Use high rates when project has waiting benefit</a:t>
            </a:r>
          </a:p>
          <a:p>
            <a:pPr lvl="2">
              <a:spcAft>
                <a:spcPct val="10000"/>
              </a:spcAft>
            </a:pPr>
            <a:r>
              <a:rPr lang="en-US" sz="2000"/>
              <a:t>Low rates when project has positioning or abandonment options</a:t>
            </a:r>
          </a:p>
          <a:p>
            <a:pPr lvl="1">
              <a:spcAft>
                <a:spcPct val="10000"/>
              </a:spcAft>
            </a:pPr>
            <a:r>
              <a:rPr lang="en-US" sz="2400"/>
              <a:t>Using Real Options systematically captures the option value explicitly and more closely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BF02-0F14-4EC1-BA0B-0DE17C65CB02}" type="slidenum">
              <a:rPr lang="en-US"/>
              <a:pPr/>
              <a:t>32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838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/>
              <a:t>  In practice, how to obtain a sensible </a:t>
            </a:r>
            <a:r>
              <a:rPr lang="en-US" sz="2800">
                <a:latin typeface="Symbol" pitchFamily="18" charset="2"/>
              </a:rPr>
              <a:t>s</a:t>
            </a:r>
            <a:r>
              <a:rPr lang="en-US" sz="2800"/>
              <a:t> estimate?</a:t>
            </a:r>
            <a:r>
              <a:rPr lang="en-US"/>
              <a:t> 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Even a rough estimate of 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sz="2400" dirty="0"/>
              <a:t> can be very useful</a:t>
            </a:r>
          </a:p>
          <a:p>
            <a:endParaRPr lang="en-US" sz="900" dirty="0"/>
          </a:p>
          <a:p>
            <a:pPr>
              <a:buFontTx/>
              <a:buAutoNum type="arabicPeriod"/>
            </a:pPr>
            <a:r>
              <a:rPr lang="en-US" sz="2000" b="1" dirty="0"/>
              <a:t>(Informed) guess</a:t>
            </a:r>
            <a:endParaRPr lang="en-US" sz="2000" dirty="0"/>
          </a:p>
          <a:p>
            <a:pPr marL="762000" lvl="1" indent="-304800"/>
            <a:r>
              <a:rPr lang="en-US" sz="1800" dirty="0"/>
              <a:t>Systematic and total risks can be correlated: High </a:t>
            </a:r>
            <a:r>
              <a:rPr lang="en-US" sz="1800" i="1" dirty="0">
                <a:latin typeface="Symbol" pitchFamily="18" charset="2"/>
              </a:rPr>
              <a:t>b</a:t>
            </a:r>
            <a:r>
              <a:rPr lang="en-US" sz="1800" dirty="0"/>
              <a:t>  projects tend to be high </a:t>
            </a:r>
            <a:r>
              <a:rPr lang="en-US" sz="1800" i="1" dirty="0">
                <a:latin typeface="Symbol" pitchFamily="18" charset="2"/>
              </a:rPr>
              <a:t>s</a:t>
            </a:r>
            <a:endParaRPr lang="en-US" sz="1800" i="1" dirty="0"/>
          </a:p>
          <a:p>
            <a:pPr marL="762000" lvl="1" indent="-304800"/>
            <a:r>
              <a:rPr lang="en-US" sz="1800" dirty="0"/>
              <a:t>Lower bound: Volatility of a diversified portfolio within the industry class</a:t>
            </a:r>
          </a:p>
          <a:p>
            <a:pPr marL="1162050" lvl="2" indent="-304800">
              <a:buFont typeface="Wingdings" pitchFamily="2" charset="2"/>
              <a:buChar char="§"/>
            </a:pPr>
            <a:r>
              <a:rPr lang="en-US" sz="1600" dirty="0"/>
              <a:t>20-30% per year is not remarkably high for a single project</a:t>
            </a:r>
          </a:p>
          <a:p>
            <a:pPr>
              <a:buFontTx/>
              <a:buNone/>
            </a:pPr>
            <a:r>
              <a:rPr lang="en-US" sz="2000" b="1" dirty="0"/>
              <a:t>2. Data</a:t>
            </a:r>
          </a:p>
          <a:p>
            <a:pPr marL="762000" lvl="1" indent="-304800"/>
            <a:r>
              <a:rPr lang="en-US" sz="1800" dirty="0"/>
              <a:t>Historical data on industry investment returns</a:t>
            </a:r>
          </a:p>
          <a:p>
            <a:pPr marL="762000" lvl="1" indent="-304800"/>
            <a:r>
              <a:rPr lang="en-US" sz="1800" dirty="0"/>
              <a:t>Implied volatilities from quoted option prices from traded stocks</a:t>
            </a:r>
          </a:p>
          <a:p>
            <a:pPr marL="1162050" lvl="2" indent="-304800">
              <a:buFont typeface="Wingdings" pitchFamily="2" charset="2"/>
              <a:buChar char="§"/>
            </a:pPr>
            <a:r>
              <a:rPr lang="en-US" sz="1600" dirty="0"/>
              <a:t>Adjust for leverage effects</a:t>
            </a:r>
          </a:p>
          <a:p>
            <a:pPr>
              <a:buFontTx/>
              <a:buNone/>
            </a:pPr>
            <a:r>
              <a:rPr lang="en-US" sz="2000" b="1" dirty="0"/>
              <a:t>3. Simulation</a:t>
            </a:r>
          </a:p>
          <a:p>
            <a:pPr marL="762000" lvl="1" indent="-304800"/>
            <a:r>
              <a:rPr lang="en-US" sz="1800" dirty="0"/>
              <a:t>Step 1: Build a spread-sheet based (simplified) model of the project’s future cash flows and how they depend on specific items (e.g., commodity prices, interest and exchange rates)</a:t>
            </a:r>
          </a:p>
          <a:p>
            <a:pPr marL="762000" lvl="1" indent="-304800"/>
            <a:r>
              <a:rPr lang="en-US" sz="1800" dirty="0"/>
              <a:t>Step 2: Simulate a probability distribution for the project’s returns and infer </a:t>
            </a:r>
            <a:r>
              <a:rPr lang="en-US" sz="1800" i="1" dirty="0">
                <a:latin typeface="Symbol" pitchFamily="18" charset="2"/>
              </a:rPr>
              <a:t>s</a:t>
            </a:r>
            <a:endParaRPr lang="en-US" sz="1800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E975-87DB-4FE4-A399-D4EEFE601379}" type="slidenum">
              <a:rPr lang="en-US"/>
              <a:pPr/>
              <a:t>33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2800"/>
              <a:t>Final Remarks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8077200" cy="4648200"/>
          </a:xfrm>
        </p:spPr>
        <p:txBody>
          <a:bodyPr/>
          <a:lstStyle/>
          <a:p>
            <a:r>
              <a:rPr lang="en-US" sz="2000"/>
              <a:t>Real option methods are becoming more important, especially in firms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/>
              <a:t>whose projects are heavily dependent on commodity prices (e.g., energy companies)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/>
              <a:t>undertaking projects where future volatility is crucial or projects that have a major strategic component (e.g., high-tech firms)</a:t>
            </a:r>
            <a:br>
              <a:rPr lang="en-US" sz="2000"/>
            </a:br>
            <a:endParaRPr lang="en-US" sz="2000"/>
          </a:p>
          <a:p>
            <a:r>
              <a:rPr lang="en-US" sz="2000"/>
              <a:t>Some examples of firms that have used this approach to valuation are:</a:t>
            </a:r>
            <a:br>
              <a:rPr lang="en-US" sz="2000"/>
            </a:br>
            <a:endParaRPr lang="en-US" sz="2000"/>
          </a:p>
        </p:txBody>
      </p:sp>
      <p:graphicFrame>
        <p:nvGraphicFramePr>
          <p:cNvPr id="13930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84703"/>
              </p:ext>
            </p:extLst>
          </p:nvPr>
        </p:nvGraphicFramePr>
        <p:xfrm>
          <a:off x="762000" y="3429000"/>
          <a:ext cx="7772400" cy="2609852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Industry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Companies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Consumer &amp; Industrial Products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DuPont,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L.L.Bean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 Procter &amp; Gamble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Financial Services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Credit Suisse, Morgan Stanley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 Tech &amp; 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Hewlett Packard, Intel, Sprint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Life Sciences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Amgen, Genentech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Energy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Chevron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Real Estate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Beazer Homes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Transportation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Airbus, Boeing, British Airways, General Motors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BD52-FCCB-4820-81A9-4B134B0A542E}" type="slidenum">
              <a:rPr lang="en-US"/>
              <a:pPr/>
              <a:t>4</a:t>
            </a:fld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4114800"/>
          </a:xfrm>
        </p:spPr>
        <p:txBody>
          <a:bodyPr/>
          <a:lstStyle/>
          <a:p>
            <a:pPr marL="0" indent="0" algn="ctr" eaLnBrk="0" hangingPunct="0">
              <a:spcBef>
                <a:spcPct val="0"/>
              </a:spcBef>
              <a:buFontTx/>
              <a:buNone/>
            </a:pPr>
            <a:r>
              <a:rPr lang="en-US" dirty="0"/>
              <a:t>2. Examples</a:t>
            </a:r>
          </a:p>
          <a:p>
            <a:pPr marL="0" indent="0" algn="ctr" eaLnBrk="0" hangingPunct="0">
              <a:spcBef>
                <a:spcPct val="0"/>
              </a:spcBef>
              <a:buFontTx/>
              <a:buNone/>
            </a:pPr>
            <a:endParaRPr lang="en-US" b="1" dirty="0"/>
          </a:p>
          <a:p>
            <a:pPr marL="0" indent="0" eaLnBrk="0" hangingPunct="0">
              <a:spcBef>
                <a:spcPct val="0"/>
              </a:spcBef>
              <a:buFontTx/>
              <a:buNone/>
            </a:pPr>
            <a:r>
              <a:rPr lang="en-US" sz="2800" dirty="0"/>
              <a:t>Three main applications of derivative valuation techniques in capital budgeting:</a:t>
            </a:r>
          </a:p>
          <a:p>
            <a:pPr marL="914400" lvl="1" indent="-395288" eaLnBrk="0" hangingPunct="0">
              <a:spcBef>
                <a:spcPct val="0"/>
              </a:spcBef>
              <a:buFontTx/>
              <a:buAutoNum type="arabicPeriod"/>
            </a:pPr>
            <a:endParaRPr lang="en-US" dirty="0"/>
          </a:p>
          <a:p>
            <a:pPr marL="914400" lvl="1" indent="-395288" eaLnBrk="0" hangingPunct="0">
              <a:spcBef>
                <a:spcPct val="0"/>
              </a:spcBef>
              <a:spcAft>
                <a:spcPct val="30000"/>
              </a:spcAft>
              <a:buFontTx/>
              <a:buAutoNum type="arabicPeriod"/>
            </a:pPr>
            <a:r>
              <a:rPr lang="en-US" dirty="0"/>
              <a:t>Abandonment options</a:t>
            </a:r>
          </a:p>
          <a:p>
            <a:pPr marL="914400" lvl="1" indent="-395288" eaLnBrk="0" hangingPunct="0">
              <a:spcBef>
                <a:spcPct val="0"/>
              </a:spcBef>
              <a:spcAft>
                <a:spcPct val="30000"/>
              </a:spcAft>
              <a:buFontTx/>
              <a:buAutoNum type="arabicPeriod"/>
            </a:pPr>
            <a:r>
              <a:rPr lang="en-US" dirty="0"/>
              <a:t>Timing options</a:t>
            </a:r>
          </a:p>
          <a:p>
            <a:pPr marL="914400" lvl="1" indent="-395288" eaLnBrk="0" hangingPunct="0">
              <a:spcBef>
                <a:spcPct val="0"/>
              </a:spcBef>
              <a:spcAft>
                <a:spcPct val="30000"/>
              </a:spcAft>
              <a:buFontTx/>
              <a:buAutoNum type="arabicPeriod"/>
            </a:pPr>
            <a:r>
              <a:rPr lang="en-US" dirty="0"/>
              <a:t>Growth options</a:t>
            </a:r>
          </a:p>
          <a:p>
            <a:pPr marL="0" indent="0"/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8C97-AEC9-4FE7-968F-69D514B8DA25}" type="slidenum">
              <a:rPr lang="en-US"/>
              <a:pPr/>
              <a:t>5</a:t>
            </a:fld>
            <a:endParaRPr lang="en-US"/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457200" y="550863"/>
            <a:ext cx="8229600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ctr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 Abandonment Options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dirty="0"/>
              <a:t>Under certain circumstances, it may be preferable to shut down current operations to avoid losses and/or realize the resale value of assets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dirty="0"/>
              <a:t>Abandonment options can be significant in</a:t>
            </a:r>
          </a:p>
          <a:p>
            <a:pPr marL="800100" lvl="1" indent="-228600">
              <a:spcBef>
                <a:spcPct val="50000"/>
              </a:spcBef>
              <a:buFontTx/>
              <a:buChar char="-"/>
            </a:pPr>
            <a:r>
              <a:rPr lang="en-US" dirty="0"/>
              <a:t>Capital intensive industries</a:t>
            </a:r>
          </a:p>
          <a:p>
            <a:pPr marL="800100" lvl="1" indent="-228600">
              <a:spcBef>
                <a:spcPct val="50000"/>
              </a:spcBef>
              <a:buFontTx/>
              <a:buChar char="-"/>
            </a:pPr>
            <a:r>
              <a:rPr lang="en-US" dirty="0"/>
              <a:t>New product introductions in uncertain markets</a:t>
            </a:r>
          </a:p>
          <a:p>
            <a:pPr marL="800100" lvl="1" indent="-228600">
              <a:spcBef>
                <a:spcPct val="50000"/>
              </a:spcBef>
              <a:buFontTx/>
              <a:buChar char="-"/>
            </a:pPr>
            <a:r>
              <a:rPr lang="en-US" dirty="0"/>
              <a:t>High variable-cost industries</a:t>
            </a:r>
          </a:p>
          <a:p>
            <a:pPr marL="228600" indent="-228600">
              <a:spcBef>
                <a:spcPct val="50000"/>
              </a:spcBef>
            </a:pP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F462-CBAB-436A-A897-5D46EBC8405C}" type="slidenum">
              <a:rPr lang="en-US"/>
              <a:pPr/>
              <a:t>6</a:t>
            </a:fld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304800"/>
            <a:ext cx="8229600" cy="338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Aft>
                <a:spcPct val="50000"/>
              </a:spcAft>
            </a:pPr>
            <a:r>
              <a:rPr lang="en-US" sz="2800" dirty="0"/>
              <a:t>Example – Option to abandon</a:t>
            </a:r>
          </a:p>
          <a:p>
            <a:pPr eaLnBrk="0" hangingPunct="0"/>
            <a:r>
              <a:rPr lang="en-US" sz="2000" dirty="0"/>
              <a:t>How to value a mine?</a:t>
            </a:r>
          </a:p>
          <a:p>
            <a:pPr marL="112713" lvl="1" indent="173038" eaLnBrk="0" hangingPunct="0">
              <a:spcAft>
                <a:spcPct val="10000"/>
              </a:spcAft>
              <a:buFontTx/>
              <a:buChar char="•"/>
            </a:pPr>
            <a:r>
              <a:rPr lang="en-US" sz="2000" dirty="0"/>
              <a:t> Mine can produce </a:t>
            </a:r>
            <a:r>
              <a:rPr lang="en-US" sz="2000" dirty="0">
                <a:solidFill>
                  <a:srgbClr val="FF0000"/>
                </a:solidFill>
              </a:rPr>
              <a:t>75,000</a:t>
            </a:r>
            <a:r>
              <a:rPr lang="en-US" sz="2000" dirty="0"/>
              <a:t> pounds of copper in year 1. Ignore later years</a:t>
            </a:r>
          </a:p>
          <a:p>
            <a:pPr marL="112713" lvl="1" indent="173038" eaLnBrk="0" hangingPunct="0">
              <a:spcAft>
                <a:spcPct val="10000"/>
              </a:spcAft>
              <a:buFontTx/>
              <a:buChar char="•"/>
            </a:pPr>
            <a:r>
              <a:rPr lang="en-US" sz="2000" dirty="0"/>
              <a:t> Interest rate </a:t>
            </a:r>
            <a:r>
              <a:rPr lang="en-US" sz="2000" i="1" dirty="0">
                <a:solidFill>
                  <a:srgbClr val="FF0000"/>
                </a:solidFill>
              </a:rPr>
              <a:t>r</a:t>
            </a:r>
            <a:r>
              <a:rPr lang="en-US" sz="2000" i="1" baseline="-25000" dirty="0">
                <a:solidFill>
                  <a:srgbClr val="FF0000"/>
                </a:solidFill>
              </a:rPr>
              <a:t>f</a:t>
            </a:r>
            <a:r>
              <a:rPr lang="en-US" sz="2000" dirty="0">
                <a:solidFill>
                  <a:srgbClr val="FF0000"/>
                </a:solidFill>
              </a:rPr>
              <a:t> = 5%</a:t>
            </a:r>
          </a:p>
          <a:p>
            <a:pPr marL="112713" lvl="1" indent="173038" eaLnBrk="0" hangingPunct="0">
              <a:spcAft>
                <a:spcPct val="10000"/>
              </a:spcAft>
              <a:buFontTx/>
              <a:buChar char="•"/>
            </a:pPr>
            <a:r>
              <a:rPr lang="en-US" sz="2000" dirty="0"/>
              <a:t> A year from now, copper price can be</a:t>
            </a:r>
          </a:p>
          <a:p>
            <a:pPr marL="515938" lvl="2" eaLnBrk="0" hangingPunct="0">
              <a:spcAft>
                <a:spcPct val="10000"/>
              </a:spcAft>
            </a:pPr>
            <a:r>
              <a:rPr lang="en-US" sz="2000" dirty="0"/>
              <a:t>- </a:t>
            </a:r>
            <a:r>
              <a:rPr lang="en-US" sz="2000" dirty="0">
                <a:solidFill>
                  <a:srgbClr val="FF0000"/>
                </a:solidFill>
              </a:rPr>
              <a:t>$4.50/pound</a:t>
            </a:r>
            <a:r>
              <a:rPr lang="en-US" sz="2000" dirty="0"/>
              <a:t> (high demand), or</a:t>
            </a:r>
          </a:p>
          <a:p>
            <a:pPr marL="515938" lvl="2" eaLnBrk="0" hangingPunct="0">
              <a:spcAft>
                <a:spcPct val="10000"/>
              </a:spcAft>
            </a:pPr>
            <a:r>
              <a:rPr lang="en-US" sz="2000" dirty="0"/>
              <a:t>- </a:t>
            </a:r>
            <a:r>
              <a:rPr lang="en-US" sz="2000" dirty="0">
                <a:solidFill>
                  <a:srgbClr val="FF0000"/>
                </a:solidFill>
              </a:rPr>
              <a:t>$2/pound</a:t>
            </a:r>
            <a:r>
              <a:rPr lang="en-US" sz="2000" dirty="0"/>
              <a:t> (low demand)</a:t>
            </a:r>
          </a:p>
          <a:p>
            <a:pPr marL="112713" lvl="1" indent="231775" eaLnBrk="0" hangingPunct="0">
              <a:spcAft>
                <a:spcPct val="10000"/>
              </a:spcAft>
              <a:buFontTx/>
              <a:buChar char="•"/>
            </a:pPr>
            <a:r>
              <a:rPr lang="en-US" sz="2000" dirty="0"/>
              <a:t> One-year forward price of copper is </a:t>
            </a:r>
            <a:r>
              <a:rPr lang="en-US" sz="2000" dirty="0">
                <a:solidFill>
                  <a:srgbClr val="FF0000"/>
                </a:solidFill>
              </a:rPr>
              <a:t>$3/pound</a:t>
            </a:r>
            <a:endParaRPr lang="en-US" sz="2000" dirty="0"/>
          </a:p>
          <a:p>
            <a:pPr marL="112713" lvl="1" indent="231775" eaLnBrk="0" hangingPunct="0">
              <a:buFontTx/>
              <a:buChar char="•"/>
            </a:pPr>
            <a:r>
              <a:rPr lang="en-US" sz="2000" dirty="0"/>
              <a:t> Extraction costs are </a:t>
            </a:r>
            <a:r>
              <a:rPr lang="en-US" sz="2000" dirty="0">
                <a:solidFill>
                  <a:srgbClr val="FF0000"/>
                </a:solidFill>
              </a:rPr>
              <a:t>$3.70/pound</a:t>
            </a:r>
            <a:r>
              <a:rPr lang="en-US" sz="2000" dirty="0"/>
              <a:t> (paid only if copper is produced)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1447800" y="52578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447800" y="59436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33400" y="5715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Value?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33400" y="44196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u="sng"/>
              <a:t>Year 0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352800" y="44196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u="sng"/>
              <a:t>Year 1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352800" y="6172200"/>
            <a:ext cx="449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Cash flow = </a:t>
            </a:r>
            <a:r>
              <a:rPr lang="en-US" sz="2000" b="1" dirty="0"/>
              <a:t>$0</a:t>
            </a:r>
            <a:r>
              <a:rPr lang="en-US" sz="2000" dirty="0"/>
              <a:t>  (if demand is low)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352800" y="4953000"/>
            <a:ext cx="502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Cash flow = 75,000 × ($4.50−$3.70) = </a:t>
            </a:r>
            <a:r>
              <a:rPr lang="en-US" sz="2000" b="1" dirty="0"/>
              <a:t>$60,000</a:t>
            </a:r>
            <a:r>
              <a:rPr lang="en-US" sz="2000" dirty="0"/>
              <a:t> (if demand is high)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81000" y="228600"/>
            <a:ext cx="83820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81000" y="3886200"/>
            <a:ext cx="800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Step 1: Identify the payoffs that you need to value</a:t>
            </a:r>
          </a:p>
        </p:txBody>
      </p:sp>
    </p:spTree>
    <p:extLst>
      <p:ext uri="{BB962C8B-B14F-4D97-AF65-F5344CB8AC3E}">
        <p14:creationId xmlns:p14="http://schemas.microsoft.com/office/powerpoint/2010/main" val="92140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 animBg="1"/>
      <p:bldP spid="38917" grpId="0" animBg="1"/>
      <p:bldP spid="38918" grpId="0"/>
      <p:bldP spid="38919" grpId="0"/>
      <p:bldP spid="38920" grpId="0"/>
      <p:bldP spid="38921" grpId="0"/>
      <p:bldP spid="38922" grpId="0"/>
      <p:bldP spid="38923" grpId="0" animBg="1"/>
      <p:bldP spid="389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6FA1-7BB3-46A8-933F-36CF03ACD794}" type="slidenum">
              <a:rPr lang="en-US"/>
              <a:pPr/>
              <a:t>7</a:t>
            </a:fld>
            <a:endParaRPr lang="en-US"/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397879"/>
            <a:ext cx="8382000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Aft>
                <a:spcPct val="50000"/>
              </a:spcAft>
            </a:pPr>
            <a:r>
              <a:rPr lang="en-US" sz="2000" b="1" dirty="0"/>
              <a:t>Step 2: Find the tracking portfolio</a:t>
            </a:r>
            <a:r>
              <a:rPr lang="en-US" sz="2000" dirty="0"/>
              <a:t>. Let</a:t>
            </a:r>
          </a:p>
          <a:p>
            <a:pPr eaLnBrk="0" hangingPunct="0">
              <a:spcAft>
                <a:spcPct val="10000"/>
              </a:spcAft>
            </a:pPr>
            <a:r>
              <a:rPr lang="en-US" sz="2000" dirty="0"/>
              <a:t>	</a:t>
            </a:r>
            <a:r>
              <a:rPr lang="en-US" sz="2000" i="1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 = number of copper forward contracts purchased today</a:t>
            </a:r>
          </a:p>
          <a:p>
            <a:pPr eaLnBrk="0" hangingPunct="0"/>
            <a:r>
              <a:rPr lang="en-US" sz="2000" dirty="0"/>
              <a:t>	</a:t>
            </a:r>
            <a:r>
              <a:rPr lang="en-US" sz="2000" i="1" dirty="0">
                <a:solidFill>
                  <a:srgbClr val="FF0000"/>
                </a:solidFill>
              </a:rPr>
              <a:t>y</a:t>
            </a:r>
            <a:r>
              <a:rPr lang="en-US" sz="2000" dirty="0"/>
              <a:t> = dollars invested today in one-year bonds</a:t>
            </a:r>
          </a:p>
          <a:p>
            <a:pPr eaLnBrk="0" hangingPunct="0"/>
            <a:endParaRPr lang="en-US" sz="2000" dirty="0"/>
          </a:p>
          <a:p>
            <a:pPr eaLnBrk="0" hangingPunct="0"/>
            <a:r>
              <a:rPr lang="en-US" sz="2000" dirty="0"/>
              <a:t>If demand is high:</a:t>
            </a:r>
          </a:p>
          <a:p>
            <a:pPr eaLnBrk="0" hangingPunct="0"/>
            <a:endParaRPr lang="en-US" sz="2000" dirty="0"/>
          </a:p>
          <a:p>
            <a:pPr eaLnBrk="0" hangingPunct="0"/>
            <a:r>
              <a:rPr lang="en-US" sz="2000" dirty="0"/>
              <a:t>If demand is low:</a:t>
            </a:r>
          </a:p>
          <a:p>
            <a:pPr eaLnBrk="0" hangingPunct="0"/>
            <a:endParaRPr lang="en-US" sz="2000" dirty="0"/>
          </a:p>
          <a:p>
            <a:pPr eaLnBrk="0" hangingPunct="0"/>
            <a:endParaRPr lang="en-US" sz="2000" dirty="0"/>
          </a:p>
          <a:p>
            <a:pPr eaLnBrk="0" hangingPunct="0"/>
            <a:r>
              <a:rPr lang="en-US" sz="2000" dirty="0"/>
              <a:t>Solving the two equations in two unknowns:	</a:t>
            </a:r>
            <a:endParaRPr lang="en-US" dirty="0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895600" y="2438400"/>
          <a:ext cx="29273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0" name="Equation" r:id="rId3" imgW="1295280" imgH="190440" progId="Equation.DSMT4">
                  <p:embed/>
                </p:oleObj>
              </mc:Choice>
              <mc:Fallback>
                <p:oleObj name="Equation" r:id="rId3" imgW="1295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38400"/>
                        <a:ext cx="292735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524125" y="1799431"/>
          <a:ext cx="39433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1" name="Equation" r:id="rId5" imgW="1752480" imgH="190440" progId="Equation.DSMT4">
                  <p:embed/>
                </p:oleObj>
              </mc:Choice>
              <mc:Fallback>
                <p:oleObj name="Equation" r:id="rId5" imgW="1752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799431"/>
                        <a:ext cx="39433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953000" y="3351547"/>
          <a:ext cx="38512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2" name="Equation" r:id="rId7" imgW="1803240" imgH="190440" progId="Equation.DSMT4">
                  <p:embed/>
                </p:oleObj>
              </mc:Choice>
              <mc:Fallback>
                <p:oleObj name="Equation" r:id="rId7" imgW="18032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51547"/>
                        <a:ext cx="38512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04800" y="4140870"/>
            <a:ext cx="82296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Step 3: Find the current value of the tracking portfolio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The value of the tracking portfolio is </a:t>
            </a:r>
            <a:r>
              <a:rPr lang="en-US" sz="2000" dirty="0">
                <a:solidFill>
                  <a:schemeClr val="accent2"/>
                </a:solidFill>
              </a:rPr>
              <a:t>$22,857</a:t>
            </a:r>
            <a:r>
              <a:rPr lang="en-US" sz="2000" dirty="0"/>
              <a:t> ($22,857 invested in the bond; forward contracts do not cost anything at the time they are written)</a:t>
            </a:r>
          </a:p>
          <a:p>
            <a:pPr eaLnBrk="0" hangingPunct="0"/>
            <a:endParaRPr lang="en-US" sz="2000" dirty="0"/>
          </a:p>
          <a:p>
            <a:pPr eaLnBrk="0" hangingPunct="0"/>
            <a:r>
              <a:rPr lang="en-US" sz="2000" dirty="0"/>
              <a:t>Therefore the value of the copper mine is also $22,857</a:t>
            </a:r>
          </a:p>
          <a:p>
            <a:pPr eaLnBrk="0" hangingPunc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70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6373-0A75-4A9A-8B6F-7CE5D7287A53}" type="slidenum">
              <a:rPr lang="en-US"/>
              <a:pPr/>
              <a:t>8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95800"/>
          </a:xfrm>
        </p:spPr>
        <p:txBody>
          <a:bodyPr/>
          <a:lstStyle/>
          <a:p>
            <a:pPr marL="233363" indent="-233363">
              <a:lnSpc>
                <a:spcPct val="105000"/>
              </a:lnSpc>
              <a:spcBef>
                <a:spcPct val="0"/>
              </a:spcBef>
            </a:pPr>
            <a:r>
              <a:rPr lang="en-US" sz="2200" noProof="0" dirty="0"/>
              <a:t>The solution of the problem consists of</a:t>
            </a:r>
          </a:p>
          <a:p>
            <a:pPr marL="631825" lvl="1" indent="-284163">
              <a:lnSpc>
                <a:spcPct val="105000"/>
              </a:lnSpc>
              <a:spcBef>
                <a:spcPct val="0"/>
              </a:spcBef>
              <a:buFont typeface="Symbol" pitchFamily="18" charset="2"/>
              <a:buAutoNum type="arabicPeriod"/>
            </a:pPr>
            <a:r>
              <a:rPr lang="en-US" sz="2200" noProof="0" dirty="0"/>
              <a:t>Finding the value of the mine</a:t>
            </a:r>
          </a:p>
          <a:p>
            <a:pPr marL="631825" lvl="1" indent="-284163">
              <a:lnSpc>
                <a:spcPct val="105000"/>
              </a:lnSpc>
              <a:spcBef>
                <a:spcPct val="0"/>
              </a:spcBef>
              <a:buFont typeface="Symbol" pitchFamily="18" charset="2"/>
              <a:buAutoNum type="arabicPeriod"/>
            </a:pPr>
            <a:r>
              <a:rPr lang="en-US" sz="2200" noProof="0" dirty="0"/>
              <a:t>Describing a strategic plan, i.e., deciding when to close</a:t>
            </a:r>
          </a:p>
          <a:p>
            <a:pPr marL="631825" lvl="1" indent="-284163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sz="2200" noProof="0" dirty="0"/>
          </a:p>
          <a:p>
            <a:pPr marL="233363" indent="-233363">
              <a:lnSpc>
                <a:spcPct val="105000"/>
              </a:lnSpc>
              <a:spcBef>
                <a:spcPct val="0"/>
              </a:spcBef>
            </a:pPr>
            <a:r>
              <a:rPr lang="en-US" sz="2200" noProof="0" dirty="0"/>
              <a:t>The strategic option arises here because mine owners can close the mine when the price of copper becomes too low   </a:t>
            </a:r>
          </a:p>
          <a:p>
            <a:pPr marL="233363" indent="-233363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en-US" sz="2200" noProof="0" dirty="0"/>
          </a:p>
          <a:p>
            <a:pPr marL="233363" indent="-233363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noProof="0" dirty="0"/>
              <a:t>Having the mine is similar to having a call option on copper</a:t>
            </a:r>
          </a:p>
          <a:p>
            <a:pPr marL="631825" lvl="1" indent="-284163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noProof="0" dirty="0"/>
              <a:t>The prices of call options on copper can also be used to determine the value of the mine</a:t>
            </a:r>
          </a:p>
          <a:p>
            <a:pPr marL="631825" lvl="1" indent="-284163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noProof="0" dirty="0"/>
              <a:t>Using information of forward prices and interest rates, we have “replicated” and priced such an option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  <a:noFill/>
          <a:ln/>
        </p:spPr>
        <p:txBody>
          <a:bodyPr/>
          <a:lstStyle/>
          <a:p>
            <a:r>
              <a:rPr lang="en-US" sz="2400" noProof="0" dirty="0"/>
              <a:t>Remarks</a:t>
            </a:r>
          </a:p>
        </p:txBody>
      </p:sp>
    </p:spTree>
    <p:extLst>
      <p:ext uri="{BB962C8B-B14F-4D97-AF65-F5344CB8AC3E}">
        <p14:creationId xmlns:p14="http://schemas.microsoft.com/office/powerpoint/2010/main" val="189125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AEE0-794A-415B-9626-82DB99F5A68B}" type="slidenum">
              <a:rPr lang="en-US"/>
              <a:pPr/>
              <a:t>9</a:t>
            </a:fld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2800"/>
              <a:t>2. Timing Options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0" indent="0">
              <a:spcAft>
                <a:spcPct val="40000"/>
              </a:spcAft>
              <a:buFontTx/>
              <a:buNone/>
            </a:pPr>
            <a:r>
              <a:rPr lang="en-US" sz="2400"/>
              <a:t>When should you invest in a project?</a:t>
            </a:r>
            <a:endParaRPr lang="en-US" sz="2800"/>
          </a:p>
          <a:p>
            <a:pPr marL="403225" lvl="1" indent="-288925">
              <a:buFontTx/>
              <a:buAutoNum type="arabicPeriod"/>
            </a:pPr>
            <a:r>
              <a:rPr lang="en-US" sz="2400"/>
              <a:t>Without uncertainty:</a:t>
            </a:r>
            <a:r>
              <a:rPr lang="en-US"/>
              <a:t> </a:t>
            </a:r>
          </a:p>
          <a:p>
            <a:pPr marL="741363" lvl="2" indent="-223838">
              <a:spcAft>
                <a:spcPct val="30000"/>
              </a:spcAft>
            </a:pPr>
            <a:r>
              <a:rPr lang="en-US"/>
              <a:t>Just calculate the NPVs of investing at various future dates and pick the date that gives the highest NPV</a:t>
            </a:r>
          </a:p>
          <a:p>
            <a:pPr marL="403225" lvl="1" indent="-288925">
              <a:buFontTx/>
              <a:buAutoNum type="arabicPeriod"/>
            </a:pPr>
            <a:r>
              <a:rPr lang="en-US" sz="2400"/>
              <a:t>With uncertainty</a:t>
            </a:r>
            <a:r>
              <a:rPr lang="en-US"/>
              <a:t>:</a:t>
            </a:r>
          </a:p>
          <a:p>
            <a:pPr marL="741363" lvl="2" indent="-223838"/>
            <a:r>
              <a:rPr lang="en-US"/>
              <a:t>The above rule breaks down</a:t>
            </a:r>
          </a:p>
          <a:p>
            <a:pPr marL="741363" lvl="2" indent="-223838"/>
            <a:r>
              <a:rPr lang="en-US"/>
              <a:t>May pay to wait until part of the uncertainty is resolved and make the decision later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24716</TotalTime>
  <Words>2555</Words>
  <Application>Microsoft Office PowerPoint</Application>
  <PresentationFormat>On-screen Show (4:3)</PresentationFormat>
  <Paragraphs>453</Paragraphs>
  <Slides>33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Symbol</vt:lpstr>
      <vt:lpstr>Times New Roman</vt:lpstr>
      <vt:lpstr>Wingdings</vt:lpstr>
      <vt:lpstr>Default Design</vt:lpstr>
      <vt:lpstr>Equation</vt:lpstr>
      <vt:lpstr>Real Options and Corporate Strategy</vt:lpstr>
      <vt:lpstr>PowerPoint Presentation</vt:lpstr>
      <vt:lpstr>Frequently Encountered Real Options</vt:lpstr>
      <vt:lpstr>PowerPoint Presentation</vt:lpstr>
      <vt:lpstr>PowerPoint Presentation</vt:lpstr>
      <vt:lpstr>PowerPoint Presentation</vt:lpstr>
      <vt:lpstr>PowerPoint Presentation</vt:lpstr>
      <vt:lpstr>Remarks</vt:lpstr>
      <vt:lpstr>2. Timing Options</vt:lpstr>
      <vt:lpstr>Interpretation</vt:lpstr>
      <vt:lpstr>PowerPoint Presentation</vt:lpstr>
      <vt:lpstr>PowerPoint Presentation</vt:lpstr>
      <vt:lpstr>PowerPoint Presentation</vt:lpstr>
      <vt:lpstr>PowerPoint Presentation</vt:lpstr>
      <vt:lpstr>3. Growth options</vt:lpstr>
      <vt:lpstr>PowerPoint Presentation</vt:lpstr>
      <vt:lpstr>PowerPoint Presentation</vt:lpstr>
      <vt:lpstr>PowerPoint Presentation</vt:lpstr>
      <vt:lpstr>PowerPoint Presentation</vt:lpstr>
      <vt:lpstr>Example – Value of option to expand capacity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Real Options and Corporate Valuation</vt:lpstr>
      <vt:lpstr>Step 1: Identifying Real Options</vt:lpstr>
      <vt:lpstr>Practical Issues: Building Manageable Models</vt:lpstr>
      <vt:lpstr>Step 2: Valuation of Real Options</vt:lpstr>
      <vt:lpstr>4. Real Option Valuation in Practice</vt:lpstr>
      <vt:lpstr>  In practice, how to obtain a sensible s estimate? </vt:lpstr>
      <vt:lpstr>Final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Options and Corporate Strategy</dc:title>
  <dc:creator>Aydogan Alti</dc:creator>
  <cp:lastModifiedBy>Harty, Ryan</cp:lastModifiedBy>
  <cp:revision>293</cp:revision>
  <cp:lastPrinted>2014-09-02T23:38:48Z</cp:lastPrinted>
  <dcterms:created xsi:type="dcterms:W3CDTF">2000-09-23T21:51:30Z</dcterms:created>
  <dcterms:modified xsi:type="dcterms:W3CDTF">2019-10-23T18:17:13Z</dcterms:modified>
</cp:coreProperties>
</file>