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5" r:id="rId4"/>
    <p:sldId id="286" r:id="rId5"/>
    <p:sldId id="287" r:id="rId6"/>
    <p:sldId id="267" r:id="rId7"/>
    <p:sldId id="276" r:id="rId8"/>
    <p:sldId id="282" r:id="rId9"/>
    <p:sldId id="277" r:id="rId10"/>
    <p:sldId id="278" r:id="rId11"/>
    <p:sldId id="279" r:id="rId12"/>
    <p:sldId id="280" r:id="rId13"/>
    <p:sldId id="281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8" r:id="rId22"/>
    <p:sldId id="269" r:id="rId23"/>
    <p:sldId id="270" r:id="rId24"/>
    <p:sldId id="271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63" autoAdjust="0"/>
  </p:normalViewPr>
  <p:slideViewPr>
    <p:cSldViewPr snapToGrid="0" snapToObjects="1">
      <p:cViewPr varScale="1">
        <p:scale>
          <a:sx n="127" d="100"/>
          <a:sy n="127" d="100"/>
        </p:scale>
        <p:origin x="1841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4CD4-01C4-4427-8990-F96B6647DE2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AD2-D43B-41D0-9111-3C3ACF3C0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1FB3C-6CCD-432B-B415-B857999ED4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1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1FB3C-6CCD-432B-B415-B857999ED4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1FB3C-6CCD-432B-B415-B857999ED4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3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9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99EB-8268-164E-885B-E89B9C8C037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6235-7488-2142-88F5-CADC00504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6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Elephant" pitchFamily="18" charset="0"/>
                <a:ea typeface="Adobe Gothic Std B" pitchFamily="34" charset="-128"/>
              </a:rPr>
            </a:br>
            <a:r>
              <a:rPr lang="en-US" sz="3900" b="1" i="1" dirty="0">
                <a:latin typeface="Calibri" panose="020F0502020204030204" pitchFamily="34" charset="0"/>
                <a:ea typeface="Adobe Gothic Std B" pitchFamily="34" charset="-128"/>
                <a:cs typeface="Calibri" panose="020F0502020204030204" pitchFamily="34" charset="0"/>
              </a:rPr>
              <a:t>Evaluating Trading Strategies</a:t>
            </a:r>
            <a:br>
              <a:rPr lang="en-US" dirty="0">
                <a:latin typeface="Calibri" panose="020F0502020204030204" pitchFamily="34" charset="0"/>
                <a:ea typeface="Adobe Gothic Std B" pitchFamily="34" charset="-128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ea typeface="Adobe Gothic Std B" pitchFamily="34" charset="-128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Adobe Gothic Std B" pitchFamily="34" charset="-128"/>
                <a:cs typeface="Calibri" panose="020F0502020204030204" pitchFamily="34" charset="0"/>
              </a:rPr>
              <a:t>Fall 2019</a:t>
            </a:r>
            <a:br>
              <a:rPr lang="en-US" sz="2800" dirty="0">
                <a:latin typeface="Calibri" panose="020F0502020204030204" pitchFamily="34" charset="0"/>
                <a:ea typeface="Adobe Gothic Std B" pitchFamily="34" charset="-128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ea typeface="Adobe Gothic Std B" pitchFamily="34" charset="-128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ea typeface="Adobe Gothic Std B" pitchFamily="34" charset="-128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Adobe Gothic Std B" pitchFamily="34" charset="-128"/>
                <a:cs typeface="Calibri" panose="020F0502020204030204" pitchFamily="34" charset="0"/>
              </a:rPr>
              <a:t>Sheridan Titman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manage a portfolio that closely tracks the S&amp;P 500, but want to “tilt” towards possible sources of excess return.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Your analysts explore potential strategies with positive alphas with respect to the S&amp;P 500.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Strategies with high alphas </a:t>
            </a:r>
            <a:r>
              <a:rPr lang="en-US" sz="2400" dirty="0" err="1"/>
              <a:t>wrt</a:t>
            </a:r>
            <a:r>
              <a:rPr lang="en-US" sz="2400" dirty="0"/>
              <a:t> the S&amp;P 500 will improve the Sharpe ratio of your portfolio</a:t>
            </a:r>
          </a:p>
        </p:txBody>
      </p:sp>
    </p:spTree>
    <p:extLst>
      <p:ext uri="{BB962C8B-B14F-4D97-AF65-F5344CB8AC3E}">
        <p14:creationId xmlns:p14="http://schemas.microsoft.com/office/powerpoint/2010/main" val="418957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Example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You are running a multi-strategy hedge fund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Your analysts calculate alphas with respect to multiple factor benchmarks.  The factors are likely to include a subset of the following: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Value/growth</a:t>
            </a:r>
          </a:p>
          <a:p>
            <a:r>
              <a:rPr lang="en-US" sz="2400" dirty="0"/>
              <a:t>Size</a:t>
            </a:r>
          </a:p>
          <a:p>
            <a:r>
              <a:rPr lang="en-US" sz="2400" dirty="0"/>
              <a:t>Interest rate spreads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 positive alpha indicates that the strategy generates excess returns not already reflected in these passive strategies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manage a portfolio of US REITs that closely tracks the NAREIT index (a value-weighted portfolio of REITs)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You should evaluate strategies relative to the NAREIT benchmark </a:t>
            </a:r>
          </a:p>
          <a:p>
            <a:r>
              <a:rPr lang="en-US" sz="2400" dirty="0"/>
              <a:t>You might also want to look at a multiple factor benchmark that focus on more specific real estate (e.g., apartments, retail, etc.)</a:t>
            </a:r>
          </a:p>
          <a:p>
            <a:r>
              <a:rPr lang="en-US" sz="2400" dirty="0"/>
              <a:t>Alphas </a:t>
            </a:r>
            <a:r>
              <a:rPr lang="en-US" sz="2400" dirty="0" err="1"/>
              <a:t>wrt</a:t>
            </a:r>
            <a:r>
              <a:rPr lang="en-US" sz="2400" dirty="0"/>
              <a:t> a broad market index are useful for evaluating the asset class, but not performance within the asset class</a:t>
            </a:r>
          </a:p>
        </p:txBody>
      </p:sp>
    </p:spTree>
    <p:extLst>
      <p:ext uri="{BB962C8B-B14F-4D97-AF65-F5344CB8AC3E}">
        <p14:creationId xmlns:p14="http://schemas.microsoft.com/office/powerpoint/2010/main" val="425673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lesson on 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Asset managers have two separate uses for benchmarks</a:t>
            </a:r>
          </a:p>
          <a:p>
            <a:pPr lvl="1"/>
            <a:r>
              <a:rPr lang="en-US" sz="2400" dirty="0"/>
              <a:t>Reporting to investors</a:t>
            </a:r>
          </a:p>
          <a:p>
            <a:pPr lvl="1"/>
            <a:r>
              <a:rPr lang="en-US" sz="2400" dirty="0"/>
              <a:t>Making portfolio choices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Our emphasis in the preceding slides is on making portfolio choices</a:t>
            </a:r>
          </a:p>
          <a:p>
            <a:r>
              <a:rPr lang="en-US" sz="2400" dirty="0"/>
              <a:t>How would you choose your benchmark differently for reporting to investors?</a:t>
            </a:r>
          </a:p>
        </p:txBody>
      </p:sp>
    </p:spTree>
    <p:extLst>
      <p:ext uri="{BB962C8B-B14F-4D97-AF65-F5344CB8AC3E}">
        <p14:creationId xmlns:p14="http://schemas.microsoft.com/office/powerpoint/2010/main" val="254632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Forming Active Portfolios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Start with a hypothesis that is intuitive and “implementable” </a:t>
            </a:r>
          </a:p>
          <a:p>
            <a:r>
              <a:rPr lang="en-US" dirty="0">
                <a:latin typeface="Garamond" panose="02020404030301010803" pitchFamily="18" charset="0"/>
              </a:rPr>
              <a:t>For 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high dividend paying stocks produce high returns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stocks with high recent 3-yr earnings growth have high returns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stocks with high volatility estimated by 3 year monthly returns should have high returns</a:t>
            </a:r>
          </a:p>
          <a:p>
            <a:r>
              <a:rPr lang="en-US" dirty="0">
                <a:latin typeface="Garamond" panose="02020404030301010803" pitchFamily="18" charset="0"/>
              </a:rPr>
              <a:t>Then compute the “sort criterion” for each firm in the universe and sort firms into 10 </a:t>
            </a:r>
            <a:r>
              <a:rPr lang="en-US" dirty="0" err="1">
                <a:latin typeface="Garamond" panose="02020404030301010803" pitchFamily="18" charset="0"/>
              </a:rPr>
              <a:t>deciles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6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Compute Portfolio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update characteristic based portfolios</a:t>
            </a:r>
          </a:p>
          <a:p>
            <a:r>
              <a:rPr lang="en-US" dirty="0">
                <a:latin typeface="Garamond" panose="02020404030301010803" pitchFamily="18" charset="0"/>
              </a:rPr>
              <a:t>calculate the returns (equal and value weighting) for the 10 </a:t>
            </a:r>
            <a:r>
              <a:rPr lang="en-US" dirty="0" err="1">
                <a:latin typeface="Garamond" panose="02020404030301010803" pitchFamily="18" charset="0"/>
              </a:rPr>
              <a:t>decile</a:t>
            </a:r>
            <a:r>
              <a:rPr lang="en-US" dirty="0">
                <a:latin typeface="Garamond" panose="02020404030301010803" pitchFamily="18" charset="0"/>
              </a:rPr>
              <a:t> portfolios</a:t>
            </a:r>
          </a:p>
          <a:p>
            <a:r>
              <a:rPr lang="en-US" dirty="0">
                <a:latin typeface="Garamond" panose="02020404030301010803" pitchFamily="18" charset="0"/>
              </a:rPr>
              <a:t>compute the average return, volatility, and other characteristics for the 10 portfolios</a:t>
            </a:r>
          </a:p>
        </p:txBody>
      </p:sp>
    </p:spTree>
    <p:extLst>
      <p:ext uri="{BB962C8B-B14F-4D97-AF65-F5344CB8AC3E}">
        <p14:creationId xmlns:p14="http://schemas.microsoft.com/office/powerpoint/2010/main" val="405693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Testing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Did your hypothesis test out?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Are the returns of the decile portfolios significantly different?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Is the relationship monotonic?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And what does “monotonic” mean anyway?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What’s the Sharpe ratio of your long-short portfolio? How does it compare to the SR of the market portfolio?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What is the Sharpe ratio of the best long portfolio?</a:t>
            </a:r>
          </a:p>
        </p:txBody>
      </p:sp>
    </p:spTree>
    <p:extLst>
      <p:ext uri="{BB962C8B-B14F-4D97-AF65-F5344CB8AC3E}">
        <p14:creationId xmlns:p14="http://schemas.microsoft.com/office/powerpoint/2010/main" val="190050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Example: 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Relation Between R&amp;D and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Possible motivation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Firms classify various expenses as “R&amp;D” only when the effort is likely to be successful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R&amp;D expenses lower earnings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High R&amp;D firms are perceived to be risky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Scaling matters: firms with high R&amp;D vs. “depressed” market values are most desirable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This is a price scaled signal</a:t>
            </a:r>
          </a:p>
        </p:txBody>
      </p:sp>
    </p:spTree>
    <p:extLst>
      <p:ext uri="{BB962C8B-B14F-4D97-AF65-F5344CB8AC3E}">
        <p14:creationId xmlns:p14="http://schemas.microsoft.com/office/powerpoint/2010/main" val="381064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Construct variables: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Firms that have more “R&amp;D capital” relative to their market caps should have high future returns.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Sorting variable:</a:t>
            </a:r>
          </a:p>
          <a:p>
            <a:pPr marL="457200" lvl="1" indent="0">
              <a:buNone/>
            </a:pPr>
            <a:endParaRPr lang="en-US" sz="2300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US" sz="2300" dirty="0" err="1">
                <a:latin typeface="Garamond" panose="02020404030301010803" pitchFamily="18" charset="0"/>
              </a:rPr>
              <a:t>RDC</a:t>
            </a:r>
            <a:r>
              <a:rPr lang="en-US" sz="2300" baseline="-25000" dirty="0" err="1">
                <a:latin typeface="Garamond" panose="02020404030301010803" pitchFamily="18" charset="0"/>
              </a:rPr>
              <a:t>t</a:t>
            </a:r>
            <a:r>
              <a:rPr lang="en-US" sz="2300" dirty="0">
                <a:latin typeface="Garamond" panose="02020404030301010803" pitchFamily="18" charset="0"/>
              </a:rPr>
              <a:t> = </a:t>
            </a:r>
            <a:r>
              <a:rPr lang="en-US" sz="2300" dirty="0" err="1">
                <a:latin typeface="Garamond" panose="02020404030301010803" pitchFamily="18" charset="0"/>
              </a:rPr>
              <a:t>XRD</a:t>
            </a:r>
            <a:r>
              <a:rPr lang="en-US" sz="2300" baseline="-25000" dirty="0" err="1">
                <a:latin typeface="Garamond" panose="02020404030301010803" pitchFamily="18" charset="0"/>
              </a:rPr>
              <a:t>t</a:t>
            </a:r>
            <a:r>
              <a:rPr lang="en-US" sz="2300" baseline="-25000" dirty="0">
                <a:latin typeface="Garamond" panose="02020404030301010803" pitchFamily="18" charset="0"/>
              </a:rPr>
              <a:t> </a:t>
            </a:r>
            <a:r>
              <a:rPr lang="en-US" sz="2300" dirty="0">
                <a:latin typeface="Garamond" panose="02020404030301010803" pitchFamily="18" charset="0"/>
              </a:rPr>
              <a:t>+ 0.8*XRD</a:t>
            </a:r>
            <a:r>
              <a:rPr lang="en-US" sz="2300" baseline="-25000" dirty="0">
                <a:latin typeface="Garamond" panose="02020404030301010803" pitchFamily="18" charset="0"/>
              </a:rPr>
              <a:t>t-1 </a:t>
            </a:r>
            <a:r>
              <a:rPr lang="en-US" sz="2300" dirty="0">
                <a:latin typeface="Garamond" panose="02020404030301010803" pitchFamily="18" charset="0"/>
              </a:rPr>
              <a:t>+ 0.6*XRD</a:t>
            </a:r>
            <a:r>
              <a:rPr lang="en-US" sz="2300" baseline="-25000" dirty="0">
                <a:latin typeface="Garamond" panose="02020404030301010803" pitchFamily="18" charset="0"/>
              </a:rPr>
              <a:t>t-2 </a:t>
            </a:r>
            <a:r>
              <a:rPr lang="en-US" sz="2300" dirty="0">
                <a:latin typeface="Garamond" panose="02020404030301010803" pitchFamily="18" charset="0"/>
              </a:rPr>
              <a:t>+ 0.4*XRD</a:t>
            </a:r>
            <a:r>
              <a:rPr lang="en-US" sz="2300" baseline="-25000" dirty="0">
                <a:latin typeface="Garamond" panose="02020404030301010803" pitchFamily="18" charset="0"/>
              </a:rPr>
              <a:t>t-3 </a:t>
            </a:r>
            <a:r>
              <a:rPr lang="en-US" sz="2300" dirty="0">
                <a:latin typeface="Garamond" panose="02020404030301010803" pitchFamily="18" charset="0"/>
              </a:rPr>
              <a:t>+ 0.2*XRD</a:t>
            </a:r>
            <a:r>
              <a:rPr lang="en-US" sz="2300" baseline="-25000" dirty="0">
                <a:latin typeface="Garamond" panose="02020404030301010803" pitchFamily="18" charset="0"/>
              </a:rPr>
              <a:t>t-4</a:t>
            </a:r>
            <a:endParaRPr lang="en-US" sz="2300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US" sz="2300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US" sz="2300" dirty="0">
                <a:latin typeface="Garamond" panose="02020404030301010803" pitchFamily="18" charset="0"/>
              </a:rPr>
              <a:t>RDC/ME = </a:t>
            </a:r>
            <a:r>
              <a:rPr lang="en-US" sz="2300" dirty="0" err="1">
                <a:latin typeface="Garamond" panose="02020404030301010803" pitchFamily="18" charset="0"/>
              </a:rPr>
              <a:t>RDC</a:t>
            </a:r>
            <a:r>
              <a:rPr lang="en-US" sz="2300" baseline="-25000" dirty="0" err="1">
                <a:latin typeface="Garamond" panose="02020404030301010803" pitchFamily="18" charset="0"/>
              </a:rPr>
              <a:t>t</a:t>
            </a:r>
            <a:r>
              <a:rPr lang="en-US" sz="2300" dirty="0">
                <a:latin typeface="Garamond" panose="02020404030301010803" pitchFamily="18" charset="0"/>
              </a:rPr>
              <a:t> / </a:t>
            </a:r>
            <a:r>
              <a:rPr lang="en-US" sz="2300" dirty="0" err="1">
                <a:latin typeface="Garamond" panose="02020404030301010803" pitchFamily="18" charset="0"/>
              </a:rPr>
              <a:t>ME</a:t>
            </a:r>
            <a:r>
              <a:rPr lang="en-US" sz="2300" baseline="-25000" dirty="0" err="1">
                <a:latin typeface="Garamond" panose="02020404030301010803" pitchFamily="18" charset="0"/>
              </a:rPr>
              <a:t>t</a:t>
            </a:r>
            <a:endParaRPr lang="en-US" sz="23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6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Portfolio Returns (Equal-Weighted)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646475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Non R&amp;D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Full sample period</a:t>
                      </a:r>
                      <a:r>
                        <a:rPr lang="en-US" b="1" baseline="0" dirty="0">
                          <a:latin typeface="Garamond" panose="02020404030301010803" pitchFamily="18" charset="0"/>
                        </a:rPr>
                        <a:t> (1981.07 – 2012.12)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1.232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1.704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Pre-2000 period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(1981.07 – 1999.12)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1.251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1.696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Post-2000 period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(2000.01 – 2012.12)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1.204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1.714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0.858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1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General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Start with a characteristic that may be related to future returns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Sort by the characteristic into </a:t>
            </a:r>
            <a:r>
              <a:rPr lang="en-US" sz="2800" dirty="0" err="1">
                <a:latin typeface="Garamond" panose="02020404030301010803" pitchFamily="18" charset="0"/>
              </a:rPr>
              <a:t>deciles</a:t>
            </a:r>
            <a:r>
              <a:rPr lang="en-US" sz="2800" dirty="0">
                <a:latin typeface="Garamond" panose="02020404030301010803" pitchFamily="18" charset="0"/>
              </a:rPr>
              <a:t>/</a:t>
            </a:r>
            <a:r>
              <a:rPr lang="en-US" sz="2800" dirty="0" err="1">
                <a:latin typeface="Garamond" panose="02020404030301010803" pitchFamily="18" charset="0"/>
              </a:rPr>
              <a:t>quantiles</a:t>
            </a:r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Check for monotonic patterns in the portfolio returns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Take top minus bottom </a:t>
            </a:r>
            <a:r>
              <a:rPr lang="en-US" sz="2800" dirty="0" err="1">
                <a:latin typeface="Garamond" panose="02020404030301010803" pitchFamily="18" charset="0"/>
              </a:rPr>
              <a:t>deciles</a:t>
            </a:r>
            <a:r>
              <a:rPr lang="en-US" sz="2800" dirty="0">
                <a:latin typeface="Garamond" panose="02020404030301010803" pitchFamily="18" charset="0"/>
              </a:rPr>
              <a:t> and compute time series of the long-short (hedged) portfolio return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Calculate alphas relative to appropriate benchmark portfolios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9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Long-Short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075"/>
            <a:ext cx="8229600" cy="45259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CAPM alpha: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1% per month (t-stat 3.46)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Fama</a:t>
            </a:r>
            <a:r>
              <a:rPr lang="en-US" dirty="0">
                <a:latin typeface="Garamond" panose="02020404030301010803" pitchFamily="18" charset="0"/>
              </a:rPr>
              <a:t>-French 3-factor alpha: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1% per month (t-stat 3.99)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Sharpe ratio: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0.712 (annual)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7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Problems With Equal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Monthly rebalancing biases returns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Because of negative serial correlation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Excess returns are dominated by small stocks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Better to do value weighting on size sorted stocks</a:t>
            </a:r>
          </a:p>
        </p:txBody>
      </p:sp>
    </p:spTree>
    <p:extLst>
      <p:ext uri="{BB962C8B-B14F-4D97-AF65-F5344CB8AC3E}">
        <p14:creationId xmlns:p14="http://schemas.microsoft.com/office/powerpoint/2010/main" val="367858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Portfolio Returns (Value-Weighted)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182538"/>
              </p:ext>
            </p:extLst>
          </p:nvPr>
        </p:nvGraphicFramePr>
        <p:xfrm>
          <a:off x="457200" y="1981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Non R&amp;D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Full sample period</a:t>
                      </a:r>
                      <a:r>
                        <a:rPr lang="en-US" b="1" baseline="0" dirty="0">
                          <a:latin typeface="Garamond" panose="02020404030301010803" pitchFamily="18" charset="0"/>
                        </a:rPr>
                        <a:t> (1981.07 – 2012.12)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 0.504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0.959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Pre-2000 period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(1981.07 – 1999.12)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1.034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1.128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1.202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Post-2000 period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(2000.01 – 2012.12)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0.236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50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Long-Short Portfolio 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(Value-Weighted)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CAPM alpha: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0.3% per month (t-stat 1.13)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Fama</a:t>
            </a:r>
            <a:r>
              <a:rPr lang="en-US" dirty="0">
                <a:latin typeface="Garamond" panose="02020404030301010803" pitchFamily="18" charset="0"/>
              </a:rPr>
              <a:t>-French 3-factor alpha: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0.4% per month (t-stat 0.16)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Sharpe ratio: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0.305 (annual)</a:t>
            </a:r>
          </a:p>
        </p:txBody>
      </p:sp>
    </p:spTree>
    <p:extLst>
      <p:ext uri="{BB962C8B-B14F-4D97-AF65-F5344CB8AC3E}">
        <p14:creationId xmlns:p14="http://schemas.microsoft.com/office/powerpoint/2010/main" val="1911127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Equal vs Value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Why are the results so different?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The R&amp;D effect is driven mainly by small stocks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Monthly rebalancing increases the returns of high R&amp;D firms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82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Portfolio Returns w/o Top 1000 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(Value-Weighted)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596715"/>
              </p:ext>
            </p:extLst>
          </p:nvPr>
        </p:nvGraphicFramePr>
        <p:xfrm>
          <a:off x="457200" y="200025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Non R&amp;D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Full sample period</a:t>
                      </a:r>
                      <a:r>
                        <a:rPr lang="en-US" b="1" baseline="0" dirty="0">
                          <a:latin typeface="Garamond" panose="02020404030301010803" pitchFamily="18" charset="0"/>
                        </a:rPr>
                        <a:t> (1981.07 – 2012.12)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0.963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1.363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Pre-2000 period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(1981.07 – 1999.12)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1.317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Post-2000 period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(2000.01 – 2012.12)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1.428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0.783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102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Long-Short Portfolio w/o Top 1000 (Value-Weighted)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CAPM alpha: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1% per month (t-stat 4.03)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Fama-French 3-factor alpha: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1.1% per month (t-stat 4.91)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Sharpe ratio: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0.805 (annual)</a:t>
            </a:r>
          </a:p>
        </p:txBody>
      </p:sp>
    </p:spTree>
    <p:extLst>
      <p:ext uri="{BB962C8B-B14F-4D97-AF65-F5344CB8AC3E}">
        <p14:creationId xmlns:p14="http://schemas.microsoft.com/office/powerpoint/2010/main" val="348642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427568"/>
            <a:ext cx="8229600" cy="5630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Review: The Sharpe Ratio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064685"/>
            <a:ext cx="8229600" cy="5717116"/>
          </a:xfrm>
        </p:spPr>
        <p:txBody>
          <a:bodyPr>
            <a:normAutofit/>
          </a:bodyPr>
          <a:lstStyle/>
          <a:p>
            <a:r>
              <a:rPr lang="en-US" sz="2800" dirty="0"/>
              <a:t>Sharpe Ratio: Excess return/standard deviation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Yearly average return = 12%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Risk free rate = 4%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Yearly standard deviation = 20%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Sharpe ratio = (.12 - .04) / .2 = .4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Sharpe ratio is the mean return of any zero cost strategy divided by the strategy’s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33966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427568"/>
            <a:ext cx="8229600" cy="5630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on Sharpe Ratios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963085"/>
            <a:ext cx="8229600" cy="5717116"/>
          </a:xfrm>
        </p:spPr>
        <p:txBody>
          <a:bodyPr>
            <a:normAutofit/>
          </a:bodyPr>
          <a:lstStyle/>
          <a:p>
            <a:pPr marL="285750" lvl="1"/>
            <a:r>
              <a:rPr lang="en-US" sz="2400" dirty="0"/>
              <a:t>The excess return on the market: 5-7% historically </a:t>
            </a:r>
          </a:p>
          <a:p>
            <a:pPr marL="285750" lvl="1"/>
            <a:endParaRPr lang="en-US" sz="2400" dirty="0"/>
          </a:p>
          <a:p>
            <a:pPr marL="285750" lvl="1"/>
            <a:r>
              <a:rPr lang="en-US" sz="2400" dirty="0"/>
              <a:t>The standard deviation of the market:  15-20% range</a:t>
            </a:r>
          </a:p>
          <a:p>
            <a:pPr marL="285750" lvl="1"/>
            <a:endParaRPr lang="en-US" sz="2400" dirty="0"/>
          </a:p>
          <a:p>
            <a:pPr marL="285750" lvl="1"/>
            <a:r>
              <a:rPr lang="en-US" sz="2400" dirty="0"/>
              <a:t>This suggests an annual Sharpe ratio in the neighborhood of </a:t>
            </a:r>
            <a:r>
              <a:rPr lang="en-US" sz="2400" b="1" dirty="0"/>
              <a:t>0.3 </a:t>
            </a:r>
            <a:r>
              <a:rPr lang="en-US" sz="2400" dirty="0"/>
              <a:t>to </a:t>
            </a:r>
            <a:r>
              <a:rPr lang="en-US" sz="2400" b="1" dirty="0"/>
              <a:t>0.4 </a:t>
            </a:r>
            <a:r>
              <a:rPr lang="en-US" sz="2400" dirty="0"/>
              <a:t>for the market</a:t>
            </a:r>
          </a:p>
          <a:p>
            <a:pPr marL="285750" lvl="1"/>
            <a:endParaRPr lang="en-US" sz="2400" dirty="0"/>
          </a:p>
          <a:p>
            <a:pPr marL="285750" lvl="1"/>
            <a:r>
              <a:rPr lang="en-US" sz="2400" dirty="0"/>
              <a:t>What are the historical Sharpe Ratios of quant strategies?</a:t>
            </a:r>
          </a:p>
          <a:p>
            <a:pPr marL="285750" lvl="1"/>
            <a:endParaRPr lang="en-US" sz="2400" dirty="0"/>
          </a:p>
          <a:p>
            <a:pPr marL="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is the relationship between the Sharpe ratio of a portfolio and the t-statistic for a test of the hypothesis that the excess return of the portfolio is zero?</a:t>
            </a:r>
          </a:p>
        </p:txBody>
      </p:sp>
    </p:spTree>
    <p:extLst>
      <p:ext uri="{BB962C8B-B14F-4D97-AF65-F5344CB8AC3E}">
        <p14:creationId xmlns:p14="http://schemas.microsoft.com/office/powerpoint/2010/main" val="280601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325968"/>
            <a:ext cx="8229600" cy="5630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Sharpe Ratios: A Clarification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193800"/>
            <a:ext cx="8229600" cy="53848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 Sharpe ratio of 1.0 implies that investors can earn an excess return that is approximately 3X the market, with the same risk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Example:</a:t>
            </a:r>
          </a:p>
          <a:p>
            <a:pPr marL="685800"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Market return = 10%</a:t>
            </a:r>
          </a:p>
          <a:p>
            <a:pPr marL="685800"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Risk free rate = 4%</a:t>
            </a:r>
          </a:p>
          <a:p>
            <a:pPr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Return of Portfolio with Sharpe Ratio of 1 = 22%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Is this plausible?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sz="2400" dirty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How much does $100,000 grow in 30 years if the return is 22% per year</a:t>
            </a:r>
          </a:p>
        </p:txBody>
      </p:sp>
    </p:spTree>
    <p:extLst>
      <p:ext uri="{BB962C8B-B14F-4D97-AF65-F5344CB8AC3E}">
        <p14:creationId xmlns:p14="http://schemas.microsoft.com/office/powerpoint/2010/main" val="40833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Garamond" panose="02020404030301010803" pitchFamily="18" charset="0"/>
              </a:rPr>
              <a:t>CAPM and Multi-Factor Alphas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Garamond" panose="02020404030301010803" pitchFamily="18" charset="0"/>
              </a:rPr>
              <a:t>CAPM alpha: portfolio return after adjusting for systematic risk</a:t>
            </a:r>
          </a:p>
          <a:p>
            <a:pPr marL="457200" lvl="1" indent="0">
              <a:buNone/>
            </a:pPr>
            <a:r>
              <a:rPr lang="en-US" dirty="0">
                <a:latin typeface="Garamond" panose="02020404030301010803" pitchFamily="18" charset="0"/>
              </a:rPr>
              <a:t>	</a:t>
            </a:r>
            <a:r>
              <a:rPr lang="en-US" dirty="0" err="1">
                <a:latin typeface="Garamond" panose="02020404030301010803" pitchFamily="18" charset="0"/>
              </a:rPr>
              <a:t>R</a:t>
            </a:r>
            <a:r>
              <a:rPr lang="en-US" baseline="-25000" dirty="0" err="1">
                <a:latin typeface="Garamond" panose="02020404030301010803" pitchFamily="18" charset="0"/>
              </a:rPr>
              <a:t>it</a:t>
            </a:r>
            <a:r>
              <a:rPr lang="en-US" dirty="0">
                <a:latin typeface="Garamond" panose="02020404030301010803" pitchFamily="18" charset="0"/>
              </a:rPr>
              <a:t> - </a:t>
            </a:r>
            <a:r>
              <a:rPr lang="en-US" dirty="0" err="1">
                <a:latin typeface="Garamond" panose="02020404030301010803" pitchFamily="18" charset="0"/>
              </a:rPr>
              <a:t>R</a:t>
            </a:r>
            <a:r>
              <a:rPr lang="en-US" baseline="-25000" dirty="0" err="1">
                <a:latin typeface="Garamond" panose="02020404030301010803" pitchFamily="18" charset="0"/>
              </a:rPr>
              <a:t>ft</a:t>
            </a:r>
            <a:r>
              <a:rPr lang="en-US" dirty="0">
                <a:latin typeface="Garamond" panose="02020404030301010803" pitchFamily="18" charset="0"/>
              </a:rPr>
              <a:t> = </a:t>
            </a:r>
            <a:r>
              <a:rPr lang="el-GR" dirty="0">
                <a:latin typeface="Garamond" panose="02020404030301010803" pitchFamily="18" charset="0"/>
              </a:rPr>
              <a:t>α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r>
              <a:rPr lang="en-US" dirty="0">
                <a:latin typeface="Garamond" panose="02020404030301010803" pitchFamily="18" charset="0"/>
              </a:rPr>
              <a:t> + </a:t>
            </a:r>
            <a:r>
              <a:rPr lang="el-GR" dirty="0">
                <a:latin typeface="Garamond" panose="02020404030301010803" pitchFamily="18" charset="0"/>
              </a:rPr>
              <a:t>β(</a:t>
            </a:r>
            <a:r>
              <a:rPr lang="en-US" dirty="0" err="1">
                <a:latin typeface="Garamond" panose="02020404030301010803" pitchFamily="18" charset="0"/>
              </a:rPr>
              <a:t>Rm</a:t>
            </a:r>
            <a:r>
              <a:rPr lang="en-US" baseline="-25000" dirty="0" err="1">
                <a:latin typeface="Garamond" panose="02020404030301010803" pitchFamily="18" charset="0"/>
              </a:rPr>
              <a:t>t</a:t>
            </a:r>
            <a:r>
              <a:rPr lang="en-US" dirty="0">
                <a:latin typeface="Garamond" panose="02020404030301010803" pitchFamily="18" charset="0"/>
              </a:rPr>
              <a:t> - </a:t>
            </a:r>
            <a:r>
              <a:rPr lang="en-US" dirty="0" err="1">
                <a:latin typeface="Garamond" panose="02020404030301010803" pitchFamily="18" charset="0"/>
              </a:rPr>
              <a:t>R</a:t>
            </a:r>
            <a:r>
              <a:rPr lang="en-US" baseline="-25000" dirty="0" err="1">
                <a:latin typeface="Garamond" panose="02020404030301010803" pitchFamily="18" charset="0"/>
              </a:rPr>
              <a:t>ft</a:t>
            </a:r>
            <a:r>
              <a:rPr lang="en-US" dirty="0">
                <a:latin typeface="Garamond" panose="02020404030301010803" pitchFamily="18" charset="0"/>
              </a:rPr>
              <a:t>) + </a:t>
            </a:r>
            <a:r>
              <a:rPr lang="el-GR" dirty="0">
                <a:latin typeface="Garamond" panose="02020404030301010803" pitchFamily="18" charset="0"/>
              </a:rPr>
              <a:t>ε</a:t>
            </a:r>
            <a:r>
              <a:rPr lang="en-US" baseline="-25000" dirty="0">
                <a:latin typeface="Garamond" panose="02020404030301010803" pitchFamily="18" charset="0"/>
              </a:rPr>
              <a:t>it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Fama French alpha: portfolio return after adjusting for size, book-to-market, and systematic risk</a:t>
            </a:r>
          </a:p>
          <a:p>
            <a:pPr marL="0" lvl="1" indent="0">
              <a:buNone/>
            </a:pPr>
            <a:r>
              <a:rPr lang="en-US" dirty="0">
                <a:latin typeface="Garamond" panose="02020404030301010803" pitchFamily="18" charset="0"/>
              </a:rPr>
              <a:t>		</a:t>
            </a:r>
            <a:r>
              <a:rPr lang="en-US" dirty="0" err="1">
                <a:latin typeface="Garamond" panose="02020404030301010803" pitchFamily="18" charset="0"/>
              </a:rPr>
              <a:t>R</a:t>
            </a:r>
            <a:r>
              <a:rPr lang="en-US" baseline="-25000" dirty="0" err="1">
                <a:latin typeface="Garamond" panose="02020404030301010803" pitchFamily="18" charset="0"/>
              </a:rPr>
              <a:t>it</a:t>
            </a:r>
            <a:r>
              <a:rPr lang="en-US" dirty="0">
                <a:latin typeface="Garamond" panose="02020404030301010803" pitchFamily="18" charset="0"/>
              </a:rPr>
              <a:t> - </a:t>
            </a:r>
            <a:r>
              <a:rPr lang="en-US" dirty="0" err="1">
                <a:latin typeface="Garamond" panose="02020404030301010803" pitchFamily="18" charset="0"/>
              </a:rPr>
              <a:t>R</a:t>
            </a:r>
            <a:r>
              <a:rPr lang="en-US" baseline="-25000" dirty="0" err="1">
                <a:latin typeface="Garamond" panose="02020404030301010803" pitchFamily="18" charset="0"/>
              </a:rPr>
              <a:t>ft</a:t>
            </a:r>
            <a:r>
              <a:rPr lang="en-US" dirty="0">
                <a:latin typeface="Garamond" panose="02020404030301010803" pitchFamily="18" charset="0"/>
              </a:rPr>
              <a:t> = </a:t>
            </a:r>
            <a:r>
              <a:rPr lang="el-GR" dirty="0">
                <a:latin typeface="Garamond" panose="02020404030301010803" pitchFamily="18" charset="0"/>
              </a:rPr>
              <a:t>α</a:t>
            </a:r>
            <a:r>
              <a:rPr lang="en-US" baseline="-25000" dirty="0" err="1">
                <a:latin typeface="Garamond" panose="02020404030301010803" pitchFamily="18" charset="0"/>
              </a:rPr>
              <a:t>i</a:t>
            </a:r>
            <a:r>
              <a:rPr lang="en-US" dirty="0">
                <a:latin typeface="Garamond" panose="02020404030301010803" pitchFamily="18" charset="0"/>
              </a:rPr>
              <a:t> + </a:t>
            </a:r>
            <a:r>
              <a:rPr lang="el-GR" dirty="0">
                <a:latin typeface="Garamond" panose="02020404030301010803" pitchFamily="18" charset="0"/>
              </a:rPr>
              <a:t>β(</a:t>
            </a:r>
            <a:r>
              <a:rPr lang="en-US" dirty="0" err="1">
                <a:latin typeface="Garamond" panose="02020404030301010803" pitchFamily="18" charset="0"/>
              </a:rPr>
              <a:t>Rm</a:t>
            </a:r>
            <a:r>
              <a:rPr lang="en-US" baseline="-25000" dirty="0" err="1">
                <a:latin typeface="Garamond" panose="02020404030301010803" pitchFamily="18" charset="0"/>
              </a:rPr>
              <a:t>t</a:t>
            </a:r>
            <a:r>
              <a:rPr lang="en-US" dirty="0">
                <a:latin typeface="Garamond" panose="02020404030301010803" pitchFamily="18" charset="0"/>
              </a:rPr>
              <a:t> - </a:t>
            </a:r>
            <a:r>
              <a:rPr lang="en-US" dirty="0" err="1">
                <a:latin typeface="Garamond" panose="02020404030301010803" pitchFamily="18" charset="0"/>
              </a:rPr>
              <a:t>R</a:t>
            </a:r>
            <a:r>
              <a:rPr lang="en-US" baseline="-25000" dirty="0" err="1">
                <a:latin typeface="Garamond" panose="02020404030301010803" pitchFamily="18" charset="0"/>
              </a:rPr>
              <a:t>ft</a:t>
            </a:r>
            <a:r>
              <a:rPr lang="en-US" dirty="0">
                <a:latin typeface="Garamond" panose="02020404030301010803" pitchFamily="18" charset="0"/>
              </a:rPr>
              <a:t>)+ </a:t>
            </a:r>
            <a:r>
              <a:rPr lang="el-GR" dirty="0">
                <a:latin typeface="Garamond" panose="02020404030301010803" pitchFamily="18" charset="0"/>
              </a:rPr>
              <a:t>β</a:t>
            </a:r>
            <a:r>
              <a:rPr lang="en-US" dirty="0" err="1">
                <a:latin typeface="Garamond" panose="02020404030301010803" pitchFamily="18" charset="0"/>
              </a:rPr>
              <a:t>SMB</a:t>
            </a:r>
            <a:r>
              <a:rPr lang="en-US" baseline="-25000" dirty="0" err="1">
                <a:latin typeface="Garamond" panose="02020404030301010803" pitchFamily="18" charset="0"/>
              </a:rPr>
              <a:t>t</a:t>
            </a:r>
            <a:r>
              <a:rPr lang="en-US" dirty="0">
                <a:latin typeface="Garamond" panose="02020404030301010803" pitchFamily="18" charset="0"/>
              </a:rPr>
              <a:t> + </a:t>
            </a:r>
            <a:r>
              <a:rPr lang="el-GR" dirty="0">
                <a:latin typeface="Garamond" panose="02020404030301010803" pitchFamily="18" charset="0"/>
              </a:rPr>
              <a:t>β</a:t>
            </a:r>
            <a:r>
              <a:rPr lang="en-US" dirty="0" err="1">
                <a:latin typeface="Garamond" panose="02020404030301010803" pitchFamily="18" charset="0"/>
              </a:rPr>
              <a:t>HML</a:t>
            </a:r>
            <a:r>
              <a:rPr lang="en-US" baseline="-25000" dirty="0" err="1">
                <a:latin typeface="Garamond" panose="02020404030301010803" pitchFamily="18" charset="0"/>
              </a:rPr>
              <a:t>t</a:t>
            </a:r>
            <a:r>
              <a:rPr lang="en-US" dirty="0">
                <a:latin typeface="Garamond" panose="02020404030301010803" pitchFamily="18" charset="0"/>
              </a:rPr>
              <a:t> + </a:t>
            </a:r>
            <a:r>
              <a:rPr lang="el-GR" dirty="0">
                <a:latin typeface="Garamond" panose="02020404030301010803" pitchFamily="18" charset="0"/>
              </a:rPr>
              <a:t>ε</a:t>
            </a:r>
            <a:r>
              <a:rPr lang="en-US" baseline="-25000" dirty="0">
                <a:latin typeface="Garamond" panose="02020404030301010803" pitchFamily="18" charset="0"/>
              </a:rPr>
              <a:t>it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5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Asides on Alphas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 positive alpha can be interpreted as follows:</a:t>
            </a:r>
          </a:p>
          <a:p>
            <a:pPr marL="514350" indent="-514350">
              <a:buAutoNum type="arabicPeriod"/>
            </a:pPr>
            <a:r>
              <a:rPr lang="en-US" sz="2800" dirty="0"/>
              <a:t>The excess return of the managed portfolio</a:t>
            </a:r>
          </a:p>
          <a:p>
            <a:pPr marL="914400" lvl="1" indent="-514350"/>
            <a:r>
              <a:rPr lang="en-US" sz="2400" dirty="0"/>
              <a:t> The gain from active management</a:t>
            </a:r>
          </a:p>
          <a:p>
            <a:pPr marL="514350" indent="-514350">
              <a:buAutoNum type="arabicPeriod"/>
            </a:pPr>
            <a:r>
              <a:rPr lang="en-US" sz="2800" dirty="0"/>
              <a:t>The return of a zero cost portfolio that hedges out all of the systematic risk</a:t>
            </a:r>
          </a:p>
          <a:p>
            <a:pPr marL="514350" indent="-514350">
              <a:buAutoNum type="arabicPeriod"/>
            </a:pPr>
            <a:r>
              <a:rPr lang="en-US" sz="2800" dirty="0"/>
              <a:t>The marginal improvement in the mean return of the benchmark portfolio from adding a small amount of the managed portfolio</a:t>
            </a:r>
          </a:p>
          <a:p>
            <a:pPr marL="914400" lvl="1" indent="-514350"/>
            <a:r>
              <a:rPr lang="en-US" sz="2400" dirty="0"/>
              <a:t>In the multi-factor case the benchmark portfolio is an efficient combination of the factor portfolios</a:t>
            </a:r>
          </a:p>
        </p:txBody>
      </p:sp>
    </p:spTree>
    <p:extLst>
      <p:ext uri="{BB962C8B-B14F-4D97-AF65-F5344CB8AC3E}">
        <p14:creationId xmlns:p14="http://schemas.microsoft.com/office/powerpoint/2010/main" val="16678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relation between Sharpe Ratios and Alphas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a portfolio has a higher Sharpe ratio than the benchmark is the alpha positive or negative?</a:t>
            </a:r>
          </a:p>
          <a:p>
            <a:endParaRPr lang="en-US" sz="2800" dirty="0"/>
          </a:p>
          <a:p>
            <a:r>
              <a:rPr lang="en-US" sz="2800" dirty="0"/>
              <a:t>If a portfolio has a lower Sharpe ratio than the benchmark is the alpha positive or negative?</a:t>
            </a:r>
          </a:p>
        </p:txBody>
      </p:sp>
    </p:spTree>
    <p:extLst>
      <p:ext uri="{BB962C8B-B14F-4D97-AF65-F5344CB8AC3E}">
        <p14:creationId xmlns:p14="http://schemas.microsoft.com/office/powerpoint/2010/main" val="388862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get very different alphas with different benchmarks</a:t>
            </a:r>
          </a:p>
          <a:p>
            <a:r>
              <a:rPr lang="en-US" sz="2800" dirty="0"/>
              <a:t>Benchmark/factor portfolios should capture the existing risk exposures of your investors</a:t>
            </a:r>
          </a:p>
          <a:p>
            <a:pPr lvl="1"/>
            <a:r>
              <a:rPr lang="en-US" sz="2400" dirty="0"/>
              <a:t>The R-squared of the regression of the managed portfolio returns on the benchmark returns should be reasonably high</a:t>
            </a:r>
          </a:p>
          <a:p>
            <a:r>
              <a:rPr lang="en-US" sz="2800" dirty="0"/>
              <a:t>Multi-factor benchmarks capture multiple sources of risk, and in this sense are more flexible</a:t>
            </a:r>
          </a:p>
          <a:p>
            <a:pPr lvl="1"/>
            <a:r>
              <a:rPr lang="en-US" sz="2400" dirty="0"/>
              <a:t>It is easier to achieve a higher R-squared with more factors</a:t>
            </a:r>
          </a:p>
        </p:txBody>
      </p:sp>
    </p:spTree>
    <p:extLst>
      <p:ext uri="{BB962C8B-B14F-4D97-AF65-F5344CB8AC3E}">
        <p14:creationId xmlns:p14="http://schemas.microsoft.com/office/powerpoint/2010/main" val="109532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91230</TotalTime>
  <Words>1333</Words>
  <Application>Microsoft Office PowerPoint</Application>
  <PresentationFormat>On-screen Show (4:3)</PresentationFormat>
  <Paragraphs>245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Adobe Gothic Std B</vt:lpstr>
      <vt:lpstr>Arial</vt:lpstr>
      <vt:lpstr>Calibri</vt:lpstr>
      <vt:lpstr>Elephant</vt:lpstr>
      <vt:lpstr>Garamond</vt:lpstr>
      <vt:lpstr>Wingdings</vt:lpstr>
      <vt:lpstr>Office Theme</vt:lpstr>
      <vt:lpstr> Evaluating Trading Strategies  Fall 2019   Sheridan Titman</vt:lpstr>
      <vt:lpstr>General Steps</vt:lpstr>
      <vt:lpstr>Review: The Sharpe Ratio</vt:lpstr>
      <vt:lpstr>More on Sharpe Ratios</vt:lpstr>
      <vt:lpstr>Sharpe Ratios: A Clarification</vt:lpstr>
      <vt:lpstr>CAPM and Multi-Factor Alphas</vt:lpstr>
      <vt:lpstr>Asides on Alphas</vt:lpstr>
      <vt:lpstr>The relation between Sharpe Ratios and Alphas</vt:lpstr>
      <vt:lpstr>More on Benchmarking</vt:lpstr>
      <vt:lpstr>Benchmarking Example 1</vt:lpstr>
      <vt:lpstr>Benchmarking Example 2 </vt:lpstr>
      <vt:lpstr>Benchmarking Example 3</vt:lpstr>
      <vt:lpstr>Final lesson on benchmarking</vt:lpstr>
      <vt:lpstr>Forming Active Portfolios</vt:lpstr>
      <vt:lpstr>Compute Portfolio Returns</vt:lpstr>
      <vt:lpstr>Testing Hypothesis</vt:lpstr>
      <vt:lpstr>Example:  Relation Between R&amp;D and Returns</vt:lpstr>
      <vt:lpstr>Sorting</vt:lpstr>
      <vt:lpstr>Portfolio Returns (Equal-Weighted)</vt:lpstr>
      <vt:lpstr>Long-Short Portfolio</vt:lpstr>
      <vt:lpstr>Problems With Equal Weighting</vt:lpstr>
      <vt:lpstr>Portfolio Returns (Value-Weighted)</vt:lpstr>
      <vt:lpstr>Long-Short Portfolio  (Value-Weighted)</vt:lpstr>
      <vt:lpstr>Equal vs Value Weighting</vt:lpstr>
      <vt:lpstr>Portfolio Returns w/o Top 1000  (Value-Weighted)</vt:lpstr>
      <vt:lpstr>Long-Short Portfolio w/o Top 1000 (Value-Weighted)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Trading Strategies</dc:title>
  <dc:creator>Kay</dc:creator>
  <cp:lastModifiedBy>Titman, Sheridan</cp:lastModifiedBy>
  <cp:revision>65</cp:revision>
  <dcterms:created xsi:type="dcterms:W3CDTF">2014-02-10T23:30:50Z</dcterms:created>
  <dcterms:modified xsi:type="dcterms:W3CDTF">2019-10-10T15:09:43Z</dcterms:modified>
</cp:coreProperties>
</file>