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hn, Jonathan B" initials="CJB" lastIdx="1" clrIdx="0">
    <p:extLst>
      <p:ext uri="{19B8F6BF-5375-455C-9EA6-DF929625EA0E}">
        <p15:presenceInfo xmlns:p15="http://schemas.microsoft.com/office/powerpoint/2012/main" userId="S-1-5-21-527237240-963894560-725345543-3833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B22A4-5F26-4674-A06B-D99B749CEEF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427E-79B1-4E47-BE9A-58121129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3BB-49B7-4BFF-875A-1651BC99999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11C-7D9A-4750-9740-00B911653C7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EDCE-27E2-482B-AFCE-94F5E5FB7AB4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69E-25D5-4B33-921B-BD4E5E1BCB1D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4C20-65BB-4365-8BE6-791A4042F30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4210-A5B1-42D2-9C12-890BF53D20E4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EFD9-6AB3-4FC8-A685-C2E196702343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FD74-CD95-4AF9-9DAB-057E63E4873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D81-59FC-497E-99C4-A1CCD08795B9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690F-CC57-4244-8796-32F766FA659D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9C22-AAAD-420F-9902-FDC295748CDB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933"/>
            <a:ext cx="10515600" cy="489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D38E-2FCA-4B60-A7C5-860BCA8475E0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cohnj\Dropbox\adminstrative\4_RGB_McCombs_School_Brand_Formal_cropped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" y="55564"/>
            <a:ext cx="2375324" cy="46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Massey Ferguson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ultimately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 continued to lose money</a:t>
            </a:r>
          </a:p>
          <a:p>
            <a:r>
              <a:rPr lang="en-US" dirty="0"/>
              <a:t>Refinanced again in 1983 and in 1986</a:t>
            </a:r>
          </a:p>
          <a:p>
            <a:r>
              <a:rPr lang="en-US" dirty="0"/>
              <a:t>MF sales in 1986: $1.3B (vs. $3B in 1980)</a:t>
            </a:r>
          </a:p>
          <a:p>
            <a:r>
              <a:rPr lang="en-US" dirty="0"/>
              <a:t>Sold tractor business in 1993</a:t>
            </a:r>
          </a:p>
          <a:p>
            <a:r>
              <a:rPr lang="en-US" dirty="0"/>
              <a:t>Eventually sold Perkins to Caterpillar</a:t>
            </a:r>
          </a:p>
          <a:p>
            <a:r>
              <a:rPr lang="en-US" dirty="0"/>
              <a:t>IH also sold its farm equipment business</a:t>
            </a:r>
          </a:p>
          <a:p>
            <a:r>
              <a:rPr lang="en-US" dirty="0"/>
              <a:t>JD issued $172M of equity in 1981 and reduced leverage; gained market share and reduced costs through 1980s</a:t>
            </a:r>
          </a:p>
        </p:txBody>
      </p:sp>
    </p:spTree>
    <p:extLst>
      <p:ext uri="{BB962C8B-B14F-4D97-AF65-F5344CB8AC3E}">
        <p14:creationId xmlns:p14="http://schemas.microsoft.com/office/powerpoint/2010/main" val="351695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Crucial to match business strategy and financial strategy</a:t>
            </a:r>
          </a:p>
          <a:p>
            <a:r>
              <a:rPr lang="en-US" dirty="0"/>
              <a:t>MF’s business strategy: Risky, growth-oriented strategy in a risky industry</a:t>
            </a:r>
          </a:p>
          <a:p>
            <a:r>
              <a:rPr lang="en-US" dirty="0"/>
              <a:t>Costs of financial distress very high (may have to abandon strategy completely)</a:t>
            </a:r>
          </a:p>
          <a:p>
            <a:r>
              <a:rPr lang="en-US" dirty="0"/>
              <a:t>Calls for safe financial strategy (need to be able to weather significant negative shock)</a:t>
            </a:r>
          </a:p>
          <a:p>
            <a:r>
              <a:rPr lang="en-US" dirty="0"/>
              <a:t>MF’s financial strategy: High leverage + complex financing (difficult to restructure)</a:t>
            </a:r>
          </a:p>
        </p:txBody>
      </p:sp>
    </p:spTree>
    <p:extLst>
      <p:ext uri="{BB962C8B-B14F-4D97-AF65-F5344CB8AC3E}">
        <p14:creationId xmlns:p14="http://schemas.microsoft.com/office/powerpoint/2010/main" val="33321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Debt can become a trap (can become too late to </a:t>
            </a:r>
            <a:r>
              <a:rPr lang="en-US" b="1" dirty="0" err="1"/>
              <a:t>unlever</a:t>
            </a:r>
            <a:r>
              <a:rPr lang="en-US" b="1" dirty="0"/>
              <a:t>)</a:t>
            </a:r>
          </a:p>
          <a:p>
            <a:r>
              <a:rPr lang="en-US" dirty="0"/>
              <a:t>Excessive leverage can become irreversible</a:t>
            </a:r>
          </a:p>
          <a:p>
            <a:pPr lvl="1"/>
            <a:r>
              <a:rPr lang="en-US" dirty="0"/>
              <a:t>Debt overhang: May be impossible to issue equity to reduce leverage in case of financial trouble</a:t>
            </a:r>
          </a:p>
          <a:p>
            <a:pPr lvl="1"/>
            <a:r>
              <a:rPr lang="en-US" dirty="0"/>
              <a:t>May need to resort to short-term financing, which makes debt overhang problem worse (cannot issue even long-term debt)</a:t>
            </a:r>
          </a:p>
          <a:p>
            <a:r>
              <a:rPr lang="en-US" dirty="0"/>
              <a:t>Monitor leverage continually, recapitalize (issue equity) before times are bad</a:t>
            </a:r>
          </a:p>
        </p:txBody>
      </p:sp>
    </p:spTree>
    <p:extLst>
      <p:ext uri="{BB962C8B-B14F-4D97-AF65-F5344CB8AC3E}">
        <p14:creationId xmlns:p14="http://schemas.microsoft.com/office/powerpoint/2010/main" val="3778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Financial policy can be a competitive weapon</a:t>
            </a:r>
          </a:p>
          <a:p>
            <a:r>
              <a:rPr lang="en-US" dirty="0"/>
              <a:t>A company w/ a conservative financial policy is well-positioned to exploit competitors’ weakness in bad times</a:t>
            </a:r>
          </a:p>
          <a:p>
            <a:r>
              <a:rPr lang="en-US" dirty="0"/>
              <a:t>JD kept leverage low (even issued equity in 1981), was able to exploit MF’s and IH’s financial distress</a:t>
            </a:r>
          </a:p>
        </p:txBody>
      </p:sp>
    </p:spTree>
    <p:extLst>
      <p:ext uri="{BB962C8B-B14F-4D97-AF65-F5344CB8AC3E}">
        <p14:creationId xmlns:p14="http://schemas.microsoft.com/office/powerpoint/2010/main" val="38180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 equipment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the major players in the farm equipment industry?</a:t>
            </a:r>
          </a:p>
          <a:p>
            <a:pPr lvl="1"/>
            <a:r>
              <a:rPr lang="en-US" dirty="0"/>
              <a:t>Massey Ferguson (MF), International Harvester (IH), John Deere (JD)</a:t>
            </a:r>
          </a:p>
          <a:p>
            <a:endParaRPr lang="en-US" dirty="0"/>
          </a:p>
          <a:p>
            <a:r>
              <a:rPr lang="en-US" dirty="0"/>
              <a:t>Important characteristics of the industry</a:t>
            </a:r>
          </a:p>
          <a:p>
            <a:pPr lvl="1"/>
            <a:r>
              <a:rPr lang="en-US" dirty="0"/>
              <a:t>Durable goods -&gt; cyclical industry</a:t>
            </a:r>
          </a:p>
          <a:p>
            <a:pPr lvl="1"/>
            <a:r>
              <a:rPr lang="en-US" dirty="0"/>
              <a:t>High fixed costs</a:t>
            </a:r>
          </a:p>
          <a:p>
            <a:pPr lvl="1"/>
            <a:r>
              <a:rPr lang="en-US" dirty="0"/>
              <a:t>Customers need service after purchase, so reputation matters</a:t>
            </a:r>
          </a:p>
          <a:p>
            <a:pPr lvl="1"/>
            <a:r>
              <a:rPr lang="en-US" dirty="0"/>
              <a:t>Dealers and farmers need credit</a:t>
            </a:r>
          </a:p>
          <a:p>
            <a:endParaRPr lang="en-US" dirty="0"/>
          </a:p>
          <a:p>
            <a:r>
              <a:rPr lang="en-US" b="1" dirty="0"/>
              <a:t>Looks like a fairly risky industry</a:t>
            </a:r>
          </a:p>
        </p:txBody>
      </p:sp>
    </p:spTree>
    <p:extLst>
      <p:ext uri="{BB962C8B-B14F-4D97-AF65-F5344CB8AC3E}">
        <p14:creationId xmlns:p14="http://schemas.microsoft.com/office/powerpoint/2010/main" val="29892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MF’s business strategy, 1971-1976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21951"/>
          </a:xfrm>
        </p:spPr>
        <p:txBody>
          <a:bodyPr>
            <a:noAutofit/>
          </a:bodyPr>
          <a:lstStyle/>
          <a:p>
            <a:r>
              <a:rPr lang="en-US" dirty="0"/>
              <a:t>Important characteristics of MF’s business strategy</a:t>
            </a:r>
          </a:p>
          <a:p>
            <a:pPr lvl="1"/>
            <a:r>
              <a:rPr lang="en-US" dirty="0"/>
              <a:t>Production in developed countries, sales in LDCs</a:t>
            </a:r>
          </a:p>
          <a:p>
            <a:pPr lvl="1"/>
            <a:r>
              <a:rPr lang="en-US" dirty="0"/>
              <a:t>Focus on smaller-horsepower tractors; does this make sense?</a:t>
            </a:r>
          </a:p>
          <a:p>
            <a:pPr lvl="2"/>
            <a:r>
              <a:rPr lang="en-US" dirty="0"/>
              <a:t>Fits demand in less-developed countries</a:t>
            </a:r>
          </a:p>
          <a:p>
            <a:r>
              <a:rPr lang="en-US" dirty="0"/>
              <a:t>Operating margins</a:t>
            </a:r>
          </a:p>
          <a:p>
            <a:pPr lvl="1"/>
            <a:r>
              <a:rPr lang="en-US" dirty="0"/>
              <a:t>MF: 4.55%, IH: 8.6%, JD: 14.0% </a:t>
            </a:r>
            <a:r>
              <a:rPr lang="en-US" dirty="0">
                <a:solidFill>
                  <a:schemeClr val="accent3"/>
                </a:solidFill>
              </a:rPr>
              <a:t>◄Exhibit 6, operating profits/sales</a:t>
            </a:r>
          </a:p>
          <a:p>
            <a:r>
              <a:rPr lang="en-US" dirty="0"/>
              <a:t>Why this strategy?</a:t>
            </a:r>
          </a:p>
          <a:p>
            <a:pPr lvl="1"/>
            <a:r>
              <a:rPr lang="en-US" dirty="0"/>
              <a:t>Growth potential (22% annual sales growth over 1971-1976 </a:t>
            </a:r>
            <a:r>
              <a:rPr lang="en-US" dirty="0">
                <a:solidFill>
                  <a:schemeClr val="accent3"/>
                </a:solidFill>
              </a:rPr>
              <a:t>◄Exhibit 4, Sales (1976) = Sales (1971) × 1.22</a:t>
            </a:r>
            <a:r>
              <a:rPr lang="en-US" baseline="30000" dirty="0">
                <a:solidFill>
                  <a:schemeClr val="accent3"/>
                </a:solidFill>
              </a:rPr>
              <a:t>5</a:t>
            </a:r>
            <a:r>
              <a:rPr lang="en-US" dirty="0"/>
              <a:t>)</a:t>
            </a:r>
          </a:p>
          <a:p>
            <a:r>
              <a:rPr lang="en-US" dirty="0"/>
              <a:t>What are the risks in this strategy?</a:t>
            </a:r>
          </a:p>
          <a:p>
            <a:pPr lvl="1"/>
            <a:r>
              <a:rPr lang="en-US" dirty="0"/>
              <a:t>Economic risk, logistical concerns, FX risk, political risk</a:t>
            </a:r>
          </a:p>
          <a:p>
            <a:r>
              <a:rPr lang="en-US" b="1" dirty="0"/>
              <a:t>Risky, growth-oriented (promising) strategy</a:t>
            </a:r>
          </a:p>
        </p:txBody>
      </p:sp>
    </p:spTree>
    <p:extLst>
      <p:ext uri="{BB962C8B-B14F-4D97-AF65-F5344CB8AC3E}">
        <p14:creationId xmlns:p14="http://schemas.microsoft.com/office/powerpoint/2010/main" val="7101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MF’s financial strategy up to 1976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financial leverage is MF using (compared to IH &amp; JD)?</a:t>
            </a:r>
          </a:p>
          <a:p>
            <a:pPr lvl="1"/>
            <a:r>
              <a:rPr lang="en-US" dirty="0"/>
              <a:t>D/A – MF: 46.9%, IH: 43.9%, JD: 31.3% </a:t>
            </a:r>
            <a:r>
              <a:rPr lang="en-US" dirty="0">
                <a:solidFill>
                  <a:schemeClr val="accent3"/>
                </a:solidFill>
              </a:rPr>
              <a:t>◄Exhibit 6, Total debt/capital</a:t>
            </a:r>
            <a:endParaRPr lang="en-US" dirty="0"/>
          </a:p>
          <a:p>
            <a:pPr lvl="1"/>
            <a:r>
              <a:rPr lang="en-US" dirty="0"/>
              <a:t>Coverage ratio – MF: 2.1, IH: 3.7, JD: 6.2</a:t>
            </a:r>
            <a:r>
              <a:rPr lang="en-US" dirty="0">
                <a:solidFill>
                  <a:schemeClr val="accent3"/>
                </a:solidFill>
              </a:rPr>
              <a:t> ◄Exhibit 6, Coverage</a:t>
            </a:r>
            <a:endParaRPr lang="en-US" dirty="0"/>
          </a:p>
          <a:p>
            <a:r>
              <a:rPr lang="en-US" dirty="0"/>
              <a:t>Why does MF have high leverage/low coverage?</a:t>
            </a:r>
          </a:p>
          <a:p>
            <a:pPr lvl="1"/>
            <a:r>
              <a:rPr lang="en-US" dirty="0"/>
              <a:t>High growth (financed by debt) + low margins</a:t>
            </a:r>
          </a:p>
          <a:p>
            <a:r>
              <a:rPr lang="en-US" dirty="0"/>
              <a:t>Is MF’s capital structure simple or complex?</a:t>
            </a:r>
          </a:p>
          <a:p>
            <a:pPr lvl="1"/>
            <a:r>
              <a:rPr lang="en-US" dirty="0"/>
              <a:t>Many lenders w/ different maturities, security, seniority, currency</a:t>
            </a:r>
          </a:p>
          <a:p>
            <a:pPr lvl="1"/>
            <a:r>
              <a:rPr lang="en-US" dirty="0"/>
              <a:t>Separate loans (not syndicated)</a:t>
            </a:r>
          </a:p>
          <a:p>
            <a:pPr lvl="1"/>
            <a:r>
              <a:rPr lang="en-US" dirty="0"/>
              <a:t>Cross-default provisions</a:t>
            </a:r>
          </a:p>
          <a:p>
            <a:pPr lvl="1"/>
            <a:r>
              <a:rPr lang="en-US" dirty="0"/>
              <a:t>Loans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10473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MF, 1976-1980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went wrong?</a:t>
            </a:r>
          </a:p>
          <a:p>
            <a:pPr lvl="1"/>
            <a:r>
              <a:rPr lang="en-US" dirty="0"/>
              <a:t>Global recession</a:t>
            </a:r>
          </a:p>
          <a:p>
            <a:pPr lvl="1"/>
            <a:r>
              <a:rPr lang="en-US" dirty="0"/>
              <a:t>High interest rates</a:t>
            </a:r>
          </a:p>
          <a:p>
            <a:pPr lvl="1"/>
            <a:r>
              <a:rPr lang="en-US" dirty="0"/>
              <a:t>Strong British pound (higher production costs)</a:t>
            </a:r>
          </a:p>
          <a:p>
            <a:pPr lvl="1"/>
            <a:r>
              <a:rPr lang="en-US" dirty="0"/>
              <a:t>Credit restrictions in Argentina, Brazil</a:t>
            </a:r>
          </a:p>
          <a:p>
            <a:pPr lvl="1"/>
            <a:r>
              <a:rPr lang="en-US" dirty="0"/>
              <a:t>Poor weather in Western Europe</a:t>
            </a:r>
          </a:p>
          <a:p>
            <a:pPr lvl="1"/>
            <a:r>
              <a:rPr lang="en-US" dirty="0"/>
              <a:t>Weak demand in North America (Soviet Grain Embargo)</a:t>
            </a:r>
          </a:p>
          <a:p>
            <a:endParaRPr lang="en-US" dirty="0"/>
          </a:p>
          <a:p>
            <a:r>
              <a:rPr lang="en-US" dirty="0"/>
              <a:t>MF, IH, JD all suffered during this period (period of </a:t>
            </a:r>
            <a:r>
              <a:rPr lang="en-US" u="sng" dirty="0"/>
              <a:t>economic</a:t>
            </a:r>
            <a:r>
              <a:rPr lang="en-US" dirty="0"/>
              <a:t> distress for farm equipment industry)</a:t>
            </a:r>
          </a:p>
        </p:txBody>
      </p:sp>
    </p:spTree>
    <p:extLst>
      <p:ext uri="{BB962C8B-B14F-4D97-AF65-F5344CB8AC3E}">
        <p14:creationId xmlns:p14="http://schemas.microsoft.com/office/powerpoint/2010/main" val="37248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MF, 1976-1980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MF respond?</a:t>
            </a:r>
          </a:p>
          <a:p>
            <a:pPr lvl="1"/>
            <a:r>
              <a:rPr lang="en-US" dirty="0"/>
              <a:t>Cut workforce, sell assets</a:t>
            </a:r>
          </a:p>
          <a:p>
            <a:endParaRPr lang="en-US" dirty="0"/>
          </a:p>
          <a:p>
            <a:r>
              <a:rPr lang="en-US" dirty="0"/>
              <a:t>Why didn’t this work?</a:t>
            </a:r>
          </a:p>
          <a:p>
            <a:pPr lvl="1"/>
            <a:r>
              <a:rPr lang="en-US" dirty="0"/>
              <a:t>Interest expense consuming a lot of cash (1980 net income = negative $225M, but $300.9M of interest expense; income would have been positive absent interest expense)</a:t>
            </a:r>
            <a:r>
              <a:rPr lang="en-US" dirty="0">
                <a:solidFill>
                  <a:schemeClr val="accent3"/>
                </a:solidFill>
              </a:rPr>
              <a:t> ◄Exhibit 6, Net income (loss); Exhibit 6, Interest on long-term debt + Other interest expense</a:t>
            </a:r>
            <a:endParaRPr lang="en-US" dirty="0"/>
          </a:p>
          <a:p>
            <a:pPr lvl="1"/>
            <a:r>
              <a:rPr lang="en-US" dirty="0"/>
              <a:t>Growing accounts receivable (increased from $531M in 1978 to $968M in 1980), so sales not turning into cash flow</a:t>
            </a:r>
            <a:r>
              <a:rPr lang="en-US" dirty="0">
                <a:solidFill>
                  <a:schemeClr val="accent3"/>
                </a:solidFill>
              </a:rPr>
              <a:t> ◄Exhibit 1, Receivables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2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1976-1980 – nature of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83697"/>
          </a:xfrm>
        </p:spPr>
        <p:txBody>
          <a:bodyPr/>
          <a:lstStyle/>
          <a:p>
            <a:r>
              <a:rPr lang="en-US" dirty="0"/>
              <a:t>How did the composition of MF’s short- and long-term debt change?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36457"/>
              </p:ext>
            </p:extLst>
          </p:nvPr>
        </p:nvGraphicFramePr>
        <p:xfrm>
          <a:off x="1280161" y="1883448"/>
          <a:ext cx="93684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624">
                  <a:extLst>
                    <a:ext uri="{9D8B030D-6E8A-4147-A177-3AD203B41FA5}">
                      <a16:colId xmlns:a16="http://schemas.microsoft.com/office/drawing/2014/main" val="363327465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174994259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1879562366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7461704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687269434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138831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0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Long-term</a:t>
                      </a:r>
                      <a:r>
                        <a:rPr lang="en-US" sz="2400" baseline="0" dirty="0"/>
                        <a:t> debt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$529M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$616M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$652M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$625M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$562M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9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Short-term</a:t>
                      </a:r>
                      <a:r>
                        <a:rPr lang="en-US" sz="2400" baseline="0" dirty="0"/>
                        <a:t> debt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$179M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$345M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$477M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$571M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$1,075M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7599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55048"/>
            <a:ext cx="10515600" cy="27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◄Exhibit 6</a:t>
            </a:r>
            <a:endParaRPr lang="en-US" sz="2400" dirty="0"/>
          </a:p>
          <a:p>
            <a:r>
              <a:rPr lang="en-US" sz="2400" dirty="0"/>
              <a:t>Why so much short-term debt?</a:t>
            </a:r>
          </a:p>
          <a:p>
            <a:pPr lvl="1"/>
            <a:r>
              <a:rPr lang="en-US" dirty="0"/>
              <a:t>Maybe concern about high interest rates (but can always try to refinance long-term debt later if interest rates fall)</a:t>
            </a:r>
          </a:p>
          <a:p>
            <a:pPr lvl="1"/>
            <a:r>
              <a:rPr lang="en-US" dirty="0"/>
              <a:t>Receivables often financed w/ credit lines</a:t>
            </a:r>
          </a:p>
          <a:p>
            <a:pPr lvl="1"/>
            <a:r>
              <a:rPr lang="en-US" dirty="0"/>
              <a:t>Debt overhang: Lenders might only be willing to extend short-term debt</a:t>
            </a:r>
          </a:p>
        </p:txBody>
      </p:sp>
    </p:spTree>
    <p:extLst>
      <p:ext uri="{BB962C8B-B14F-4D97-AF65-F5344CB8AC3E}">
        <p14:creationId xmlns:p14="http://schemas.microsoft.com/office/powerpoint/2010/main" val="37416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1980: What could MF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47137"/>
          </a:xfrm>
        </p:spPr>
        <p:txBody>
          <a:bodyPr>
            <a:normAutofit/>
          </a:bodyPr>
          <a:lstStyle/>
          <a:p>
            <a:r>
              <a:rPr lang="en-US" dirty="0"/>
              <a:t>Raise capital?</a:t>
            </a:r>
          </a:p>
          <a:p>
            <a:pPr lvl="1"/>
            <a:r>
              <a:rPr lang="en-US" dirty="0"/>
              <a:t>Debt overhang problem</a:t>
            </a:r>
          </a:p>
          <a:p>
            <a:r>
              <a:rPr lang="en-US" dirty="0"/>
              <a:t>Cut investment?</a:t>
            </a:r>
          </a:p>
          <a:p>
            <a:pPr lvl="1"/>
            <a:r>
              <a:rPr lang="en-US" dirty="0"/>
              <a:t>Basically means giving up growth strategy</a:t>
            </a:r>
          </a:p>
          <a:p>
            <a:r>
              <a:rPr lang="en-US" dirty="0"/>
              <a:t>Sell assets?</a:t>
            </a:r>
          </a:p>
          <a:p>
            <a:pPr lvl="1"/>
            <a:r>
              <a:rPr lang="en-US" dirty="0"/>
              <a:t>Fire sale prices during an economic downturn</a:t>
            </a:r>
          </a:p>
          <a:p>
            <a:r>
              <a:rPr lang="en-US" dirty="0"/>
              <a:t>Merger?</a:t>
            </a:r>
          </a:p>
          <a:p>
            <a:pPr lvl="1"/>
            <a:r>
              <a:rPr lang="en-US" dirty="0"/>
              <a:t>Who wants to assume MF’s debt (or pay it off)?</a:t>
            </a:r>
          </a:p>
          <a:p>
            <a:r>
              <a:rPr lang="en-US" dirty="0"/>
              <a:t>Restructure debt?</a:t>
            </a:r>
          </a:p>
          <a:p>
            <a:pPr lvl="1"/>
            <a:r>
              <a:rPr lang="en-US" dirty="0"/>
              <a:t>Many creditors – hold-out problem, coordination</a:t>
            </a:r>
          </a:p>
          <a:p>
            <a:r>
              <a:rPr lang="en-US" dirty="0"/>
              <a:t>Bankruptcy?</a:t>
            </a:r>
          </a:p>
          <a:p>
            <a:pPr lvl="1"/>
            <a:r>
              <a:rPr lang="en-US" dirty="0"/>
              <a:t>Will shareholders get anything?</a:t>
            </a:r>
          </a:p>
        </p:txBody>
      </p:sp>
    </p:spTree>
    <p:extLst>
      <p:ext uri="{BB962C8B-B14F-4D97-AF65-F5344CB8AC3E}">
        <p14:creationId xmlns:p14="http://schemas.microsoft.com/office/powerpoint/2010/main" val="255448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Canadian government guaranteed $450M of new MF preferred stock; MF agreed to maintain at least 6,000 Canadian employees</a:t>
            </a:r>
          </a:p>
          <a:p>
            <a:endParaRPr lang="en-US" dirty="0"/>
          </a:p>
          <a:p>
            <a:r>
              <a:rPr lang="en-US" dirty="0"/>
              <a:t>Lenders agreed to refinancing plan</a:t>
            </a:r>
          </a:p>
          <a:p>
            <a:pPr lvl="1"/>
            <a:r>
              <a:rPr lang="en-US" dirty="0"/>
              <a:t>Exchange short-term debt for long-term debt, preferred stock, common stock</a:t>
            </a:r>
          </a:p>
          <a:p>
            <a:pPr lvl="1"/>
            <a:r>
              <a:rPr lang="en-US" dirty="0"/>
              <a:t>No principal repayment for five years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ic class slides.potx" id="{B8C1C068-4798-4E4F-B2B0-F0B8D8BF4BA9}" vid="{BC0BF426-291B-4C81-8D6C-14451620D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class slides</Template>
  <TotalTime>1338</TotalTime>
  <Words>910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Massey Ferguson case</vt:lpstr>
      <vt:lpstr>Farm equipment industry</vt:lpstr>
      <vt:lpstr>MF’s business strategy, 1971-1976</vt:lpstr>
      <vt:lpstr>MF’s financial strategy up to 1976</vt:lpstr>
      <vt:lpstr>MF, 1976-1980</vt:lpstr>
      <vt:lpstr>MF, 1976-1980</vt:lpstr>
      <vt:lpstr>1976-1980 – nature of debt</vt:lpstr>
      <vt:lpstr>1980: What could MF do?</vt:lpstr>
      <vt:lpstr>What happened?</vt:lpstr>
      <vt:lpstr>What ultimately happened?</vt:lpstr>
      <vt:lpstr>Takeaway #1</vt:lpstr>
      <vt:lpstr>Takeaway #2</vt:lpstr>
      <vt:lpstr>Takeaway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Cohn</dc:creator>
  <cp:lastModifiedBy>Cohn, Jonathan B</cp:lastModifiedBy>
  <cp:revision>70</cp:revision>
  <dcterms:created xsi:type="dcterms:W3CDTF">2019-08-23T00:30:24Z</dcterms:created>
  <dcterms:modified xsi:type="dcterms:W3CDTF">2019-11-22T03:12:34Z</dcterms:modified>
</cp:coreProperties>
</file>