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43"/>
  </p:notesMasterIdLst>
  <p:sldIdLst>
    <p:sldId id="309" r:id="rId2"/>
    <p:sldId id="257" r:id="rId3"/>
    <p:sldId id="334" r:id="rId4"/>
    <p:sldId id="342" r:id="rId5"/>
    <p:sldId id="343" r:id="rId6"/>
    <p:sldId id="363" r:id="rId7"/>
    <p:sldId id="344" r:id="rId8"/>
    <p:sldId id="364" r:id="rId9"/>
    <p:sldId id="365" r:id="rId10"/>
    <p:sldId id="383" r:id="rId11"/>
    <p:sldId id="385" r:id="rId12"/>
    <p:sldId id="384" r:id="rId13"/>
    <p:sldId id="346" r:id="rId14"/>
    <p:sldId id="347" r:id="rId15"/>
    <p:sldId id="348" r:id="rId16"/>
    <p:sldId id="349" r:id="rId17"/>
    <p:sldId id="386" r:id="rId18"/>
    <p:sldId id="350" r:id="rId19"/>
    <p:sldId id="351" r:id="rId20"/>
    <p:sldId id="387" r:id="rId21"/>
    <p:sldId id="356" r:id="rId22"/>
    <p:sldId id="371" r:id="rId23"/>
    <p:sldId id="372" r:id="rId24"/>
    <p:sldId id="352" r:id="rId25"/>
    <p:sldId id="353" r:id="rId26"/>
    <p:sldId id="354" r:id="rId27"/>
    <p:sldId id="373" r:id="rId28"/>
    <p:sldId id="374" r:id="rId29"/>
    <p:sldId id="375" r:id="rId30"/>
    <p:sldId id="359" r:id="rId31"/>
    <p:sldId id="360" r:id="rId32"/>
    <p:sldId id="366" r:id="rId33"/>
    <p:sldId id="367" r:id="rId34"/>
    <p:sldId id="361" r:id="rId35"/>
    <p:sldId id="376" r:id="rId36"/>
    <p:sldId id="377" r:id="rId37"/>
    <p:sldId id="378" r:id="rId38"/>
    <p:sldId id="369" r:id="rId39"/>
    <p:sldId id="370" r:id="rId40"/>
    <p:sldId id="381" r:id="rId41"/>
    <p:sldId id="382"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49836C-9F77-3549-A1A9-BCF46BCBBB8F}">
          <p14:sldIdLst>
            <p14:sldId id="309"/>
            <p14:sldId id="257"/>
            <p14:sldId id="334"/>
            <p14:sldId id="342"/>
            <p14:sldId id="343"/>
            <p14:sldId id="363"/>
            <p14:sldId id="344"/>
            <p14:sldId id="364"/>
            <p14:sldId id="365"/>
            <p14:sldId id="383"/>
            <p14:sldId id="385"/>
            <p14:sldId id="384"/>
            <p14:sldId id="346"/>
            <p14:sldId id="347"/>
            <p14:sldId id="348"/>
            <p14:sldId id="349"/>
            <p14:sldId id="386"/>
            <p14:sldId id="350"/>
            <p14:sldId id="351"/>
            <p14:sldId id="387"/>
            <p14:sldId id="356"/>
            <p14:sldId id="371"/>
            <p14:sldId id="372"/>
            <p14:sldId id="352"/>
            <p14:sldId id="353"/>
            <p14:sldId id="354"/>
            <p14:sldId id="373"/>
            <p14:sldId id="374"/>
            <p14:sldId id="375"/>
            <p14:sldId id="359"/>
            <p14:sldId id="360"/>
            <p14:sldId id="366"/>
            <p14:sldId id="367"/>
            <p14:sldId id="361"/>
            <p14:sldId id="376"/>
            <p14:sldId id="377"/>
            <p14:sldId id="378"/>
            <p14:sldId id="369"/>
            <p14:sldId id="370"/>
            <p14:sldId id="381"/>
            <p14:sldId id="382"/>
          </p14:sldIdLst>
        </p14:section>
      </p14:sectionLst>
    </p:ext>
    <p:ext uri="{EFAFB233-063F-42B5-8137-9DF3F51BA10A}">
      <p15:sldGuideLst xmlns:p15="http://schemas.microsoft.com/office/powerpoint/2012/main">
        <p15:guide id="1" orient="horz" pos="683">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Xiaoyu Xu" initials="DXX" lastIdx="9" clrIdx="0">
    <p:extLst>
      <p:ext uri="{19B8F6BF-5375-455C-9EA6-DF929625EA0E}">
        <p15:presenceInfo xmlns:p15="http://schemas.microsoft.com/office/powerpoint/2012/main" userId="S::xyxu@mccombs.utexas.edu::b14ec22a-29b2-4831-a6e6-23c8d60046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574C"/>
    <a:srgbClr val="51453B"/>
    <a:srgbClr val="362E27"/>
    <a:srgbClr val="463D34"/>
    <a:srgbClr val="C75B12"/>
    <a:srgbClr val="002C5F"/>
    <a:srgbClr val="B7AD66"/>
    <a:srgbClr val="981E32"/>
    <a:srgbClr val="981EFF"/>
    <a:srgbClr val="AA9C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5" autoAdjust="0"/>
    <p:restoredTop sz="94601" autoAdjust="0"/>
  </p:normalViewPr>
  <p:slideViewPr>
    <p:cSldViewPr snapToGrid="0" snapToObjects="1">
      <p:cViewPr varScale="1">
        <p:scale>
          <a:sx n="168" d="100"/>
          <a:sy n="168" d="100"/>
        </p:scale>
        <p:origin x="387" y="82"/>
      </p:cViewPr>
      <p:guideLst>
        <p:guide orient="horz" pos="68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07T23:38:36.681" idx="4">
    <p:pos x="2721" y="389"/>
    <p:text>I guess we should emphasize that this argument is based on the assumption that CAPM does not hold.</p:text>
    <p:extLst>
      <p:ext uri="{C676402C-5697-4E1C-873F-D02D1690AC5C}">
        <p15:threadingInfo xmlns:p15="http://schemas.microsoft.com/office/powerpoint/2012/main" timeZoneBias="240"/>
      </p:ext>
    </p:extLst>
  </p:cm>
  <p:cm authorId="1" dt="2019-08-07T23:40:12.518" idx="5">
    <p:pos x="4471" y="685"/>
    <p:text>I find it hard to think about "above" graphically. </p:text>
    <p:extLst>
      <p:ext uri="{C676402C-5697-4E1C-873F-D02D1690AC5C}">
        <p15:threadingInfo xmlns:p15="http://schemas.microsoft.com/office/powerpoint/2012/main" timeZoneBias="240"/>
      </p:ext>
    </p:extLst>
  </p:cm>
  <p:cm authorId="1" dt="2019-08-07T23:46:26.406" idx="6">
    <p:pos x="3829" y="1299"/>
    <p:text>return premier = excess return?</p:text>
    <p:extLst>
      <p:ext uri="{C676402C-5697-4E1C-873F-D02D1690AC5C}">
        <p15:threadingInfo xmlns:p15="http://schemas.microsoft.com/office/powerpoint/2012/main" timeZoneBias="240"/>
      </p:ext>
    </p:extLst>
  </p:cm>
  <p:cm authorId="1" dt="2019-08-07T23:47:26.918" idx="7">
    <p:pos x="3638" y="2280"/>
    <p:text>If students are familiar with linear algebra, this statement can be explained with a "full rank" condition: we can back out the K factor returns from the K portfolio returns when no two portfolios have the same weights.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3E0D6-4219-3740-8B43-E5557903345D}" type="datetimeFigureOut">
              <a:rPr lang="en-US" smtClean="0"/>
              <a:pPr/>
              <a:t>9/26/2019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B5CD4E-B00D-9B4B-94A6-63524A1A111B}" type="slidenum">
              <a:rPr lang="en-US" smtClean="0"/>
              <a:pPr/>
              <a:t>‹#›</a:t>
            </a:fld>
            <a:endParaRPr lang="en-US"/>
          </a:p>
        </p:txBody>
      </p:sp>
    </p:spTree>
    <p:extLst>
      <p:ext uri="{BB962C8B-B14F-4D97-AF65-F5344CB8AC3E}">
        <p14:creationId xmlns:p14="http://schemas.microsoft.com/office/powerpoint/2010/main" val="38062588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5CD4E-B00D-9B4B-94A6-63524A1A111B}" type="slidenum">
              <a:rPr lang="en-US" smtClean="0"/>
              <a:pPr/>
              <a:t>1</a:t>
            </a:fld>
            <a:endParaRPr lang="en-US"/>
          </a:p>
        </p:txBody>
      </p:sp>
    </p:spTree>
    <p:extLst>
      <p:ext uri="{BB962C8B-B14F-4D97-AF65-F5344CB8AC3E}">
        <p14:creationId xmlns:p14="http://schemas.microsoft.com/office/powerpoint/2010/main" val="1709890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2B5CD4E-B00D-9B4B-94A6-63524A1A111B}" type="slidenum">
              <a:rPr lang="en-US" smtClean="0"/>
              <a:pPr/>
              <a:t>37</a:t>
            </a:fld>
            <a:endParaRPr lang="en-US"/>
          </a:p>
        </p:txBody>
      </p:sp>
    </p:spTree>
    <p:extLst>
      <p:ext uri="{BB962C8B-B14F-4D97-AF65-F5344CB8AC3E}">
        <p14:creationId xmlns:p14="http://schemas.microsoft.com/office/powerpoint/2010/main" val="216023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62B5CD4E-B00D-9B4B-94A6-63524A1A111B}" type="slidenum">
              <a:rPr lang="en-US" smtClean="0"/>
              <a:pPr/>
              <a:t>40</a:t>
            </a:fld>
            <a:endParaRPr lang="en-US"/>
          </a:p>
        </p:txBody>
      </p:sp>
    </p:spTree>
    <p:extLst>
      <p:ext uri="{BB962C8B-B14F-4D97-AF65-F5344CB8AC3E}">
        <p14:creationId xmlns:p14="http://schemas.microsoft.com/office/powerpoint/2010/main" val="83045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62B5CD4E-B00D-9B4B-94A6-63524A1A111B}" type="slidenum">
              <a:rPr lang="en-US" smtClean="0"/>
              <a:pPr/>
              <a:t>41</a:t>
            </a:fld>
            <a:endParaRPr lang="en-US"/>
          </a:p>
        </p:txBody>
      </p:sp>
    </p:spTree>
    <p:extLst>
      <p:ext uri="{BB962C8B-B14F-4D97-AF65-F5344CB8AC3E}">
        <p14:creationId xmlns:p14="http://schemas.microsoft.com/office/powerpoint/2010/main" val="98512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5CD4E-B00D-9B4B-94A6-63524A1A111B}" type="slidenum">
              <a:rPr lang="en-US" smtClean="0"/>
              <a:pPr/>
              <a:t>8</a:t>
            </a:fld>
            <a:endParaRPr lang="en-US"/>
          </a:p>
        </p:txBody>
      </p:sp>
    </p:spTree>
    <p:extLst>
      <p:ext uri="{BB962C8B-B14F-4D97-AF65-F5344CB8AC3E}">
        <p14:creationId xmlns:p14="http://schemas.microsoft.com/office/powerpoint/2010/main" val="183239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squares are higher for the 10 FF industries because the portfolios are more diversified.</a:t>
            </a:r>
          </a:p>
        </p:txBody>
      </p:sp>
      <p:sp>
        <p:nvSpPr>
          <p:cNvPr id="4" name="Slide Number Placeholder 3"/>
          <p:cNvSpPr>
            <a:spLocks noGrp="1"/>
          </p:cNvSpPr>
          <p:nvPr>
            <p:ph type="sldNum" sz="quarter" idx="10"/>
          </p:nvPr>
        </p:nvSpPr>
        <p:spPr/>
        <p:txBody>
          <a:bodyPr/>
          <a:lstStyle/>
          <a:p>
            <a:fld id="{62B5CD4E-B00D-9B4B-94A6-63524A1A111B}" type="slidenum">
              <a:rPr lang="en-US" smtClean="0"/>
              <a:pPr/>
              <a:t>11</a:t>
            </a:fld>
            <a:endParaRPr lang="en-US"/>
          </a:p>
        </p:txBody>
      </p:sp>
    </p:spTree>
    <p:extLst>
      <p:ext uri="{BB962C8B-B14F-4D97-AF65-F5344CB8AC3E}">
        <p14:creationId xmlns:p14="http://schemas.microsoft.com/office/powerpoint/2010/main" val="2290212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2B5CD4E-B00D-9B4B-94A6-63524A1A111B}" type="slidenum">
              <a:rPr lang="en-US" smtClean="0"/>
              <a:pPr/>
              <a:t>15</a:t>
            </a:fld>
            <a:endParaRPr lang="en-US"/>
          </a:p>
        </p:txBody>
      </p:sp>
    </p:spTree>
    <p:extLst>
      <p:ext uri="{BB962C8B-B14F-4D97-AF65-F5344CB8AC3E}">
        <p14:creationId xmlns:p14="http://schemas.microsoft.com/office/powerpoint/2010/main" val="190156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5CD4E-B00D-9B4B-94A6-63524A1A111B}" type="slidenum">
              <a:rPr lang="en-US" smtClean="0"/>
              <a:pPr/>
              <a:t>17</a:t>
            </a:fld>
            <a:endParaRPr lang="en-US"/>
          </a:p>
        </p:txBody>
      </p:sp>
    </p:spTree>
    <p:extLst>
      <p:ext uri="{BB962C8B-B14F-4D97-AF65-F5344CB8AC3E}">
        <p14:creationId xmlns:p14="http://schemas.microsoft.com/office/powerpoint/2010/main" val="363723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62B5CD4E-B00D-9B4B-94A6-63524A1A111B}" type="slidenum">
              <a:rPr lang="en-US" smtClean="0"/>
              <a:pPr/>
              <a:t>19</a:t>
            </a:fld>
            <a:endParaRPr lang="en-US"/>
          </a:p>
        </p:txBody>
      </p:sp>
    </p:spTree>
    <p:extLst>
      <p:ext uri="{BB962C8B-B14F-4D97-AF65-F5344CB8AC3E}">
        <p14:creationId xmlns:p14="http://schemas.microsoft.com/office/powerpoint/2010/main" val="158337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5CD4E-B00D-9B4B-94A6-63524A1A111B}" type="slidenum">
              <a:rPr lang="en-US" smtClean="0"/>
              <a:pPr/>
              <a:t>24</a:t>
            </a:fld>
            <a:endParaRPr lang="en-US"/>
          </a:p>
        </p:txBody>
      </p:sp>
    </p:spTree>
    <p:extLst>
      <p:ext uri="{BB962C8B-B14F-4D97-AF65-F5344CB8AC3E}">
        <p14:creationId xmlns:p14="http://schemas.microsoft.com/office/powerpoint/2010/main" val="285330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FM regression coefficients</a:t>
            </a:r>
            <a:r>
              <a:rPr lang="en-US" baseline="0" dirty="0"/>
              <a:t> are a lot like equally weighted portfolios – they are rebalanced monthly.  We have added the last month return to illustrate how strong the monthly reversal has been historically. </a:t>
            </a:r>
            <a:endParaRPr lang="en-US" dirty="0"/>
          </a:p>
        </p:txBody>
      </p:sp>
      <p:sp>
        <p:nvSpPr>
          <p:cNvPr id="4" name="Slide Number Placeholder 3"/>
          <p:cNvSpPr>
            <a:spLocks noGrp="1"/>
          </p:cNvSpPr>
          <p:nvPr>
            <p:ph type="sldNum" sz="quarter" idx="10"/>
          </p:nvPr>
        </p:nvSpPr>
        <p:spPr/>
        <p:txBody>
          <a:bodyPr/>
          <a:lstStyle/>
          <a:p>
            <a:fld id="{62B5CD4E-B00D-9B4B-94A6-63524A1A111B}" type="slidenum">
              <a:rPr lang="en-US" smtClean="0"/>
              <a:pPr/>
              <a:t>27</a:t>
            </a:fld>
            <a:endParaRPr lang="en-US"/>
          </a:p>
        </p:txBody>
      </p:sp>
    </p:spTree>
    <p:extLst>
      <p:ext uri="{BB962C8B-B14F-4D97-AF65-F5344CB8AC3E}">
        <p14:creationId xmlns:p14="http://schemas.microsoft.com/office/powerpoint/2010/main" val="1927113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5CD4E-B00D-9B4B-94A6-63524A1A111B}" type="slidenum">
              <a:rPr lang="en-US" smtClean="0"/>
              <a:pPr/>
              <a:t>32</a:t>
            </a:fld>
            <a:endParaRPr lang="en-US"/>
          </a:p>
        </p:txBody>
      </p:sp>
    </p:spTree>
    <p:extLst>
      <p:ext uri="{BB962C8B-B14F-4D97-AF65-F5344CB8AC3E}">
        <p14:creationId xmlns:p14="http://schemas.microsoft.com/office/powerpoint/2010/main" val="140032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4286250"/>
          </a:xfrm>
          <a:prstGeom prst="rect">
            <a:avLst/>
          </a:prstGeom>
        </p:spPr>
        <p:txBody>
          <a:bodyPr/>
          <a:lstStyle>
            <a:lvl1pPr marL="0" indent="0">
              <a:buNone/>
              <a:defRPr sz="2400"/>
            </a:lvl1pPr>
          </a:lstStyle>
          <a:p>
            <a:r>
              <a:rPr lang="en-US" dirty="0"/>
              <a:t>Drag picture here, or click icon to add</a:t>
            </a:r>
          </a:p>
        </p:txBody>
      </p:sp>
      <p:sp>
        <p:nvSpPr>
          <p:cNvPr id="6" name="Text Placeholder 5"/>
          <p:cNvSpPr>
            <a:spLocks noGrp="1"/>
          </p:cNvSpPr>
          <p:nvPr>
            <p:ph type="body" sz="quarter" idx="11" hasCustomPrompt="1"/>
          </p:nvPr>
        </p:nvSpPr>
        <p:spPr>
          <a:xfrm>
            <a:off x="0" y="3314700"/>
            <a:ext cx="9144000" cy="971550"/>
          </a:xfrm>
          <a:prstGeom prst="rect">
            <a:avLst/>
          </a:prstGeom>
          <a:solidFill>
            <a:srgbClr val="C75B12">
              <a:alpha val="89000"/>
            </a:srgbClr>
          </a:solidFill>
        </p:spPr>
        <p:txBody>
          <a:bodyPr anchor="ctr" anchorCtr="1"/>
          <a:lstStyle>
            <a:lvl1pPr marL="0" indent="0" algn="ctr">
              <a:lnSpc>
                <a:spcPct val="100000"/>
              </a:lnSpc>
              <a:spcBef>
                <a:spcPts val="0"/>
              </a:spcBef>
              <a:spcAft>
                <a:spcPts val="0"/>
              </a:spcAft>
              <a:buNone/>
              <a:defRPr sz="3000"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enter page title</a:t>
            </a:r>
          </a:p>
          <a:p>
            <a:pPr lvl="0"/>
            <a:r>
              <a:rPr lang="en-US" dirty="0"/>
              <a:t>Second line of text</a:t>
            </a:r>
          </a:p>
        </p:txBody>
      </p:sp>
      <p:pic>
        <p:nvPicPr>
          <p:cNvPr id="4" name="Picture 3" descr="UTMBS_Mark_RGB.pn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781059" y="4800600"/>
            <a:ext cx="256032" cy="256032"/>
          </a:xfrm>
          <a:prstGeom prst="rect">
            <a:avLst/>
          </a:prstGeom>
        </p:spPr>
      </p:pic>
      <p:pic>
        <p:nvPicPr>
          <p:cNvPr id="5" name="Picture 4"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781059" y="4800600"/>
            <a:ext cx="256032" cy="256032"/>
          </a:xfrm>
          <a:prstGeom prst="rect">
            <a:avLst/>
          </a:prstGeom>
        </p:spPr>
      </p:pic>
    </p:spTree>
    <p:extLst>
      <p:ext uri="{BB962C8B-B14F-4D97-AF65-F5344CB8AC3E}">
        <p14:creationId xmlns:p14="http://schemas.microsoft.com/office/powerpoint/2010/main" val="6623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Media Presentation Slide">
    <p:spTree>
      <p:nvGrpSpPr>
        <p:cNvPr id="1" name=""/>
        <p:cNvGrpSpPr/>
        <p:nvPr/>
      </p:nvGrpSpPr>
      <p:grpSpPr>
        <a:xfrm>
          <a:off x="0" y="0"/>
          <a:ext cx="0" cy="0"/>
          <a:chOff x="0" y="0"/>
          <a:chExt cx="0" cy="0"/>
        </a:xfrm>
      </p:grpSpPr>
      <p:sp>
        <p:nvSpPr>
          <p:cNvPr id="2" name="Rectangle 1"/>
          <p:cNvSpPr/>
          <p:nvPr/>
        </p:nvSpPr>
        <p:spPr>
          <a:xfrm>
            <a:off x="0" y="0"/>
            <a:ext cx="9144000" cy="457199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1" name="Content Placeholder 10"/>
          <p:cNvSpPr>
            <a:spLocks noGrp="1"/>
          </p:cNvSpPr>
          <p:nvPr>
            <p:ph sz="quarter" idx="10" hasCustomPrompt="1"/>
          </p:nvPr>
        </p:nvSpPr>
        <p:spPr>
          <a:xfrm>
            <a:off x="1" y="1"/>
            <a:ext cx="9143999" cy="4571998"/>
          </a:xfrm>
          <a:prstGeom prst="rect">
            <a:avLst/>
          </a:prstGeom>
        </p:spPr>
        <p:txBody>
          <a:bodyPr/>
          <a:lstStyle>
            <a:lvl1pPr marL="0" inden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icon to insert media</a:t>
            </a:r>
          </a:p>
        </p:txBody>
      </p:sp>
      <p:sp>
        <p:nvSpPr>
          <p:cNvPr id="4" name="Text Placeholder 3"/>
          <p:cNvSpPr>
            <a:spLocks noGrp="1"/>
          </p:cNvSpPr>
          <p:nvPr>
            <p:ph type="body" sz="quarter" idx="11" hasCustomPrompt="1"/>
          </p:nvPr>
        </p:nvSpPr>
        <p:spPr>
          <a:xfrm>
            <a:off x="365760" y="4636008"/>
            <a:ext cx="8426450" cy="422275"/>
          </a:xfrm>
          <a:prstGeom prst="rect">
            <a:avLst/>
          </a:prstGeom>
        </p:spPr>
        <p:txBody>
          <a:bodyPr vert="horz" anchor="ctr" anchorCtr="1"/>
          <a:lstStyle>
            <a:lvl1pPr marL="0" indent="0">
              <a:spcBef>
                <a:spcPts val="0"/>
              </a:spcBef>
              <a:buFontTx/>
              <a:buNone/>
              <a:defRPr sz="2800" baseline="0">
                <a:solidFill>
                  <a:srgbClr val="C75B12"/>
                </a:solidFill>
              </a:defRPr>
            </a:lvl1pPr>
            <a:lvl2pPr marL="457200" indent="0">
              <a:spcBef>
                <a:spcPts val="0"/>
              </a:spcBef>
              <a:buFontTx/>
              <a:buNone/>
              <a:defRPr sz="2800">
                <a:solidFill>
                  <a:srgbClr val="C75B12"/>
                </a:solidFill>
              </a:defRPr>
            </a:lvl2pPr>
            <a:lvl3pPr marL="914400" indent="0">
              <a:spcBef>
                <a:spcPts val="0"/>
              </a:spcBef>
              <a:buFontTx/>
              <a:buNone/>
              <a:defRPr sz="2800">
                <a:solidFill>
                  <a:srgbClr val="C75B12"/>
                </a:solidFill>
              </a:defRPr>
            </a:lvl3pPr>
            <a:lvl4pPr marL="1371600" indent="0">
              <a:spcBef>
                <a:spcPts val="0"/>
              </a:spcBef>
              <a:buFontTx/>
              <a:buNone/>
              <a:defRPr sz="2800">
                <a:solidFill>
                  <a:srgbClr val="C75B12"/>
                </a:solidFill>
              </a:defRPr>
            </a:lvl4pPr>
            <a:lvl5pPr marL="1828800" indent="0">
              <a:spcBef>
                <a:spcPts val="0"/>
              </a:spcBef>
              <a:buFontTx/>
              <a:buNone/>
              <a:defRPr sz="2800">
                <a:solidFill>
                  <a:srgbClr val="C75B12"/>
                </a:solidFill>
              </a:defRPr>
            </a:lvl5pPr>
          </a:lstStyle>
          <a:p>
            <a:pPr lvl="0"/>
            <a:r>
              <a:rPr lang="en-US" dirty="0"/>
              <a:t>Click to enter page title</a:t>
            </a:r>
          </a:p>
        </p:txBody>
      </p:sp>
      <p:sp>
        <p:nvSpPr>
          <p:cNvPr id="7" name="Rectangle 6"/>
          <p:cNvSpPr/>
          <p:nvPr userDrawn="1"/>
        </p:nvSpPr>
        <p:spPr>
          <a:xfrm>
            <a:off x="0" y="0"/>
            <a:ext cx="9144000" cy="457199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210329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nner Slide">
    <p:spTree>
      <p:nvGrpSpPr>
        <p:cNvPr id="1" name=""/>
        <p:cNvGrpSpPr/>
        <p:nvPr/>
      </p:nvGrpSpPr>
      <p:grpSpPr>
        <a:xfrm>
          <a:off x="0" y="0"/>
          <a:ext cx="0" cy="0"/>
          <a:chOff x="0" y="0"/>
          <a:chExt cx="0" cy="0"/>
        </a:xfrm>
      </p:grpSpPr>
      <p:sp>
        <p:nvSpPr>
          <p:cNvPr id="6" name="Rectangle 5"/>
          <p:cNvSpPr/>
          <p:nvPr/>
        </p:nvSpPr>
        <p:spPr>
          <a:xfrm>
            <a:off x="1" y="1"/>
            <a:ext cx="9144000" cy="5143499"/>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1532" y="676654"/>
            <a:ext cx="7817718" cy="2770330"/>
          </a:xfrm>
          <a:prstGeom prst="rect">
            <a:avLst/>
          </a:prstGeom>
        </p:spPr>
        <p:txBody>
          <a:bodyPr vert="horz" anchor="ctr" anchorCtr="0"/>
          <a:lstStyle>
            <a:lvl1pPr algn="l">
              <a:defRPr sz="6000" baseline="0">
                <a:solidFill>
                  <a:srgbClr val="64574C"/>
                </a:solidFill>
              </a:defRPr>
            </a:lvl1pPr>
          </a:lstStyle>
          <a:p>
            <a:r>
              <a:rPr lang="en-US" dirty="0"/>
              <a:t>Click to enter text</a:t>
            </a:r>
          </a:p>
        </p:txBody>
      </p:sp>
      <p:sp>
        <p:nvSpPr>
          <p:cNvPr id="5" name="Text Placeholder 4"/>
          <p:cNvSpPr>
            <a:spLocks noGrp="1"/>
          </p:cNvSpPr>
          <p:nvPr>
            <p:ph type="body" sz="quarter" idx="10" hasCustomPrompt="1"/>
          </p:nvPr>
        </p:nvSpPr>
        <p:spPr>
          <a:xfrm>
            <a:off x="771530" y="3456517"/>
            <a:ext cx="7817719" cy="814388"/>
          </a:xfrm>
          <a:prstGeom prst="rect">
            <a:avLst/>
          </a:prstGeom>
        </p:spPr>
        <p:txBody>
          <a:bodyPr vert="horz"/>
          <a:lstStyle>
            <a:lvl1pPr marL="0" marR="0" indent="0" algn="r" defTabSz="457200" rtl="0" eaLnBrk="1" fontAlgn="auto" latinLnBrk="0" hangingPunct="1">
              <a:lnSpc>
                <a:spcPct val="100000"/>
              </a:lnSpc>
              <a:spcBef>
                <a:spcPts val="0"/>
              </a:spcBef>
              <a:spcAft>
                <a:spcPts val="0"/>
              </a:spcAft>
              <a:buClr>
                <a:srgbClr val="AA9C8F"/>
              </a:buClr>
              <a:buSzTx/>
              <a:buFontTx/>
              <a:buNone/>
              <a:tabLst/>
              <a:defRPr sz="2400" baseline="0">
                <a:solidFill>
                  <a:srgbClr val="64574C"/>
                </a:solidFill>
              </a:defRPr>
            </a:lvl1pPr>
            <a:lvl4pPr marL="1371600" indent="0">
              <a:buNone/>
              <a:defRPr/>
            </a:lvl4pPr>
            <a:lvl5pPr marL="1828800" indent="0">
              <a:buNone/>
              <a:defRPr/>
            </a:lvl5pPr>
          </a:lstStyle>
          <a:p>
            <a:pPr lvl="0"/>
            <a:r>
              <a:rPr lang="en-US" dirty="0"/>
              <a:t>Click to enter text</a:t>
            </a:r>
          </a:p>
        </p:txBody>
      </p:sp>
      <p:sp>
        <p:nvSpPr>
          <p:cNvPr id="7" name="Rectangle 6"/>
          <p:cNvSpPr/>
          <p:nvPr userDrawn="1"/>
        </p:nvSpPr>
        <p:spPr>
          <a:xfrm>
            <a:off x="1" y="1"/>
            <a:ext cx="9144000" cy="5143499"/>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04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4286250"/>
          </a:xfrm>
          <a:prstGeom prst="rect">
            <a:avLst/>
          </a:prstGeom>
        </p:spPr>
        <p:txBody>
          <a:bodyPr/>
          <a:lstStyle>
            <a:lvl1pPr marL="0" indent="0">
              <a:buNone/>
              <a:defRPr sz="2400"/>
            </a:lvl1pPr>
          </a:lstStyle>
          <a:p>
            <a:r>
              <a:rPr lang="en-US" dirty="0"/>
              <a:t>Drag picture here, or click icon to add</a:t>
            </a:r>
          </a:p>
        </p:txBody>
      </p:sp>
      <p:sp>
        <p:nvSpPr>
          <p:cNvPr id="6" name="Text Placeholder 5"/>
          <p:cNvSpPr>
            <a:spLocks noGrp="1"/>
          </p:cNvSpPr>
          <p:nvPr>
            <p:ph type="body" sz="quarter" idx="11" hasCustomPrompt="1"/>
          </p:nvPr>
        </p:nvSpPr>
        <p:spPr>
          <a:xfrm>
            <a:off x="0" y="3314700"/>
            <a:ext cx="9144000" cy="971550"/>
          </a:xfrm>
          <a:prstGeom prst="rect">
            <a:avLst/>
          </a:prstGeom>
          <a:solidFill>
            <a:srgbClr val="C75B12">
              <a:alpha val="89000"/>
            </a:srgbClr>
          </a:solidFill>
        </p:spPr>
        <p:txBody>
          <a:bodyPr anchor="ctr" anchorCtr="1"/>
          <a:lstStyle>
            <a:lvl1pPr marL="0" indent="0" algn="ctr">
              <a:lnSpc>
                <a:spcPct val="100000"/>
              </a:lnSpc>
              <a:spcBef>
                <a:spcPts val="0"/>
              </a:spcBef>
              <a:spcAft>
                <a:spcPts val="0"/>
              </a:spcAft>
              <a:buNone/>
              <a:defRPr sz="3000"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enter page title</a:t>
            </a:r>
          </a:p>
          <a:p>
            <a:pPr lvl="0"/>
            <a:r>
              <a:rPr lang="en-US" dirty="0"/>
              <a:t>Second line of text</a:t>
            </a:r>
          </a:p>
        </p:txBody>
      </p:sp>
      <p:pic>
        <p:nvPicPr>
          <p:cNvPr id="4" name="Picture 3"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781059" y="4800600"/>
            <a:ext cx="256032" cy="256032"/>
          </a:xfrm>
          <a:prstGeom prst="rect">
            <a:avLst/>
          </a:prstGeom>
        </p:spPr>
      </p:pic>
    </p:spTree>
    <p:extLst>
      <p:ext uri="{BB962C8B-B14F-4D97-AF65-F5344CB8AC3E}">
        <p14:creationId xmlns:p14="http://schemas.microsoft.com/office/powerpoint/2010/main" val="66234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2">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3143250"/>
            <a:ext cx="9144000" cy="2000250"/>
          </a:xfrm>
          <a:prstGeom prst="rect">
            <a:avLst/>
          </a:prstGeom>
        </p:spPr>
        <p:txBody>
          <a:bodyPr/>
          <a:lstStyle>
            <a:lvl1pPr marL="0" marR="0" indent="0" algn="l" defTabSz="457200" rtl="0" eaLnBrk="1" fontAlgn="auto" latinLnBrk="0" hangingPunct="1">
              <a:lnSpc>
                <a:spcPct val="100000"/>
              </a:lnSpc>
              <a:spcBef>
                <a:spcPts val="768"/>
              </a:spcBef>
              <a:spcAft>
                <a:spcPts val="0"/>
              </a:spcAft>
              <a:buClr>
                <a:srgbClr val="AA9C8F"/>
              </a:buClr>
              <a:buSzTx/>
              <a:buFont typeface="Wingdings" charset="2"/>
              <a:buNone/>
              <a:tabLst/>
              <a:defRPr sz="2400"/>
            </a:lvl1pPr>
          </a:lstStyle>
          <a:p>
            <a:r>
              <a:rPr lang="en-US" dirty="0"/>
              <a:t>Drag picture here, or click icon to add</a:t>
            </a:r>
          </a:p>
        </p:txBody>
      </p:sp>
      <p:sp>
        <p:nvSpPr>
          <p:cNvPr id="8" name="Text Placeholder 7"/>
          <p:cNvSpPr>
            <a:spLocks noGrp="1"/>
          </p:cNvSpPr>
          <p:nvPr>
            <p:ph type="body" sz="quarter" idx="11" hasCustomPrompt="1"/>
          </p:nvPr>
        </p:nvSpPr>
        <p:spPr>
          <a:xfrm>
            <a:off x="457200" y="2343150"/>
            <a:ext cx="8183880" cy="628650"/>
          </a:xfrm>
          <a:prstGeom prst="rect">
            <a:avLst/>
          </a:prstGeom>
        </p:spPr>
        <p:txBody>
          <a:bodyPr anchor="ctr" anchorCtr="0"/>
          <a:lstStyle>
            <a:lvl1pPr marL="0" indent="0">
              <a:spcBef>
                <a:spcPts val="0"/>
              </a:spcBef>
              <a:buFont typeface="Wingdings" charset="2"/>
              <a:buNone/>
              <a:defRPr sz="1800" baseline="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enter subtitle</a:t>
            </a:r>
          </a:p>
        </p:txBody>
      </p:sp>
      <p:sp>
        <p:nvSpPr>
          <p:cNvPr id="9" name="Text Placeholder 7"/>
          <p:cNvSpPr>
            <a:spLocks noGrp="1"/>
          </p:cNvSpPr>
          <p:nvPr>
            <p:ph type="body" sz="quarter" idx="12" hasCustomPrompt="1"/>
          </p:nvPr>
        </p:nvSpPr>
        <p:spPr>
          <a:xfrm>
            <a:off x="457200" y="944717"/>
            <a:ext cx="5410200" cy="1259143"/>
          </a:xfrm>
          <a:prstGeom prst="rect">
            <a:avLst/>
          </a:prstGeom>
        </p:spPr>
        <p:txBody>
          <a:bodyPr anchor="ctr" anchorCtr="0"/>
          <a:lstStyle>
            <a:lvl1pPr marL="0" indent="0">
              <a:spcBef>
                <a:spcPts val="0"/>
              </a:spcBef>
              <a:buNone/>
              <a:defRPr sz="3200" baseline="0">
                <a:solidFill>
                  <a:srgbClr val="000000"/>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enter page title</a:t>
            </a:r>
          </a:p>
        </p:txBody>
      </p:sp>
      <p:sp>
        <p:nvSpPr>
          <p:cNvPr id="4" name="Picture Placeholder 3"/>
          <p:cNvSpPr>
            <a:spLocks noGrp="1"/>
          </p:cNvSpPr>
          <p:nvPr>
            <p:ph type="pic" sz="quarter" idx="13" hasCustomPrompt="1"/>
          </p:nvPr>
        </p:nvSpPr>
        <p:spPr>
          <a:xfrm>
            <a:off x="5897880" y="944717"/>
            <a:ext cx="2743200" cy="1259144"/>
          </a:xfrm>
          <a:prstGeom prst="rect">
            <a:avLst/>
          </a:prstGeom>
        </p:spPr>
        <p:txBody>
          <a:bodyPr vert="horz" anchor="ctr" anchorCtr="0">
            <a:normAutofit/>
          </a:bodyPr>
          <a:lstStyle>
            <a:lvl1pPr marL="0" indent="0">
              <a:buNone/>
              <a:defRPr/>
            </a:lvl1pPr>
          </a:lstStyle>
          <a:p>
            <a:r>
              <a:rPr lang="en-US" dirty="0"/>
              <a:t>Logo</a:t>
            </a:r>
          </a:p>
        </p:txBody>
      </p:sp>
    </p:spTree>
    <p:extLst>
      <p:ext uri="{BB962C8B-B14F-4D97-AF65-F5344CB8AC3E}">
        <p14:creationId xmlns:p14="http://schemas.microsoft.com/office/powerpoint/2010/main" val="1087851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Transitional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572379"/>
            <a:ext cx="9144000" cy="1001268"/>
          </a:xfrm>
          <a:prstGeom prst="rect">
            <a:avLst/>
          </a:prstGeom>
          <a:solidFill>
            <a:srgbClr val="C75B12"/>
          </a:solidFill>
        </p:spPr>
        <p:txBody>
          <a:bodyPr anchor="ctr" anchorCtr="1"/>
          <a:lstStyle>
            <a:lvl1pPr>
              <a:defRPr sz="4000" spc="0">
                <a:solidFill>
                  <a:schemeClr val="bg1"/>
                </a:solidFill>
              </a:defRPr>
            </a:lvl1pPr>
          </a:lstStyle>
          <a:p>
            <a:r>
              <a:rPr lang="en-US" dirty="0"/>
              <a:t>CLICK TO EDIT MASTER TITLE</a:t>
            </a:r>
          </a:p>
        </p:txBody>
      </p:sp>
      <p:sp>
        <p:nvSpPr>
          <p:cNvPr id="3" name="Subtitle 2"/>
          <p:cNvSpPr>
            <a:spLocks noGrp="1"/>
          </p:cNvSpPr>
          <p:nvPr>
            <p:ph type="subTitle" idx="1"/>
          </p:nvPr>
        </p:nvSpPr>
        <p:spPr>
          <a:xfrm>
            <a:off x="0" y="2626614"/>
            <a:ext cx="9144000" cy="466344"/>
          </a:xfrm>
          <a:prstGeom prst="rect">
            <a:avLst/>
          </a:prstGeom>
          <a:solidFill>
            <a:srgbClr val="AA9C8F"/>
          </a:solidFill>
        </p:spPr>
        <p:txBody>
          <a:bodyPr anchor="ctr" anchorCtr="1"/>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ext Placeholder 10"/>
          <p:cNvSpPr>
            <a:spLocks noGrp="1"/>
          </p:cNvSpPr>
          <p:nvPr>
            <p:ph type="body" sz="quarter" idx="10"/>
          </p:nvPr>
        </p:nvSpPr>
        <p:spPr>
          <a:xfrm>
            <a:off x="115039" y="4474981"/>
            <a:ext cx="8915400" cy="584817"/>
          </a:xfrm>
          <a:prstGeom prst="rect">
            <a:avLst/>
          </a:prstGeom>
        </p:spPr>
        <p:txBody>
          <a:bodyPr vert="horz" anchor="ctr" anchorCtr="0"/>
          <a:lstStyle>
            <a:lvl1pPr marL="0" indent="0">
              <a:spcBef>
                <a:spcPts val="0"/>
              </a:spcBef>
              <a:buNone/>
              <a:defRPr sz="1800" baseline="0"/>
            </a:lvl1pPr>
          </a:lstStyle>
          <a:p>
            <a:pPr lvl="0"/>
            <a:r>
              <a:rPr lang="en-US" dirty="0"/>
              <a:t>Click to edit Master text styles</a:t>
            </a:r>
          </a:p>
        </p:txBody>
      </p:sp>
    </p:spTree>
    <p:extLst>
      <p:ext uri="{BB962C8B-B14F-4D97-AF65-F5344CB8AC3E}">
        <p14:creationId xmlns:p14="http://schemas.microsoft.com/office/powerpoint/2010/main" val="86447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687985" y="3305176"/>
            <a:ext cx="7772400" cy="1021556"/>
          </a:xfrm>
          <a:prstGeom prst="rect">
            <a:avLst/>
          </a:prstGeom>
        </p:spPr>
        <p:txBody>
          <a:bodyPr anchor="t"/>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687985" y="2180035"/>
            <a:ext cx="7772400" cy="1125140"/>
          </a:xfrm>
          <a:prstGeom prst="rect">
            <a:avLst/>
          </a:prstGeom>
        </p:spPr>
        <p:txBody>
          <a:bodyPr anchor="b"/>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Text Placeholder 5"/>
          <p:cNvSpPr>
            <a:spLocks noGrp="1"/>
          </p:cNvSpPr>
          <p:nvPr>
            <p:ph type="body" sz="quarter" idx="10" hasCustomPrompt="1"/>
          </p:nvPr>
        </p:nvSpPr>
        <p:spPr>
          <a:xfrm>
            <a:off x="365760" y="4636008"/>
            <a:ext cx="8426450" cy="422275"/>
          </a:xfrm>
          <a:prstGeom prst="rect">
            <a:avLst/>
          </a:prstGeom>
        </p:spPr>
        <p:txBody>
          <a:bodyPr vert="horz" anchor="ctr" anchorCtr="1"/>
          <a:lstStyle>
            <a:lvl1pPr marL="0" indent="0" algn="ctr">
              <a:spcBef>
                <a:spcPts val="0"/>
              </a:spcBef>
              <a:buNone/>
              <a:defRPr sz="2800">
                <a:solidFill>
                  <a:srgbClr val="C75B12"/>
                </a:solidFill>
              </a:defRPr>
            </a:lvl1pPr>
          </a:lstStyle>
          <a:p>
            <a:pPr lvl="0"/>
            <a:r>
              <a:rPr lang="en-US" dirty="0"/>
              <a:t>Click to enter page title</a:t>
            </a:r>
          </a:p>
        </p:txBody>
      </p:sp>
    </p:spTree>
    <p:extLst>
      <p:ext uri="{BB962C8B-B14F-4D97-AF65-F5344CB8AC3E}">
        <p14:creationId xmlns:p14="http://schemas.microsoft.com/office/powerpoint/2010/main" val="1737076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52331" y="205979"/>
            <a:ext cx="8438764" cy="857250"/>
          </a:xfrm>
          <a:prstGeom prst="rect">
            <a:avLst/>
          </a:prstGeom>
        </p:spPr>
        <p:txBody>
          <a:bodyPr/>
          <a:lstStyle>
            <a:lvl1pPr>
              <a:defRPr sz="2800"/>
            </a:lvl1pPr>
          </a:lstStyle>
          <a:p>
            <a:r>
              <a:rPr lang="en-US" dirty="0"/>
              <a:t>Click to edit Master title style</a:t>
            </a:r>
          </a:p>
        </p:txBody>
      </p:sp>
      <p:sp>
        <p:nvSpPr>
          <p:cNvPr id="3" name="Content Placeholder 2"/>
          <p:cNvSpPr>
            <a:spLocks noGrp="1"/>
          </p:cNvSpPr>
          <p:nvPr>
            <p:ph idx="1"/>
          </p:nvPr>
        </p:nvSpPr>
        <p:spPr>
          <a:xfrm>
            <a:off x="352331" y="1137553"/>
            <a:ext cx="8438764" cy="3434448"/>
          </a:xfrm>
          <a:prstGeom prst="rect">
            <a:avLst/>
          </a:prstGeom>
        </p:spPr>
        <p:txBody>
          <a:bodyPr/>
          <a:lstStyle>
            <a:lvl1pPr marL="0" indent="0">
              <a:buNone/>
              <a:defRPr sz="2800"/>
            </a:lvl1pPr>
            <a:lvl2pPr marL="457200" indent="0">
              <a:buNone/>
              <a:defRPr sz="2400"/>
            </a:lvl2pPr>
            <a:lvl3pPr marL="914400" indent="0">
              <a:buNone/>
              <a:defRPr sz="2200"/>
            </a:lvl3pPr>
            <a:lvl4pPr marL="1371600" indent="0">
              <a:buNone/>
              <a:defRPr sz="1800"/>
            </a:lvl4pPr>
            <a:lvl5pPr marL="1828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11" name="Text Placeholder 10"/>
          <p:cNvSpPr>
            <a:spLocks noGrp="1"/>
          </p:cNvSpPr>
          <p:nvPr>
            <p:ph type="body" sz="quarter" idx="10" hasCustomPrompt="1"/>
          </p:nvPr>
        </p:nvSpPr>
        <p:spPr>
          <a:xfrm>
            <a:off x="365760" y="4636008"/>
            <a:ext cx="8430768" cy="422275"/>
          </a:xfrm>
          <a:prstGeom prst="rect">
            <a:avLst/>
          </a:prstGeom>
        </p:spPr>
        <p:txBody>
          <a:bodyPr vert="horz" anchor="ctr" anchorCtr="1"/>
          <a:lstStyle>
            <a:lvl1pPr marL="0" indent="0" algn="ctr">
              <a:spcBef>
                <a:spcPts val="0"/>
              </a:spcBef>
              <a:buFontTx/>
              <a:buNone/>
              <a:defRPr sz="2800">
                <a:solidFill>
                  <a:srgbClr val="C75B12"/>
                </a:solidFill>
              </a:defRPr>
            </a:lvl1pPr>
            <a:lvl2pPr marL="457200" indent="0" algn="ctr">
              <a:spcBef>
                <a:spcPts val="0"/>
              </a:spcBef>
              <a:buFontTx/>
              <a:buNone/>
              <a:defRPr sz="2800">
                <a:solidFill>
                  <a:srgbClr val="C75B12"/>
                </a:solidFill>
              </a:defRPr>
            </a:lvl2pPr>
            <a:lvl3pPr marL="914400" indent="0" algn="ctr">
              <a:spcBef>
                <a:spcPts val="0"/>
              </a:spcBef>
              <a:buFontTx/>
              <a:buNone/>
              <a:defRPr sz="2800">
                <a:solidFill>
                  <a:srgbClr val="C75B12"/>
                </a:solidFill>
              </a:defRPr>
            </a:lvl3pPr>
            <a:lvl4pPr marL="1371600" indent="0" algn="ctr">
              <a:spcBef>
                <a:spcPts val="0"/>
              </a:spcBef>
              <a:buFontTx/>
              <a:buNone/>
              <a:defRPr sz="2800">
                <a:solidFill>
                  <a:srgbClr val="C75B12"/>
                </a:solidFill>
              </a:defRPr>
            </a:lvl4pPr>
            <a:lvl5pPr marL="1828800" indent="0" algn="ctr">
              <a:spcBef>
                <a:spcPts val="0"/>
              </a:spcBef>
              <a:buFontTx/>
              <a:buNone/>
              <a:defRPr sz="2800">
                <a:solidFill>
                  <a:srgbClr val="C75B12"/>
                </a:solidFill>
              </a:defRPr>
            </a:lvl5pPr>
          </a:lstStyle>
          <a:p>
            <a:pPr lvl="0"/>
            <a:r>
              <a:rPr lang="en-US" dirty="0"/>
              <a:t>Click to enter page title</a:t>
            </a:r>
          </a:p>
        </p:txBody>
      </p:sp>
    </p:spTree>
    <p:extLst>
      <p:ext uri="{BB962C8B-B14F-4D97-AF65-F5344CB8AC3E}">
        <p14:creationId xmlns:p14="http://schemas.microsoft.com/office/powerpoint/2010/main" val="498717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lumns">
    <p:spTree>
      <p:nvGrpSpPr>
        <p:cNvPr id="1" name=""/>
        <p:cNvGrpSpPr/>
        <p:nvPr/>
      </p:nvGrpSpPr>
      <p:grpSpPr>
        <a:xfrm>
          <a:off x="0" y="0"/>
          <a:ext cx="0" cy="0"/>
          <a:chOff x="0" y="0"/>
          <a:chExt cx="0" cy="0"/>
        </a:xfrm>
      </p:grpSpPr>
      <p:sp>
        <p:nvSpPr>
          <p:cNvPr id="6" name="Rectangle 5"/>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52331" y="205979"/>
            <a:ext cx="8438763" cy="857250"/>
          </a:xfrm>
          <a:prstGeom prst="rect">
            <a:avLst/>
          </a:prstGeom>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352331" y="1137553"/>
            <a:ext cx="4133661" cy="3434448"/>
          </a:xfrm>
          <a:prstGeom prst="rect">
            <a:avLst/>
          </a:prstGeom>
        </p:spPr>
        <p:txBody>
          <a:bodyPr/>
          <a:lstStyle>
            <a:lvl1pPr>
              <a:defRPr sz="2800"/>
            </a:lvl1pPr>
            <a:lvl2pPr>
              <a:defRPr sz="24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38391" y="1137553"/>
            <a:ext cx="4152703" cy="3434447"/>
          </a:xfrm>
          <a:prstGeom prst="rect">
            <a:avLst/>
          </a:prstGeom>
        </p:spPr>
        <p:txBody>
          <a:bodyPr/>
          <a:lstStyle>
            <a:lvl1pPr>
              <a:defRPr sz="2800"/>
            </a:lvl1pPr>
            <a:lvl2pPr>
              <a:defRPr sz="24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7" name="Text Placeholder 6"/>
          <p:cNvSpPr>
            <a:spLocks noGrp="1"/>
          </p:cNvSpPr>
          <p:nvPr>
            <p:ph type="body" sz="quarter" idx="10" hasCustomPrompt="1"/>
          </p:nvPr>
        </p:nvSpPr>
        <p:spPr>
          <a:xfrm>
            <a:off x="365760" y="4636008"/>
            <a:ext cx="8430768" cy="422275"/>
          </a:xfrm>
          <a:prstGeom prst="rect">
            <a:avLst/>
          </a:prstGeom>
        </p:spPr>
        <p:txBody>
          <a:bodyPr vert="horz" anchor="ctr" anchorCtr="1"/>
          <a:lstStyle>
            <a:lvl1pPr marL="0" indent="0" algn="ctr">
              <a:spcBef>
                <a:spcPts val="0"/>
              </a:spcBef>
              <a:buFontTx/>
              <a:buNone/>
              <a:defRPr sz="2800">
                <a:solidFill>
                  <a:srgbClr val="C75B12"/>
                </a:solidFill>
              </a:defRPr>
            </a:lvl1pPr>
            <a:lvl2pPr marL="457200" indent="0" algn="ctr">
              <a:spcBef>
                <a:spcPts val="0"/>
              </a:spcBef>
              <a:buFontTx/>
              <a:buNone/>
              <a:defRPr sz="2800">
                <a:solidFill>
                  <a:srgbClr val="C75B12"/>
                </a:solidFill>
              </a:defRPr>
            </a:lvl2pPr>
            <a:lvl3pPr marL="914400" indent="0" algn="ctr">
              <a:spcBef>
                <a:spcPts val="0"/>
              </a:spcBef>
              <a:buFontTx/>
              <a:buNone/>
              <a:defRPr sz="2800">
                <a:solidFill>
                  <a:srgbClr val="C75B12"/>
                </a:solidFill>
              </a:defRPr>
            </a:lvl3pPr>
            <a:lvl4pPr marL="1371600" indent="0" algn="ctr">
              <a:spcBef>
                <a:spcPts val="0"/>
              </a:spcBef>
              <a:buFontTx/>
              <a:buNone/>
              <a:defRPr sz="2800">
                <a:solidFill>
                  <a:srgbClr val="C75B12"/>
                </a:solidFill>
              </a:defRPr>
            </a:lvl4pPr>
            <a:lvl5pPr marL="1828800" indent="0" algn="ctr">
              <a:spcBef>
                <a:spcPts val="0"/>
              </a:spcBef>
              <a:buFontTx/>
              <a:buNone/>
              <a:defRPr sz="2800">
                <a:solidFill>
                  <a:srgbClr val="C75B12"/>
                </a:solidFill>
              </a:defRPr>
            </a:lvl5pPr>
          </a:lstStyle>
          <a:p>
            <a:pPr lvl="0"/>
            <a:r>
              <a:rPr lang="en-US" dirty="0"/>
              <a:t>Click to enter page title</a:t>
            </a:r>
          </a:p>
        </p:txBody>
      </p:sp>
    </p:spTree>
    <p:extLst>
      <p:ext uri="{BB962C8B-B14F-4D97-AF65-F5344CB8AC3E}">
        <p14:creationId xmlns:p14="http://schemas.microsoft.com/office/powerpoint/2010/main" val="386727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Rectangle 4"/>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52331" y="205979"/>
            <a:ext cx="8438764" cy="491925"/>
          </a:xfrm>
          <a:prstGeom prst="rect">
            <a:avLst/>
          </a:prstGeom>
        </p:spPr>
        <p:txBody>
          <a:bodyPr/>
          <a:lstStyle>
            <a:lvl1pPr>
              <a:lnSpc>
                <a:spcPct val="100000"/>
              </a:lnSpc>
              <a:spcBef>
                <a:spcPts val="0"/>
              </a:spcBef>
              <a:defRPr sz="2800"/>
            </a:lvl1pPr>
          </a:lstStyle>
          <a:p>
            <a:r>
              <a:rPr lang="en-US" dirty="0"/>
              <a:t>Click to edit Master title style</a:t>
            </a:r>
          </a:p>
        </p:txBody>
      </p:sp>
      <p:sp>
        <p:nvSpPr>
          <p:cNvPr id="10" name="Chart Placeholder 9"/>
          <p:cNvSpPr>
            <a:spLocks noGrp="1"/>
          </p:cNvSpPr>
          <p:nvPr>
            <p:ph type="chart" sz="quarter" idx="10"/>
          </p:nvPr>
        </p:nvSpPr>
        <p:spPr>
          <a:xfrm>
            <a:off x="352331" y="759204"/>
            <a:ext cx="8438764" cy="3812795"/>
          </a:xfrm>
          <a:prstGeom prst="rect">
            <a:avLst/>
          </a:prstGeom>
        </p:spPr>
        <p:txBody>
          <a:bodyPr vert="horz"/>
          <a:lstStyle>
            <a:lvl1pPr>
              <a:defRPr sz="2800"/>
            </a:lvl1pPr>
          </a:lstStyle>
          <a:p>
            <a:endParaRPr lang="en-US" dirty="0"/>
          </a:p>
        </p:txBody>
      </p:sp>
      <p:pic>
        <p:nvPicPr>
          <p:cNvPr id="7" name="Picture 6"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4" name="Text Placeholder 3"/>
          <p:cNvSpPr>
            <a:spLocks noGrp="1"/>
          </p:cNvSpPr>
          <p:nvPr>
            <p:ph type="body" sz="quarter" idx="11" hasCustomPrompt="1"/>
          </p:nvPr>
        </p:nvSpPr>
        <p:spPr>
          <a:xfrm>
            <a:off x="365760" y="4636008"/>
            <a:ext cx="8430768" cy="422275"/>
          </a:xfrm>
          <a:prstGeom prst="rect">
            <a:avLst/>
          </a:prstGeom>
        </p:spPr>
        <p:txBody>
          <a:bodyPr vert="horz" anchor="ctr" anchorCtr="1"/>
          <a:lstStyle>
            <a:lvl1pPr marL="0" indent="0" algn="ctr">
              <a:spcBef>
                <a:spcPts val="0"/>
              </a:spcBef>
              <a:buFontTx/>
              <a:buNone/>
              <a:defRPr sz="2800">
                <a:solidFill>
                  <a:srgbClr val="C75B12"/>
                </a:solidFill>
              </a:defRPr>
            </a:lvl1pPr>
            <a:lvl2pPr marL="457200" indent="0" algn="ctr">
              <a:spcBef>
                <a:spcPts val="0"/>
              </a:spcBef>
              <a:buFontTx/>
              <a:buNone/>
              <a:defRPr sz="2800">
                <a:solidFill>
                  <a:srgbClr val="C75B12"/>
                </a:solidFill>
              </a:defRPr>
            </a:lvl2pPr>
            <a:lvl3pPr marL="914400" indent="0" algn="ctr">
              <a:spcBef>
                <a:spcPts val="0"/>
              </a:spcBef>
              <a:buFontTx/>
              <a:buNone/>
              <a:defRPr sz="2800">
                <a:solidFill>
                  <a:srgbClr val="C75B12"/>
                </a:solidFill>
              </a:defRPr>
            </a:lvl3pPr>
            <a:lvl4pPr marL="1371600" indent="0" algn="ctr">
              <a:spcBef>
                <a:spcPts val="0"/>
              </a:spcBef>
              <a:buFontTx/>
              <a:buNone/>
              <a:defRPr sz="2800">
                <a:solidFill>
                  <a:srgbClr val="C75B12"/>
                </a:solidFill>
              </a:defRPr>
            </a:lvl4pPr>
            <a:lvl5pPr marL="1828800" indent="0" algn="ctr">
              <a:spcBef>
                <a:spcPts val="0"/>
              </a:spcBef>
              <a:buFontTx/>
              <a:buNone/>
              <a:defRPr sz="2800">
                <a:solidFill>
                  <a:srgbClr val="C75B12"/>
                </a:solidFill>
              </a:defRPr>
            </a:lvl5pPr>
          </a:lstStyle>
          <a:p>
            <a:pPr lvl="0"/>
            <a:r>
              <a:rPr lang="en-US" dirty="0"/>
              <a:t>Click to enter page title</a:t>
            </a:r>
          </a:p>
        </p:txBody>
      </p:sp>
    </p:spTree>
    <p:extLst>
      <p:ext uri="{BB962C8B-B14F-4D97-AF65-F5344CB8AC3E}">
        <p14:creationId xmlns:p14="http://schemas.microsoft.com/office/powerpoint/2010/main" val="202376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5" name="Rectangle 4"/>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52331" y="205979"/>
            <a:ext cx="8438764" cy="491925"/>
          </a:xfrm>
          <a:prstGeom prst="rect">
            <a:avLst/>
          </a:prstGeom>
        </p:spPr>
        <p:txBody>
          <a:bodyPr/>
          <a:lstStyle>
            <a:lvl1pPr>
              <a:lnSpc>
                <a:spcPct val="100000"/>
              </a:lnSpc>
              <a:spcBef>
                <a:spcPts val="0"/>
              </a:spcBef>
              <a:defRPr sz="2800"/>
            </a:lvl1pPr>
          </a:lstStyle>
          <a:p>
            <a:r>
              <a:rPr lang="en-US" dirty="0"/>
              <a:t>Click to edit Master title style</a:t>
            </a:r>
          </a:p>
        </p:txBody>
      </p:sp>
      <p:sp>
        <p:nvSpPr>
          <p:cNvPr id="4" name="Table Placeholder 3"/>
          <p:cNvSpPr>
            <a:spLocks noGrp="1"/>
          </p:cNvSpPr>
          <p:nvPr>
            <p:ph type="tbl" sz="quarter" idx="12"/>
          </p:nvPr>
        </p:nvSpPr>
        <p:spPr>
          <a:xfrm>
            <a:off x="352141" y="759618"/>
            <a:ext cx="8438953" cy="3812381"/>
          </a:xfrm>
          <a:prstGeom prst="rect">
            <a:avLst/>
          </a:prstGeom>
        </p:spPr>
        <p:txBody>
          <a:bodyPr vert="horz"/>
          <a:lstStyle>
            <a:lvl1pPr>
              <a:defRPr sz="2800"/>
            </a:lvl1pPr>
          </a:lstStyle>
          <a:p>
            <a:endParaRPr lang="en-US" dirty="0"/>
          </a:p>
        </p:txBody>
      </p:sp>
      <p:pic>
        <p:nvPicPr>
          <p:cNvPr id="7" name="Picture 6"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6" name="Text Placeholder 5"/>
          <p:cNvSpPr>
            <a:spLocks noGrp="1"/>
          </p:cNvSpPr>
          <p:nvPr>
            <p:ph type="body" sz="quarter" idx="13" hasCustomPrompt="1"/>
          </p:nvPr>
        </p:nvSpPr>
        <p:spPr>
          <a:xfrm>
            <a:off x="365760" y="4636008"/>
            <a:ext cx="8430768" cy="422275"/>
          </a:xfrm>
          <a:prstGeom prst="rect">
            <a:avLst/>
          </a:prstGeom>
        </p:spPr>
        <p:txBody>
          <a:bodyPr vert="horz" anchor="ctr" anchorCtr="1"/>
          <a:lstStyle>
            <a:lvl1pPr marL="0" indent="0" algn="ctr">
              <a:spcBef>
                <a:spcPts val="0"/>
              </a:spcBef>
              <a:buFontTx/>
              <a:buNone/>
              <a:defRPr sz="2800" baseline="0">
                <a:solidFill>
                  <a:srgbClr val="C75B12"/>
                </a:solidFill>
              </a:defRPr>
            </a:lvl1pPr>
            <a:lvl2pPr marL="457200" indent="0" algn="ctr">
              <a:spcBef>
                <a:spcPts val="0"/>
              </a:spcBef>
              <a:buFontTx/>
              <a:buNone/>
              <a:defRPr sz="2800">
                <a:solidFill>
                  <a:srgbClr val="C75B12"/>
                </a:solidFill>
              </a:defRPr>
            </a:lvl2pPr>
            <a:lvl3pPr marL="914400" indent="0" algn="ctr">
              <a:spcBef>
                <a:spcPts val="0"/>
              </a:spcBef>
              <a:buFontTx/>
              <a:buNone/>
              <a:defRPr sz="2800">
                <a:solidFill>
                  <a:srgbClr val="C75B12"/>
                </a:solidFill>
              </a:defRPr>
            </a:lvl3pPr>
            <a:lvl4pPr marL="1371600" indent="0" algn="ctr">
              <a:spcBef>
                <a:spcPts val="0"/>
              </a:spcBef>
              <a:buFontTx/>
              <a:buNone/>
              <a:defRPr sz="2800">
                <a:solidFill>
                  <a:srgbClr val="C75B12"/>
                </a:solidFill>
              </a:defRPr>
            </a:lvl4pPr>
            <a:lvl5pPr marL="1828800" indent="0" algn="ctr">
              <a:spcBef>
                <a:spcPts val="0"/>
              </a:spcBef>
              <a:buFontTx/>
              <a:buNone/>
              <a:defRPr sz="2800">
                <a:solidFill>
                  <a:srgbClr val="C75B12"/>
                </a:solidFill>
              </a:defRPr>
            </a:lvl5pPr>
          </a:lstStyle>
          <a:p>
            <a:pPr lvl="0"/>
            <a:r>
              <a:rPr lang="en-US" dirty="0"/>
              <a:t>Click to enter page title</a:t>
            </a:r>
          </a:p>
        </p:txBody>
      </p:sp>
    </p:spTree>
    <p:extLst>
      <p:ext uri="{BB962C8B-B14F-4D97-AF65-F5344CB8AC3E}">
        <p14:creationId xmlns:p14="http://schemas.microsoft.com/office/powerpoint/2010/main" val="304283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Rectangle 3"/>
          <p:cNvSpPr/>
          <p:nvPr/>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hasCustomPrompt="1"/>
          </p:nvPr>
        </p:nvSpPr>
        <p:spPr>
          <a:xfrm>
            <a:off x="362139" y="4638581"/>
            <a:ext cx="8426450" cy="422672"/>
          </a:xfrm>
          <a:prstGeom prst="rect">
            <a:avLst/>
          </a:prstGeom>
        </p:spPr>
        <p:txBody>
          <a:bodyPr anchor="ctr" anchorCtr="1"/>
          <a:lstStyle>
            <a:lvl1pPr algn="ctr">
              <a:defRPr sz="2800">
                <a:solidFill>
                  <a:srgbClr val="C75B12"/>
                </a:solidFill>
              </a:defRPr>
            </a:lvl1pPr>
          </a:lstStyle>
          <a:p>
            <a:r>
              <a:rPr lang="en-US" dirty="0"/>
              <a:t>Click to enter page title</a:t>
            </a:r>
          </a:p>
        </p:txBody>
      </p:sp>
      <p:sp>
        <p:nvSpPr>
          <p:cNvPr id="3" name="Content Placeholder 2"/>
          <p:cNvSpPr>
            <a:spLocks noGrp="1"/>
          </p:cNvSpPr>
          <p:nvPr>
            <p:ph idx="1" hasCustomPrompt="1"/>
          </p:nvPr>
        </p:nvSpPr>
        <p:spPr>
          <a:xfrm>
            <a:off x="362140" y="171450"/>
            <a:ext cx="8426450" cy="4402646"/>
          </a:xfrm>
          <a:prstGeom prst="rect">
            <a:avLst/>
          </a:prstGeom>
        </p:spPr>
        <p:txBody>
          <a:bodyPr/>
          <a:lstStyle>
            <a:lvl1pPr marL="457200" indent="-457200">
              <a:buFont typeface="Wingdings" charset="2"/>
              <a:buChar char="§"/>
              <a:defRPr sz="2800">
                <a:solidFill>
                  <a:schemeClr val="tx1"/>
                </a:solidFill>
              </a:defRPr>
            </a:lvl1pPr>
            <a:lvl2pPr marL="914400" indent="-457200">
              <a:buFont typeface="Wingdings" charset="2"/>
              <a:buChar char="§"/>
              <a:defRPr sz="2400">
                <a:solidFill>
                  <a:srgbClr val="000000"/>
                </a:solidFill>
              </a:defRPr>
            </a:lvl2pPr>
            <a:lvl3pPr marL="1257300" indent="-342900">
              <a:buFont typeface="Wingdings" charset="2"/>
              <a:buChar char="§"/>
              <a:defRPr sz="2200">
                <a:solidFill>
                  <a:srgbClr val="000000"/>
                </a:solidFill>
              </a:defRPr>
            </a:lvl3pPr>
            <a:lvl4pPr marL="1714500" indent="-342900">
              <a:buFont typeface="Wingdings" charset="2"/>
              <a:buChar char="§"/>
              <a:defRPr sz="1800">
                <a:solidFill>
                  <a:srgbClr val="000000"/>
                </a:solidFill>
              </a:defRPr>
            </a:lvl4pPr>
            <a:lvl5pPr marL="2171700" indent="-342900">
              <a:buFont typeface="Wingdings" charset="2"/>
              <a:buChar char="§"/>
              <a:defRPr sz="1800">
                <a:solidFill>
                  <a:srgbClr val="000000"/>
                </a:solidFill>
              </a:defRPr>
            </a:lvl5pPr>
          </a:lstStyle>
          <a:p>
            <a:pPr lvl="0"/>
            <a:r>
              <a:rPr lang="en-US" dirty="0"/>
              <a:t>Click to enter page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UTMBS_Mark_RGB.pn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6" name="Rectangle 5"/>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7" name="Picture 6"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Tree>
    <p:extLst>
      <p:ext uri="{BB962C8B-B14F-4D97-AF65-F5344CB8AC3E}">
        <p14:creationId xmlns:p14="http://schemas.microsoft.com/office/powerpoint/2010/main" val="4231453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Media Presentation Slide">
    <p:spTree>
      <p:nvGrpSpPr>
        <p:cNvPr id="1" name=""/>
        <p:cNvGrpSpPr/>
        <p:nvPr/>
      </p:nvGrpSpPr>
      <p:grpSpPr>
        <a:xfrm>
          <a:off x="0" y="0"/>
          <a:ext cx="0" cy="0"/>
          <a:chOff x="0" y="0"/>
          <a:chExt cx="0" cy="0"/>
        </a:xfrm>
      </p:grpSpPr>
      <p:sp>
        <p:nvSpPr>
          <p:cNvPr id="2" name="Rectangle 1"/>
          <p:cNvSpPr/>
          <p:nvPr userDrawn="1"/>
        </p:nvSpPr>
        <p:spPr>
          <a:xfrm>
            <a:off x="0" y="0"/>
            <a:ext cx="9144000" cy="457199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1" name="Content Placeholder 10"/>
          <p:cNvSpPr>
            <a:spLocks noGrp="1"/>
          </p:cNvSpPr>
          <p:nvPr>
            <p:ph sz="quarter" idx="10" hasCustomPrompt="1"/>
          </p:nvPr>
        </p:nvSpPr>
        <p:spPr>
          <a:xfrm>
            <a:off x="1" y="1"/>
            <a:ext cx="9143999" cy="4571998"/>
          </a:xfrm>
          <a:prstGeom prst="rect">
            <a:avLst/>
          </a:prstGeom>
        </p:spPr>
        <p:txBody>
          <a:bodyPr/>
          <a:lstStyle>
            <a:lvl1pPr marL="0" inden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icon to insert media</a:t>
            </a:r>
          </a:p>
        </p:txBody>
      </p:sp>
      <p:sp>
        <p:nvSpPr>
          <p:cNvPr id="4" name="Text Placeholder 3"/>
          <p:cNvSpPr>
            <a:spLocks noGrp="1"/>
          </p:cNvSpPr>
          <p:nvPr>
            <p:ph type="body" sz="quarter" idx="11" hasCustomPrompt="1"/>
          </p:nvPr>
        </p:nvSpPr>
        <p:spPr>
          <a:xfrm>
            <a:off x="365760" y="4636008"/>
            <a:ext cx="8426450" cy="422275"/>
          </a:xfrm>
          <a:prstGeom prst="rect">
            <a:avLst/>
          </a:prstGeom>
        </p:spPr>
        <p:txBody>
          <a:bodyPr vert="horz" anchor="ctr" anchorCtr="1"/>
          <a:lstStyle>
            <a:lvl1pPr marL="0" indent="0">
              <a:spcBef>
                <a:spcPts val="0"/>
              </a:spcBef>
              <a:buFontTx/>
              <a:buNone/>
              <a:defRPr sz="2800" baseline="0">
                <a:solidFill>
                  <a:srgbClr val="C75B12"/>
                </a:solidFill>
              </a:defRPr>
            </a:lvl1pPr>
            <a:lvl2pPr marL="457200" indent="0">
              <a:spcBef>
                <a:spcPts val="0"/>
              </a:spcBef>
              <a:buFontTx/>
              <a:buNone/>
              <a:defRPr sz="2800">
                <a:solidFill>
                  <a:srgbClr val="C75B12"/>
                </a:solidFill>
              </a:defRPr>
            </a:lvl2pPr>
            <a:lvl3pPr marL="914400" indent="0">
              <a:spcBef>
                <a:spcPts val="0"/>
              </a:spcBef>
              <a:buFontTx/>
              <a:buNone/>
              <a:defRPr sz="2800">
                <a:solidFill>
                  <a:srgbClr val="C75B12"/>
                </a:solidFill>
              </a:defRPr>
            </a:lvl3pPr>
            <a:lvl4pPr marL="1371600" indent="0">
              <a:spcBef>
                <a:spcPts val="0"/>
              </a:spcBef>
              <a:buFontTx/>
              <a:buNone/>
              <a:defRPr sz="2800">
                <a:solidFill>
                  <a:srgbClr val="C75B12"/>
                </a:solidFill>
              </a:defRPr>
            </a:lvl4pPr>
            <a:lvl5pPr marL="1828800" indent="0">
              <a:spcBef>
                <a:spcPts val="0"/>
              </a:spcBef>
              <a:buFontTx/>
              <a:buNone/>
              <a:defRPr sz="2800">
                <a:solidFill>
                  <a:srgbClr val="C75B12"/>
                </a:solidFill>
              </a:defRPr>
            </a:lvl5pPr>
          </a:lstStyle>
          <a:p>
            <a:pPr lvl="0"/>
            <a:r>
              <a:rPr lang="en-US" dirty="0"/>
              <a:t>Click to enter page title</a:t>
            </a:r>
          </a:p>
        </p:txBody>
      </p:sp>
    </p:spTree>
    <p:extLst>
      <p:ext uri="{BB962C8B-B14F-4D97-AF65-F5344CB8AC3E}">
        <p14:creationId xmlns:p14="http://schemas.microsoft.com/office/powerpoint/2010/main" val="2103290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anner Slide">
    <p:spTree>
      <p:nvGrpSpPr>
        <p:cNvPr id="1" name=""/>
        <p:cNvGrpSpPr/>
        <p:nvPr/>
      </p:nvGrpSpPr>
      <p:grpSpPr>
        <a:xfrm>
          <a:off x="0" y="0"/>
          <a:ext cx="0" cy="0"/>
          <a:chOff x="0" y="0"/>
          <a:chExt cx="0" cy="0"/>
        </a:xfrm>
      </p:grpSpPr>
      <p:sp>
        <p:nvSpPr>
          <p:cNvPr id="6" name="Rectangle 5"/>
          <p:cNvSpPr/>
          <p:nvPr userDrawn="1"/>
        </p:nvSpPr>
        <p:spPr>
          <a:xfrm>
            <a:off x="1" y="1"/>
            <a:ext cx="9144000" cy="5143499"/>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1532" y="676654"/>
            <a:ext cx="7817718" cy="2770330"/>
          </a:xfrm>
          <a:prstGeom prst="rect">
            <a:avLst/>
          </a:prstGeom>
        </p:spPr>
        <p:txBody>
          <a:bodyPr vert="horz" anchor="ctr" anchorCtr="0"/>
          <a:lstStyle>
            <a:lvl1pPr algn="l">
              <a:defRPr sz="6000" baseline="0">
                <a:solidFill>
                  <a:srgbClr val="64574C"/>
                </a:solidFill>
              </a:defRPr>
            </a:lvl1pPr>
          </a:lstStyle>
          <a:p>
            <a:r>
              <a:rPr lang="en-US" dirty="0"/>
              <a:t>Click to enter text</a:t>
            </a:r>
          </a:p>
        </p:txBody>
      </p:sp>
      <p:sp>
        <p:nvSpPr>
          <p:cNvPr id="5" name="Text Placeholder 4"/>
          <p:cNvSpPr>
            <a:spLocks noGrp="1"/>
          </p:cNvSpPr>
          <p:nvPr>
            <p:ph type="body" sz="quarter" idx="10" hasCustomPrompt="1"/>
          </p:nvPr>
        </p:nvSpPr>
        <p:spPr>
          <a:xfrm>
            <a:off x="771530" y="3456517"/>
            <a:ext cx="7817719" cy="814388"/>
          </a:xfrm>
          <a:prstGeom prst="rect">
            <a:avLst/>
          </a:prstGeom>
        </p:spPr>
        <p:txBody>
          <a:bodyPr vert="horz"/>
          <a:lstStyle>
            <a:lvl1pPr marL="0" marR="0" indent="0" algn="r" defTabSz="457200" rtl="0" eaLnBrk="1" fontAlgn="auto" latinLnBrk="0" hangingPunct="1">
              <a:lnSpc>
                <a:spcPct val="100000"/>
              </a:lnSpc>
              <a:spcBef>
                <a:spcPts val="0"/>
              </a:spcBef>
              <a:spcAft>
                <a:spcPts val="0"/>
              </a:spcAft>
              <a:buClr>
                <a:srgbClr val="AA9C8F"/>
              </a:buClr>
              <a:buSzTx/>
              <a:buFontTx/>
              <a:buNone/>
              <a:tabLst/>
              <a:defRPr sz="2400" baseline="0">
                <a:solidFill>
                  <a:srgbClr val="64574C"/>
                </a:solidFill>
              </a:defRPr>
            </a:lvl1pPr>
            <a:lvl4pPr marL="1371600" indent="0">
              <a:buNone/>
              <a:defRPr/>
            </a:lvl4pPr>
            <a:lvl5pPr marL="1828800" indent="0">
              <a:buNone/>
              <a:defRPr/>
            </a:lvl5pPr>
          </a:lstStyle>
          <a:p>
            <a:pPr lvl="0"/>
            <a:r>
              <a:rPr lang="en-US" dirty="0"/>
              <a:t>Click to enter text</a:t>
            </a:r>
          </a:p>
        </p:txBody>
      </p:sp>
    </p:spTree>
    <p:extLst>
      <p:ext uri="{BB962C8B-B14F-4D97-AF65-F5344CB8AC3E}">
        <p14:creationId xmlns:p14="http://schemas.microsoft.com/office/powerpoint/2010/main" val="297504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3143250"/>
            <a:ext cx="9144000" cy="2000250"/>
          </a:xfrm>
          <a:prstGeom prst="rect">
            <a:avLst/>
          </a:prstGeom>
        </p:spPr>
        <p:txBody>
          <a:bodyPr/>
          <a:lstStyle>
            <a:lvl1pPr marL="0" marR="0" indent="0" algn="l" defTabSz="457200" rtl="0" eaLnBrk="1" fontAlgn="auto" latinLnBrk="0" hangingPunct="1">
              <a:lnSpc>
                <a:spcPct val="100000"/>
              </a:lnSpc>
              <a:spcBef>
                <a:spcPts val="768"/>
              </a:spcBef>
              <a:spcAft>
                <a:spcPts val="0"/>
              </a:spcAft>
              <a:buClr>
                <a:srgbClr val="AA9C8F"/>
              </a:buClr>
              <a:buSzTx/>
              <a:buFont typeface="Wingdings" charset="2"/>
              <a:buNone/>
              <a:tabLst/>
              <a:defRPr sz="2400"/>
            </a:lvl1pPr>
          </a:lstStyle>
          <a:p>
            <a:r>
              <a:rPr lang="en-US" dirty="0"/>
              <a:t>Drag picture here, or click icon to add</a:t>
            </a:r>
          </a:p>
        </p:txBody>
      </p:sp>
      <p:sp>
        <p:nvSpPr>
          <p:cNvPr id="8" name="Text Placeholder 7"/>
          <p:cNvSpPr>
            <a:spLocks noGrp="1"/>
          </p:cNvSpPr>
          <p:nvPr>
            <p:ph type="body" sz="quarter" idx="11" hasCustomPrompt="1"/>
          </p:nvPr>
        </p:nvSpPr>
        <p:spPr>
          <a:xfrm>
            <a:off x="457200" y="2343150"/>
            <a:ext cx="8183880" cy="628650"/>
          </a:xfrm>
          <a:prstGeom prst="rect">
            <a:avLst/>
          </a:prstGeom>
        </p:spPr>
        <p:txBody>
          <a:bodyPr anchor="ctr" anchorCtr="0"/>
          <a:lstStyle>
            <a:lvl1pPr marL="0" indent="0">
              <a:spcBef>
                <a:spcPts val="0"/>
              </a:spcBef>
              <a:buFont typeface="Wingdings" charset="2"/>
              <a:buNone/>
              <a:defRPr sz="1800" baseline="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enter subtitle</a:t>
            </a:r>
          </a:p>
        </p:txBody>
      </p:sp>
      <p:sp>
        <p:nvSpPr>
          <p:cNvPr id="9" name="Text Placeholder 7"/>
          <p:cNvSpPr>
            <a:spLocks noGrp="1"/>
          </p:cNvSpPr>
          <p:nvPr>
            <p:ph type="body" sz="quarter" idx="12" hasCustomPrompt="1"/>
          </p:nvPr>
        </p:nvSpPr>
        <p:spPr>
          <a:xfrm>
            <a:off x="457200" y="921022"/>
            <a:ext cx="5410200" cy="1259143"/>
          </a:xfrm>
          <a:prstGeom prst="rect">
            <a:avLst/>
          </a:prstGeom>
        </p:spPr>
        <p:txBody>
          <a:bodyPr anchor="ctr" anchorCtr="0"/>
          <a:lstStyle>
            <a:lvl1pPr marL="0" indent="0">
              <a:spcBef>
                <a:spcPts val="0"/>
              </a:spcBef>
              <a:buNone/>
              <a:defRPr sz="3200" baseline="0">
                <a:solidFill>
                  <a:srgbClr val="000000"/>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enter page title</a:t>
            </a:r>
          </a:p>
        </p:txBody>
      </p:sp>
      <p:sp>
        <p:nvSpPr>
          <p:cNvPr id="4" name="Picture Placeholder 3"/>
          <p:cNvSpPr>
            <a:spLocks noGrp="1"/>
          </p:cNvSpPr>
          <p:nvPr>
            <p:ph type="pic" sz="quarter" idx="13" hasCustomPrompt="1"/>
          </p:nvPr>
        </p:nvSpPr>
        <p:spPr>
          <a:xfrm>
            <a:off x="5897880" y="921022"/>
            <a:ext cx="2743200" cy="1259144"/>
          </a:xfrm>
          <a:prstGeom prst="rect">
            <a:avLst/>
          </a:prstGeom>
        </p:spPr>
        <p:txBody>
          <a:bodyPr vert="horz" anchor="ctr" anchorCtr="0">
            <a:normAutofit/>
          </a:bodyPr>
          <a:lstStyle>
            <a:lvl1pPr marL="0" indent="0">
              <a:buNone/>
              <a:defRPr/>
            </a:lvl1pPr>
          </a:lstStyle>
          <a:p>
            <a:r>
              <a:rPr lang="en-US" dirty="0"/>
              <a:t>Logo</a:t>
            </a:r>
          </a:p>
        </p:txBody>
      </p:sp>
    </p:spTree>
    <p:extLst>
      <p:ext uri="{BB962C8B-B14F-4D97-AF65-F5344CB8AC3E}">
        <p14:creationId xmlns:p14="http://schemas.microsoft.com/office/powerpoint/2010/main" val="108785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Transitional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572379"/>
            <a:ext cx="9144000" cy="1001268"/>
          </a:xfrm>
          <a:prstGeom prst="rect">
            <a:avLst/>
          </a:prstGeom>
          <a:solidFill>
            <a:srgbClr val="C75B12"/>
          </a:solidFill>
        </p:spPr>
        <p:txBody>
          <a:bodyPr anchor="ctr" anchorCtr="1"/>
          <a:lstStyle>
            <a:lvl1pPr>
              <a:defRPr sz="4000" spc="0">
                <a:solidFill>
                  <a:schemeClr val="bg1"/>
                </a:solidFill>
              </a:defRPr>
            </a:lvl1pPr>
          </a:lstStyle>
          <a:p>
            <a:r>
              <a:rPr lang="en-US" dirty="0"/>
              <a:t>CLICK TO EDIT MASTER TITLE</a:t>
            </a:r>
          </a:p>
        </p:txBody>
      </p:sp>
      <p:sp>
        <p:nvSpPr>
          <p:cNvPr id="3" name="Subtitle 2"/>
          <p:cNvSpPr>
            <a:spLocks noGrp="1"/>
          </p:cNvSpPr>
          <p:nvPr>
            <p:ph type="subTitle" idx="1"/>
          </p:nvPr>
        </p:nvSpPr>
        <p:spPr>
          <a:xfrm>
            <a:off x="0" y="2626614"/>
            <a:ext cx="9144000" cy="466344"/>
          </a:xfrm>
          <a:prstGeom prst="rect">
            <a:avLst/>
          </a:prstGeom>
          <a:solidFill>
            <a:srgbClr val="AA9C8F"/>
          </a:solidFill>
        </p:spPr>
        <p:txBody>
          <a:bodyPr anchor="ctr" anchorCtr="1"/>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Text Placeholder 10"/>
          <p:cNvSpPr>
            <a:spLocks noGrp="1"/>
          </p:cNvSpPr>
          <p:nvPr>
            <p:ph type="body" sz="quarter" idx="10"/>
          </p:nvPr>
        </p:nvSpPr>
        <p:spPr>
          <a:xfrm>
            <a:off x="115039" y="4474981"/>
            <a:ext cx="8915400" cy="584817"/>
          </a:xfrm>
          <a:prstGeom prst="rect">
            <a:avLst/>
          </a:prstGeom>
        </p:spPr>
        <p:txBody>
          <a:bodyPr vert="horz" anchor="ctr" anchorCtr="0"/>
          <a:lstStyle>
            <a:lvl1pPr marL="0" indent="0">
              <a:spcBef>
                <a:spcPts val="0"/>
              </a:spcBef>
              <a:buNone/>
              <a:defRPr sz="1800" baseline="0"/>
            </a:lvl1pPr>
          </a:lstStyle>
          <a:p>
            <a:pPr lvl="0"/>
            <a:r>
              <a:rPr lang="en-US"/>
              <a:t>Click to edit Master text styles</a:t>
            </a:r>
          </a:p>
        </p:txBody>
      </p:sp>
    </p:spTree>
    <p:extLst>
      <p:ext uri="{BB962C8B-B14F-4D97-AF65-F5344CB8AC3E}">
        <p14:creationId xmlns:p14="http://schemas.microsoft.com/office/powerpoint/2010/main" val="8644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5" name="Rectangle 4"/>
          <p:cNvSpPr/>
          <p:nvPr/>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687985" y="3305176"/>
            <a:ext cx="7772400" cy="1021556"/>
          </a:xfrm>
          <a:prstGeom prst="rect">
            <a:avLst/>
          </a:prstGeo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687985" y="2180035"/>
            <a:ext cx="7772400" cy="1125140"/>
          </a:xfrm>
          <a:prstGeom prst="rect">
            <a:avLst/>
          </a:prstGeom>
        </p:spPr>
        <p:txBody>
          <a:bodyPr anchor="b"/>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Text Placeholder 5"/>
          <p:cNvSpPr>
            <a:spLocks noGrp="1"/>
          </p:cNvSpPr>
          <p:nvPr>
            <p:ph type="body" sz="quarter" idx="10" hasCustomPrompt="1"/>
          </p:nvPr>
        </p:nvSpPr>
        <p:spPr>
          <a:xfrm>
            <a:off x="365760" y="4636008"/>
            <a:ext cx="8426450" cy="422275"/>
          </a:xfrm>
          <a:prstGeom prst="rect">
            <a:avLst/>
          </a:prstGeom>
        </p:spPr>
        <p:txBody>
          <a:bodyPr vert="horz" anchor="ctr" anchorCtr="1"/>
          <a:lstStyle>
            <a:lvl1pPr marL="0" indent="0" algn="ctr">
              <a:spcBef>
                <a:spcPts val="0"/>
              </a:spcBef>
              <a:buNone/>
              <a:defRPr sz="2800">
                <a:solidFill>
                  <a:srgbClr val="C75B12"/>
                </a:solidFill>
              </a:defRPr>
            </a:lvl1pPr>
          </a:lstStyle>
          <a:p>
            <a:pPr lvl="0"/>
            <a:r>
              <a:rPr lang="en-US" dirty="0"/>
              <a:t>Click to enter page title</a:t>
            </a:r>
          </a:p>
        </p:txBody>
      </p:sp>
      <p:sp>
        <p:nvSpPr>
          <p:cNvPr id="7" name="Rectangle 6"/>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73707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Rectangle 4"/>
          <p:cNvSpPr/>
          <p:nvPr/>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52331" y="205979"/>
            <a:ext cx="8438764" cy="857250"/>
          </a:xfrm>
          <a:prstGeom prst="rect">
            <a:avLst/>
          </a:prstGeom>
        </p:spPr>
        <p:txBody>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52331" y="1137553"/>
            <a:ext cx="8438764" cy="3434448"/>
          </a:xfrm>
          <a:prstGeom prst="rect">
            <a:avLst/>
          </a:prstGeom>
        </p:spPr>
        <p:txBody>
          <a:bodyPr/>
          <a:lstStyle>
            <a:lvl1pPr marL="0" indent="0">
              <a:buNone/>
              <a:defRPr sz="2800"/>
            </a:lvl1pPr>
            <a:lvl2pPr marL="457200" indent="0">
              <a:buNone/>
              <a:defRPr sz="2400"/>
            </a:lvl2pPr>
            <a:lvl3pPr marL="914400" indent="0">
              <a:buNone/>
              <a:defRPr sz="2200"/>
            </a:lvl3pPr>
            <a:lvl4pPr marL="1371600" indent="0">
              <a:buNone/>
              <a:defRPr sz="1800"/>
            </a:lvl4pPr>
            <a:lvl5pPr marL="1828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UTMBS_Mark_RGB.pn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11" name="Text Placeholder 10"/>
          <p:cNvSpPr>
            <a:spLocks noGrp="1"/>
          </p:cNvSpPr>
          <p:nvPr>
            <p:ph type="body" sz="quarter" idx="10" hasCustomPrompt="1"/>
          </p:nvPr>
        </p:nvSpPr>
        <p:spPr>
          <a:xfrm>
            <a:off x="365760" y="4636008"/>
            <a:ext cx="8430768" cy="422275"/>
          </a:xfrm>
          <a:prstGeom prst="rect">
            <a:avLst/>
          </a:prstGeom>
        </p:spPr>
        <p:txBody>
          <a:bodyPr vert="horz" anchor="ctr" anchorCtr="1"/>
          <a:lstStyle>
            <a:lvl1pPr marL="0" indent="0" algn="ctr">
              <a:spcBef>
                <a:spcPts val="0"/>
              </a:spcBef>
              <a:buFontTx/>
              <a:buNone/>
              <a:defRPr sz="2800">
                <a:solidFill>
                  <a:srgbClr val="C75B12"/>
                </a:solidFill>
              </a:defRPr>
            </a:lvl1pPr>
            <a:lvl2pPr marL="457200" indent="0" algn="ctr">
              <a:spcBef>
                <a:spcPts val="0"/>
              </a:spcBef>
              <a:buFontTx/>
              <a:buNone/>
              <a:defRPr sz="2800">
                <a:solidFill>
                  <a:srgbClr val="C75B12"/>
                </a:solidFill>
              </a:defRPr>
            </a:lvl2pPr>
            <a:lvl3pPr marL="914400" indent="0" algn="ctr">
              <a:spcBef>
                <a:spcPts val="0"/>
              </a:spcBef>
              <a:buFontTx/>
              <a:buNone/>
              <a:defRPr sz="2800">
                <a:solidFill>
                  <a:srgbClr val="C75B12"/>
                </a:solidFill>
              </a:defRPr>
            </a:lvl3pPr>
            <a:lvl4pPr marL="1371600" indent="0" algn="ctr">
              <a:spcBef>
                <a:spcPts val="0"/>
              </a:spcBef>
              <a:buFontTx/>
              <a:buNone/>
              <a:defRPr sz="2800">
                <a:solidFill>
                  <a:srgbClr val="C75B12"/>
                </a:solidFill>
              </a:defRPr>
            </a:lvl4pPr>
            <a:lvl5pPr marL="1828800" indent="0" algn="ctr">
              <a:spcBef>
                <a:spcPts val="0"/>
              </a:spcBef>
              <a:buFontTx/>
              <a:buNone/>
              <a:defRPr sz="2800">
                <a:solidFill>
                  <a:srgbClr val="C75B12"/>
                </a:solidFill>
              </a:defRPr>
            </a:lvl5pPr>
          </a:lstStyle>
          <a:p>
            <a:pPr lvl="0"/>
            <a:r>
              <a:rPr lang="en-US" dirty="0"/>
              <a:t>Click to enter page title</a:t>
            </a:r>
          </a:p>
        </p:txBody>
      </p:sp>
      <p:sp>
        <p:nvSpPr>
          <p:cNvPr id="7" name="Rectangle 6"/>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9" name="Picture 8"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Tree>
    <p:extLst>
      <p:ext uri="{BB962C8B-B14F-4D97-AF65-F5344CB8AC3E}">
        <p14:creationId xmlns:p14="http://schemas.microsoft.com/office/powerpoint/2010/main" val="49871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wo Columns">
    <p:spTree>
      <p:nvGrpSpPr>
        <p:cNvPr id="1" name=""/>
        <p:cNvGrpSpPr/>
        <p:nvPr/>
      </p:nvGrpSpPr>
      <p:grpSpPr>
        <a:xfrm>
          <a:off x="0" y="0"/>
          <a:ext cx="0" cy="0"/>
          <a:chOff x="0" y="0"/>
          <a:chExt cx="0" cy="0"/>
        </a:xfrm>
      </p:grpSpPr>
      <p:sp>
        <p:nvSpPr>
          <p:cNvPr id="6" name="Rectangle 5"/>
          <p:cNvSpPr/>
          <p:nvPr/>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52331" y="205979"/>
            <a:ext cx="8438763" cy="857250"/>
          </a:xfrm>
          <a:prstGeom prst="rect">
            <a:avLst/>
          </a:prstGeom>
        </p:spPr>
        <p:txBody>
          <a:bodyPr/>
          <a:lstStyle>
            <a:lvl1pPr>
              <a:defRPr sz="2800"/>
            </a:lvl1pPr>
          </a:lstStyle>
          <a:p>
            <a:r>
              <a:rPr lang="en-US"/>
              <a:t>Click to edit Master title style</a:t>
            </a:r>
            <a:endParaRPr lang="en-US" dirty="0"/>
          </a:p>
        </p:txBody>
      </p:sp>
      <p:sp>
        <p:nvSpPr>
          <p:cNvPr id="3" name="Content Placeholder 2"/>
          <p:cNvSpPr>
            <a:spLocks noGrp="1"/>
          </p:cNvSpPr>
          <p:nvPr>
            <p:ph sz="half" idx="1"/>
          </p:nvPr>
        </p:nvSpPr>
        <p:spPr>
          <a:xfrm>
            <a:off x="352331" y="1137553"/>
            <a:ext cx="4133661" cy="3434448"/>
          </a:xfrm>
          <a:prstGeom prst="rect">
            <a:avLst/>
          </a:prstGeom>
        </p:spPr>
        <p:txBody>
          <a:bodyPr/>
          <a:lstStyle>
            <a:lvl1pPr>
              <a:defRPr sz="2800"/>
            </a:lvl1pPr>
            <a:lvl2pPr>
              <a:defRPr sz="24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8391" y="1137553"/>
            <a:ext cx="4152703" cy="3434447"/>
          </a:xfrm>
          <a:prstGeom prst="rect">
            <a:avLst/>
          </a:prstGeom>
        </p:spPr>
        <p:txBody>
          <a:bodyPr/>
          <a:lstStyle>
            <a:lvl1pPr>
              <a:defRPr sz="2800"/>
            </a:lvl1pPr>
            <a:lvl2pPr>
              <a:defRPr sz="24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UTMBS_Mark_RGB.pn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7" name="Text Placeholder 6"/>
          <p:cNvSpPr>
            <a:spLocks noGrp="1"/>
          </p:cNvSpPr>
          <p:nvPr>
            <p:ph type="body" sz="quarter" idx="10" hasCustomPrompt="1"/>
          </p:nvPr>
        </p:nvSpPr>
        <p:spPr>
          <a:xfrm>
            <a:off x="365760" y="4636008"/>
            <a:ext cx="8430768" cy="422275"/>
          </a:xfrm>
          <a:prstGeom prst="rect">
            <a:avLst/>
          </a:prstGeom>
        </p:spPr>
        <p:txBody>
          <a:bodyPr vert="horz" anchor="ctr" anchorCtr="1"/>
          <a:lstStyle>
            <a:lvl1pPr marL="0" indent="0" algn="ctr">
              <a:spcBef>
                <a:spcPts val="0"/>
              </a:spcBef>
              <a:buFontTx/>
              <a:buNone/>
              <a:defRPr sz="2800">
                <a:solidFill>
                  <a:srgbClr val="C75B12"/>
                </a:solidFill>
              </a:defRPr>
            </a:lvl1pPr>
            <a:lvl2pPr marL="457200" indent="0" algn="ctr">
              <a:spcBef>
                <a:spcPts val="0"/>
              </a:spcBef>
              <a:buFontTx/>
              <a:buNone/>
              <a:defRPr sz="2800">
                <a:solidFill>
                  <a:srgbClr val="C75B12"/>
                </a:solidFill>
              </a:defRPr>
            </a:lvl2pPr>
            <a:lvl3pPr marL="914400" indent="0" algn="ctr">
              <a:spcBef>
                <a:spcPts val="0"/>
              </a:spcBef>
              <a:buFontTx/>
              <a:buNone/>
              <a:defRPr sz="2800">
                <a:solidFill>
                  <a:srgbClr val="C75B12"/>
                </a:solidFill>
              </a:defRPr>
            </a:lvl3pPr>
            <a:lvl4pPr marL="1371600" indent="0" algn="ctr">
              <a:spcBef>
                <a:spcPts val="0"/>
              </a:spcBef>
              <a:buFontTx/>
              <a:buNone/>
              <a:defRPr sz="2800">
                <a:solidFill>
                  <a:srgbClr val="C75B12"/>
                </a:solidFill>
              </a:defRPr>
            </a:lvl4pPr>
            <a:lvl5pPr marL="1828800" indent="0" algn="ctr">
              <a:spcBef>
                <a:spcPts val="0"/>
              </a:spcBef>
              <a:buFontTx/>
              <a:buNone/>
              <a:defRPr sz="2800">
                <a:solidFill>
                  <a:srgbClr val="C75B12"/>
                </a:solidFill>
              </a:defRPr>
            </a:lvl5pPr>
          </a:lstStyle>
          <a:p>
            <a:pPr lvl="0"/>
            <a:r>
              <a:rPr lang="en-US" dirty="0"/>
              <a:t>Click to enter page title</a:t>
            </a:r>
          </a:p>
        </p:txBody>
      </p:sp>
      <p:sp>
        <p:nvSpPr>
          <p:cNvPr id="8" name="Rectangle 7"/>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0" name="Picture 9"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Tree>
    <p:extLst>
      <p:ext uri="{BB962C8B-B14F-4D97-AF65-F5344CB8AC3E}">
        <p14:creationId xmlns:p14="http://schemas.microsoft.com/office/powerpoint/2010/main" val="386727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Rectangle 4"/>
          <p:cNvSpPr/>
          <p:nvPr/>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52331" y="205979"/>
            <a:ext cx="8438764" cy="491925"/>
          </a:xfrm>
          <a:prstGeom prst="rect">
            <a:avLst/>
          </a:prstGeom>
        </p:spPr>
        <p:txBody>
          <a:bodyPr/>
          <a:lstStyle>
            <a:lvl1pPr>
              <a:lnSpc>
                <a:spcPct val="100000"/>
              </a:lnSpc>
              <a:spcBef>
                <a:spcPts val="0"/>
              </a:spcBef>
              <a:defRPr sz="2800"/>
            </a:lvl1pPr>
          </a:lstStyle>
          <a:p>
            <a:r>
              <a:rPr lang="en-US"/>
              <a:t>Click to edit Master title style</a:t>
            </a:r>
            <a:endParaRPr lang="en-US" dirty="0"/>
          </a:p>
        </p:txBody>
      </p:sp>
      <p:sp>
        <p:nvSpPr>
          <p:cNvPr id="10" name="Chart Placeholder 9"/>
          <p:cNvSpPr>
            <a:spLocks noGrp="1"/>
          </p:cNvSpPr>
          <p:nvPr>
            <p:ph type="chart" sz="quarter" idx="10"/>
          </p:nvPr>
        </p:nvSpPr>
        <p:spPr>
          <a:xfrm>
            <a:off x="352331" y="759204"/>
            <a:ext cx="8438764" cy="3812795"/>
          </a:xfrm>
          <a:prstGeom prst="rect">
            <a:avLst/>
          </a:prstGeom>
        </p:spPr>
        <p:txBody>
          <a:bodyPr vert="horz"/>
          <a:lstStyle>
            <a:lvl1pPr>
              <a:defRPr sz="2800"/>
            </a:lvl1pPr>
          </a:lstStyle>
          <a:p>
            <a:r>
              <a:rPr lang="en-US"/>
              <a:t>Click icon to add chart</a:t>
            </a:r>
            <a:endParaRPr lang="en-US" dirty="0"/>
          </a:p>
        </p:txBody>
      </p:sp>
      <p:pic>
        <p:nvPicPr>
          <p:cNvPr id="7" name="Picture 6" descr="UTMBS_Mark_RGB.pn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4" name="Text Placeholder 3"/>
          <p:cNvSpPr>
            <a:spLocks noGrp="1"/>
          </p:cNvSpPr>
          <p:nvPr>
            <p:ph type="body" sz="quarter" idx="11" hasCustomPrompt="1"/>
          </p:nvPr>
        </p:nvSpPr>
        <p:spPr>
          <a:xfrm>
            <a:off x="365760" y="4636008"/>
            <a:ext cx="8430768" cy="422275"/>
          </a:xfrm>
          <a:prstGeom prst="rect">
            <a:avLst/>
          </a:prstGeom>
        </p:spPr>
        <p:txBody>
          <a:bodyPr vert="horz" anchor="ctr" anchorCtr="1"/>
          <a:lstStyle>
            <a:lvl1pPr marL="0" indent="0" algn="ctr">
              <a:spcBef>
                <a:spcPts val="0"/>
              </a:spcBef>
              <a:buFontTx/>
              <a:buNone/>
              <a:defRPr sz="2800">
                <a:solidFill>
                  <a:srgbClr val="C75B12"/>
                </a:solidFill>
              </a:defRPr>
            </a:lvl1pPr>
            <a:lvl2pPr marL="457200" indent="0" algn="ctr">
              <a:spcBef>
                <a:spcPts val="0"/>
              </a:spcBef>
              <a:buFontTx/>
              <a:buNone/>
              <a:defRPr sz="2800">
                <a:solidFill>
                  <a:srgbClr val="C75B12"/>
                </a:solidFill>
              </a:defRPr>
            </a:lvl2pPr>
            <a:lvl3pPr marL="914400" indent="0" algn="ctr">
              <a:spcBef>
                <a:spcPts val="0"/>
              </a:spcBef>
              <a:buFontTx/>
              <a:buNone/>
              <a:defRPr sz="2800">
                <a:solidFill>
                  <a:srgbClr val="C75B12"/>
                </a:solidFill>
              </a:defRPr>
            </a:lvl3pPr>
            <a:lvl4pPr marL="1371600" indent="0" algn="ctr">
              <a:spcBef>
                <a:spcPts val="0"/>
              </a:spcBef>
              <a:buFontTx/>
              <a:buNone/>
              <a:defRPr sz="2800">
                <a:solidFill>
                  <a:srgbClr val="C75B12"/>
                </a:solidFill>
              </a:defRPr>
            </a:lvl4pPr>
            <a:lvl5pPr marL="1828800" indent="0" algn="ctr">
              <a:spcBef>
                <a:spcPts val="0"/>
              </a:spcBef>
              <a:buFontTx/>
              <a:buNone/>
              <a:defRPr sz="2800">
                <a:solidFill>
                  <a:srgbClr val="C75B12"/>
                </a:solidFill>
              </a:defRPr>
            </a:lvl5pPr>
          </a:lstStyle>
          <a:p>
            <a:pPr lvl="0"/>
            <a:r>
              <a:rPr lang="en-US" dirty="0"/>
              <a:t>Click to enter page title</a:t>
            </a:r>
          </a:p>
        </p:txBody>
      </p:sp>
      <p:sp>
        <p:nvSpPr>
          <p:cNvPr id="8" name="Rectangle 7"/>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9" name="Picture 8"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Tree>
    <p:extLst>
      <p:ext uri="{BB962C8B-B14F-4D97-AF65-F5344CB8AC3E}">
        <p14:creationId xmlns:p14="http://schemas.microsoft.com/office/powerpoint/2010/main" val="20237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5" name="Rectangle 4"/>
          <p:cNvSpPr/>
          <p:nvPr/>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52331" y="205979"/>
            <a:ext cx="8438764" cy="491925"/>
          </a:xfrm>
          <a:prstGeom prst="rect">
            <a:avLst/>
          </a:prstGeom>
        </p:spPr>
        <p:txBody>
          <a:bodyPr/>
          <a:lstStyle>
            <a:lvl1pPr>
              <a:lnSpc>
                <a:spcPct val="100000"/>
              </a:lnSpc>
              <a:spcBef>
                <a:spcPts val="0"/>
              </a:spcBef>
              <a:defRPr sz="2800"/>
            </a:lvl1pPr>
          </a:lstStyle>
          <a:p>
            <a:r>
              <a:rPr lang="en-US"/>
              <a:t>Click to edit Master title style</a:t>
            </a:r>
            <a:endParaRPr lang="en-US" dirty="0"/>
          </a:p>
        </p:txBody>
      </p:sp>
      <p:sp>
        <p:nvSpPr>
          <p:cNvPr id="4" name="Table Placeholder 3"/>
          <p:cNvSpPr>
            <a:spLocks noGrp="1"/>
          </p:cNvSpPr>
          <p:nvPr>
            <p:ph type="tbl" sz="quarter" idx="12"/>
          </p:nvPr>
        </p:nvSpPr>
        <p:spPr>
          <a:xfrm>
            <a:off x="352141" y="759618"/>
            <a:ext cx="8438953" cy="3812381"/>
          </a:xfrm>
          <a:prstGeom prst="rect">
            <a:avLst/>
          </a:prstGeom>
        </p:spPr>
        <p:txBody>
          <a:bodyPr vert="horz"/>
          <a:lstStyle>
            <a:lvl1pPr>
              <a:defRPr sz="2800"/>
            </a:lvl1pPr>
          </a:lstStyle>
          <a:p>
            <a:r>
              <a:rPr lang="en-US"/>
              <a:t>Click icon to add table</a:t>
            </a:r>
            <a:endParaRPr lang="en-US" dirty="0"/>
          </a:p>
        </p:txBody>
      </p:sp>
      <p:pic>
        <p:nvPicPr>
          <p:cNvPr id="7" name="Picture 6" descr="UTMBS_Mark_RGB.pn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
        <p:nvSpPr>
          <p:cNvPr id="6" name="Text Placeholder 5"/>
          <p:cNvSpPr>
            <a:spLocks noGrp="1"/>
          </p:cNvSpPr>
          <p:nvPr>
            <p:ph type="body" sz="quarter" idx="13" hasCustomPrompt="1"/>
          </p:nvPr>
        </p:nvSpPr>
        <p:spPr>
          <a:xfrm>
            <a:off x="365760" y="4636008"/>
            <a:ext cx="8430768" cy="422275"/>
          </a:xfrm>
          <a:prstGeom prst="rect">
            <a:avLst/>
          </a:prstGeom>
        </p:spPr>
        <p:txBody>
          <a:bodyPr vert="horz" anchor="ctr" anchorCtr="1"/>
          <a:lstStyle>
            <a:lvl1pPr marL="0" indent="0" algn="ctr">
              <a:spcBef>
                <a:spcPts val="0"/>
              </a:spcBef>
              <a:buFontTx/>
              <a:buNone/>
              <a:defRPr sz="2800" baseline="0">
                <a:solidFill>
                  <a:srgbClr val="C75B12"/>
                </a:solidFill>
              </a:defRPr>
            </a:lvl1pPr>
            <a:lvl2pPr marL="457200" indent="0" algn="ctr">
              <a:spcBef>
                <a:spcPts val="0"/>
              </a:spcBef>
              <a:buFontTx/>
              <a:buNone/>
              <a:defRPr sz="2800">
                <a:solidFill>
                  <a:srgbClr val="C75B12"/>
                </a:solidFill>
              </a:defRPr>
            </a:lvl2pPr>
            <a:lvl3pPr marL="914400" indent="0" algn="ctr">
              <a:spcBef>
                <a:spcPts val="0"/>
              </a:spcBef>
              <a:buFontTx/>
              <a:buNone/>
              <a:defRPr sz="2800">
                <a:solidFill>
                  <a:srgbClr val="C75B12"/>
                </a:solidFill>
              </a:defRPr>
            </a:lvl3pPr>
            <a:lvl4pPr marL="1371600" indent="0" algn="ctr">
              <a:spcBef>
                <a:spcPts val="0"/>
              </a:spcBef>
              <a:buFontTx/>
              <a:buNone/>
              <a:defRPr sz="2800">
                <a:solidFill>
                  <a:srgbClr val="C75B12"/>
                </a:solidFill>
              </a:defRPr>
            </a:lvl4pPr>
            <a:lvl5pPr marL="1828800" indent="0" algn="ctr">
              <a:spcBef>
                <a:spcPts val="0"/>
              </a:spcBef>
              <a:buFontTx/>
              <a:buNone/>
              <a:defRPr sz="2800">
                <a:solidFill>
                  <a:srgbClr val="C75B12"/>
                </a:solidFill>
              </a:defRPr>
            </a:lvl5pPr>
          </a:lstStyle>
          <a:p>
            <a:pPr lvl="0"/>
            <a:r>
              <a:rPr lang="en-US" dirty="0"/>
              <a:t>Click to enter page title</a:t>
            </a:r>
          </a:p>
        </p:txBody>
      </p:sp>
      <p:sp>
        <p:nvSpPr>
          <p:cNvPr id="8" name="Rectangle 7"/>
          <p:cNvSpPr/>
          <p:nvPr userDrawn="1"/>
        </p:nvSpPr>
        <p:spPr>
          <a:xfrm>
            <a:off x="1" y="4572000"/>
            <a:ext cx="9143999" cy="571500"/>
          </a:xfrm>
          <a:prstGeom prst="rect">
            <a:avLst/>
          </a:prstGeom>
          <a:solidFill>
            <a:srgbClr val="AA9C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9" name="Picture 8" descr="UTMBS_Mark_RGB.pn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800903" y="85725"/>
            <a:ext cx="256032" cy="257175"/>
          </a:xfrm>
          <a:prstGeom prst="rect">
            <a:avLst/>
          </a:prstGeom>
        </p:spPr>
      </p:pic>
    </p:spTree>
    <p:extLst>
      <p:ext uri="{BB962C8B-B14F-4D97-AF65-F5344CB8AC3E}">
        <p14:creationId xmlns:p14="http://schemas.microsoft.com/office/powerpoint/2010/main" val="304283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14878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58" r:id="rId12"/>
    <p:sldLayoutId id="2147483659" r:id="rId13"/>
    <p:sldLayoutId id="2147483649" r:id="rId14"/>
    <p:sldLayoutId id="2147483651" r:id="rId15"/>
    <p:sldLayoutId id="2147483650" r:id="rId16"/>
    <p:sldLayoutId id="2147483652" r:id="rId17"/>
    <p:sldLayoutId id="2147483662" r:id="rId18"/>
    <p:sldLayoutId id="2147483663" r:id="rId19"/>
    <p:sldLayoutId id="2147483660" r:id="rId20"/>
    <p:sldLayoutId id="2147483664" r:id="rId21"/>
  </p:sldLayoutIdLst>
  <p:txStyles>
    <p:titleStyle>
      <a:lvl1pPr algn="ctr" defTabSz="457200" rtl="0" eaLnBrk="1" latinLnBrk="0" hangingPunct="1">
        <a:spcBef>
          <a:spcPct val="0"/>
        </a:spcBef>
        <a:buNone/>
        <a:defRPr sz="3600" b="0" i="0" kern="1200">
          <a:solidFill>
            <a:srgbClr val="C75B12"/>
          </a:solidFill>
          <a:latin typeface="Arial"/>
          <a:ea typeface="+mj-ea"/>
          <a:cs typeface="Arial"/>
        </a:defRPr>
      </a:lvl1pPr>
    </p:titleStyle>
    <p:bodyStyle>
      <a:lvl1pPr marL="342900" indent="-342900" algn="l" defTabSz="457200" rtl="0" eaLnBrk="1" latinLnBrk="0" hangingPunct="1">
        <a:spcBef>
          <a:spcPts val="768"/>
        </a:spcBef>
        <a:buClr>
          <a:srgbClr val="AA9C8F"/>
        </a:buClr>
        <a:buFont typeface="Wingdings" charset="2"/>
        <a:buChar char="§"/>
        <a:defRPr sz="3200" b="0" i="0" kern="1200">
          <a:solidFill>
            <a:schemeClr val="tx1">
              <a:lumMod val="75000"/>
              <a:lumOff val="25000"/>
            </a:schemeClr>
          </a:solidFill>
          <a:latin typeface="Arial"/>
          <a:ea typeface="+mn-ea"/>
          <a:cs typeface="Arial"/>
        </a:defRPr>
      </a:lvl1pPr>
      <a:lvl2pPr marL="742950" indent="-285750" algn="l" defTabSz="457200" rtl="0" eaLnBrk="1" latinLnBrk="0" hangingPunct="1">
        <a:spcBef>
          <a:spcPts val="768"/>
        </a:spcBef>
        <a:buClr>
          <a:srgbClr val="C75B12"/>
        </a:buClr>
        <a:buFont typeface="Wingdings" charset="2"/>
        <a:buChar char="§"/>
        <a:defRPr sz="2600" b="0" i="0" kern="1200">
          <a:solidFill>
            <a:schemeClr val="tx1">
              <a:lumMod val="75000"/>
              <a:lumOff val="25000"/>
            </a:schemeClr>
          </a:solidFill>
          <a:latin typeface="Arial"/>
          <a:ea typeface="+mn-ea"/>
          <a:cs typeface="Arial"/>
        </a:defRPr>
      </a:lvl2pPr>
      <a:lvl3pPr marL="1143000" indent="-228600" algn="l" defTabSz="457200" rtl="0" eaLnBrk="1" latinLnBrk="0" hangingPunct="1">
        <a:spcBef>
          <a:spcPts val="768"/>
        </a:spcBef>
        <a:buClr>
          <a:srgbClr val="C75B12"/>
        </a:buClr>
        <a:buFont typeface="Wingdings" charset="2"/>
        <a:buChar char="§"/>
        <a:defRPr sz="2400" b="0" i="0" kern="1200">
          <a:solidFill>
            <a:schemeClr val="tx1">
              <a:lumMod val="75000"/>
              <a:lumOff val="25000"/>
            </a:schemeClr>
          </a:solidFill>
          <a:latin typeface="Arial"/>
          <a:ea typeface="+mn-ea"/>
          <a:cs typeface="Arial"/>
        </a:defRPr>
      </a:lvl3pPr>
      <a:lvl4pPr marL="1600200" indent="-228600" algn="l" defTabSz="457200" rtl="0" eaLnBrk="1" latinLnBrk="0" hangingPunct="1">
        <a:spcBef>
          <a:spcPts val="768"/>
        </a:spcBef>
        <a:buClr>
          <a:srgbClr val="C75B12"/>
        </a:buClr>
        <a:buFont typeface="Wingdings" charset="2"/>
        <a:buChar char="§"/>
        <a:defRPr sz="2000" b="0" i="0" kern="1200">
          <a:solidFill>
            <a:schemeClr val="tx1">
              <a:lumMod val="75000"/>
              <a:lumOff val="25000"/>
            </a:schemeClr>
          </a:solidFill>
          <a:latin typeface="Arial"/>
          <a:ea typeface="+mn-ea"/>
          <a:cs typeface="Arial"/>
        </a:defRPr>
      </a:lvl4pPr>
      <a:lvl5pPr marL="2057400" indent="-228600" algn="l" defTabSz="457200" rtl="0" eaLnBrk="1" latinLnBrk="0" hangingPunct="1">
        <a:spcBef>
          <a:spcPts val="768"/>
        </a:spcBef>
        <a:buClr>
          <a:srgbClr val="C75B12"/>
        </a:buClr>
        <a:buFont typeface="Wingdings" charset="2"/>
        <a:buChar char="§"/>
        <a:defRPr sz="2000" b="0" i="0" kern="1200">
          <a:solidFill>
            <a:schemeClr val="tx1">
              <a:lumMod val="75000"/>
              <a:lumOff val="2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16x9_Title_02j.jp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3" name="Text Placeholder 2"/>
          <p:cNvSpPr>
            <a:spLocks noGrp="1"/>
          </p:cNvSpPr>
          <p:nvPr>
            <p:ph type="body" sz="quarter" idx="11"/>
          </p:nvPr>
        </p:nvSpPr>
        <p:spPr>
          <a:xfrm>
            <a:off x="457200" y="2106120"/>
            <a:ext cx="8183880" cy="628650"/>
          </a:xfrm>
        </p:spPr>
        <p:txBody>
          <a:bodyPr/>
          <a:lstStyle/>
          <a:p>
            <a:r>
              <a:rPr lang="en-US" dirty="0"/>
              <a:t>Instructor: </a:t>
            </a:r>
          </a:p>
          <a:p>
            <a:r>
              <a:rPr lang="en-US" dirty="0"/>
              <a:t>Fall 2019</a:t>
            </a:r>
          </a:p>
        </p:txBody>
      </p:sp>
      <p:sp>
        <p:nvSpPr>
          <p:cNvPr id="4" name="Text Placeholder 3"/>
          <p:cNvSpPr>
            <a:spLocks noGrp="1"/>
          </p:cNvSpPr>
          <p:nvPr>
            <p:ph type="body" sz="quarter" idx="12"/>
          </p:nvPr>
        </p:nvSpPr>
        <p:spPr/>
        <p:txBody>
          <a:bodyPr/>
          <a:lstStyle/>
          <a:p>
            <a:r>
              <a:rPr lang="en-US" dirty="0"/>
              <a:t>Testing the CAPM</a:t>
            </a:r>
          </a:p>
        </p:txBody>
      </p:sp>
      <p:pic>
        <p:nvPicPr>
          <p:cNvPr id="5" name="Picture Placeholder 4" descr="15_UTMBS-Prime-S-RGB-1500px.png"/>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398" b="-2398"/>
          <a:stretch>
            <a:fillRect/>
          </a:stretch>
        </p:blipFill>
        <p:spPr/>
      </p:pic>
    </p:spTree>
    <p:extLst>
      <p:ext uri="{BB962C8B-B14F-4D97-AF65-F5344CB8AC3E}">
        <p14:creationId xmlns:p14="http://schemas.microsoft.com/office/powerpoint/2010/main" val="361172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E</a:t>
            </a:r>
            <a:r>
              <a:rPr lang="en-US" altLang="zh-CN" dirty="0">
                <a:latin typeface="Arial" pitchFamily="34" charset="0"/>
                <a:cs typeface="Arial" pitchFamily="34" charset="0"/>
              </a:rPr>
              <a:t>qually Weighted versus Value Weighted</a:t>
            </a:r>
            <a:r>
              <a:rPr lang="en-US" dirty="0">
                <a:latin typeface="Arial" pitchFamily="34" charset="0"/>
                <a:cs typeface="Arial" pitchFamily="34" charset="0"/>
              </a:rPr>
              <a:t> portfolios</a:t>
            </a:r>
            <a:endParaRPr lang="en-US" sz="1800" dirty="0"/>
          </a:p>
          <a:p>
            <a:pPr lvl="1"/>
            <a:r>
              <a:rPr lang="en-US" sz="1800" dirty="0"/>
              <a:t>ME-sorted decile portfolios from French's website</a:t>
            </a:r>
          </a:p>
          <a:p>
            <a:pPr lvl="1"/>
            <a:r>
              <a:rPr lang="en-US" sz="1800" dirty="0"/>
              <a:t>Sample period: 1963m7-2018m12</a:t>
            </a:r>
          </a:p>
          <a:p>
            <a:pPr>
              <a:spcBef>
                <a:spcPct val="0"/>
              </a:spcBef>
              <a:spcAft>
                <a:spcPts val="300"/>
              </a:spcAft>
              <a:buNone/>
            </a:pPr>
            <a:endParaRPr lang="en-US" sz="1800" dirty="0">
              <a:latin typeface="Arial" pitchFamily="34" charset="0"/>
              <a:cs typeface="Arial" pitchFamily="34" charset="0"/>
            </a:endParaRP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3" name="图片 2">
            <a:extLst>
              <a:ext uri="{FF2B5EF4-FFF2-40B4-BE49-F238E27FC236}">
                <a16:creationId xmlns:a16="http://schemas.microsoft.com/office/drawing/2014/main" id="{668FEF09-D2F5-455A-AA86-55C6B74418ED}"/>
              </a:ext>
            </a:extLst>
          </p:cNvPr>
          <p:cNvPicPr>
            <a:picLocks noChangeAspect="1"/>
          </p:cNvPicPr>
          <p:nvPr/>
        </p:nvPicPr>
        <p:blipFill>
          <a:blip r:embed="rId2"/>
          <a:stretch>
            <a:fillRect/>
          </a:stretch>
        </p:blipFill>
        <p:spPr>
          <a:xfrm>
            <a:off x="252132" y="2019860"/>
            <a:ext cx="8639735" cy="2057589"/>
          </a:xfrm>
          <a:prstGeom prst="rect">
            <a:avLst/>
          </a:prstGeom>
        </p:spPr>
      </p:pic>
    </p:spTree>
    <p:extLst>
      <p:ext uri="{BB962C8B-B14F-4D97-AF65-F5344CB8AC3E}">
        <p14:creationId xmlns:p14="http://schemas.microsoft.com/office/powerpoint/2010/main" val="330029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 industry portfolios</a:t>
            </a: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Using </a:t>
            </a:r>
            <a:r>
              <a:rPr lang="en-US" sz="1800" dirty="0" err="1">
                <a:latin typeface="Arial" pitchFamily="34" charset="0"/>
                <a:cs typeface="Arial" pitchFamily="34" charset="0"/>
              </a:rPr>
              <a:t>Fama</a:t>
            </a:r>
            <a:r>
              <a:rPr lang="en-US" sz="1800" dirty="0">
                <a:latin typeface="Arial" pitchFamily="34" charset="0"/>
                <a:cs typeface="Arial" pitchFamily="34" charset="0"/>
              </a:rPr>
              <a:t> and French 10 and 49 industry portfolios as test assets</a:t>
            </a:r>
          </a:p>
          <a:p>
            <a:pPr lvl="2">
              <a:lnSpc>
                <a:spcPct val="150000"/>
              </a:lnSpc>
              <a:spcBef>
                <a:spcPct val="0"/>
              </a:spcBef>
              <a:spcAft>
                <a:spcPts val="300"/>
              </a:spcAft>
            </a:pPr>
            <a:r>
              <a:rPr lang="en-US" sz="1800" dirty="0">
                <a:latin typeface="Arial" pitchFamily="34" charset="0"/>
                <a:cs typeface="Arial" pitchFamily="34" charset="0"/>
              </a:rPr>
              <a:t>Monthly portfolio returns, risk free rates and market portfolio returns from French’s website</a:t>
            </a: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4" name="Picture 3"/>
          <p:cNvPicPr>
            <a:picLocks noChangeAspect="1"/>
          </p:cNvPicPr>
          <p:nvPr/>
        </p:nvPicPr>
        <p:blipFill>
          <a:blip r:embed="rId3"/>
          <a:stretch>
            <a:fillRect/>
          </a:stretch>
        </p:blipFill>
        <p:spPr>
          <a:xfrm>
            <a:off x="90364" y="2201907"/>
            <a:ext cx="8970001" cy="2038400"/>
          </a:xfrm>
          <a:prstGeom prst="rect">
            <a:avLst/>
          </a:prstGeom>
        </p:spPr>
      </p:pic>
    </p:spTree>
    <p:extLst>
      <p:ext uri="{BB962C8B-B14F-4D97-AF65-F5344CB8AC3E}">
        <p14:creationId xmlns:p14="http://schemas.microsoft.com/office/powerpoint/2010/main" val="267849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E</a:t>
            </a:r>
            <a:r>
              <a:rPr lang="en-US" altLang="zh-CN" dirty="0">
                <a:latin typeface="Arial" pitchFamily="34" charset="0"/>
                <a:cs typeface="Arial" pitchFamily="34" charset="0"/>
              </a:rPr>
              <a:t>qually Weighted versus Value Weighted</a:t>
            </a:r>
            <a:r>
              <a:rPr lang="en-US" dirty="0">
                <a:latin typeface="Arial" pitchFamily="34" charset="0"/>
                <a:cs typeface="Arial" pitchFamily="34" charset="0"/>
              </a:rPr>
              <a:t> portfolios</a:t>
            </a:r>
            <a:endParaRPr lang="en-US" sz="1800" dirty="0"/>
          </a:p>
          <a:p>
            <a:pPr lvl="1"/>
            <a:r>
              <a:rPr lang="en-US" sz="1800" dirty="0"/>
              <a:t>ME-sorted decile portfolios from French's website</a:t>
            </a:r>
          </a:p>
          <a:p>
            <a:pPr lvl="1"/>
            <a:r>
              <a:rPr lang="en-US" sz="1800" dirty="0"/>
              <a:t>Sample period: 1963m7-2018m12</a:t>
            </a:r>
          </a:p>
          <a:p>
            <a:pPr>
              <a:spcBef>
                <a:spcPct val="0"/>
              </a:spcBef>
              <a:spcAft>
                <a:spcPts val="300"/>
              </a:spcAft>
              <a:buNone/>
            </a:pPr>
            <a:endParaRPr lang="en-US" sz="1800" dirty="0">
              <a:latin typeface="Arial" pitchFamily="34" charset="0"/>
              <a:cs typeface="Arial" pitchFamily="34" charset="0"/>
            </a:endParaRP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2" name="图片 1">
            <a:extLst>
              <a:ext uri="{FF2B5EF4-FFF2-40B4-BE49-F238E27FC236}">
                <a16:creationId xmlns:a16="http://schemas.microsoft.com/office/drawing/2014/main" id="{787308D7-35EC-4202-949E-3E32B69E39F5}"/>
              </a:ext>
            </a:extLst>
          </p:cNvPr>
          <p:cNvPicPr>
            <a:picLocks noChangeAspect="1"/>
          </p:cNvPicPr>
          <p:nvPr/>
        </p:nvPicPr>
        <p:blipFill>
          <a:blip r:embed="rId2"/>
          <a:stretch>
            <a:fillRect/>
          </a:stretch>
        </p:blipFill>
        <p:spPr>
          <a:xfrm>
            <a:off x="355410" y="1479177"/>
            <a:ext cx="4146365" cy="3040139"/>
          </a:xfrm>
          <a:prstGeom prst="rect">
            <a:avLst/>
          </a:prstGeom>
        </p:spPr>
      </p:pic>
      <p:pic>
        <p:nvPicPr>
          <p:cNvPr id="6" name="图片 5">
            <a:extLst>
              <a:ext uri="{FF2B5EF4-FFF2-40B4-BE49-F238E27FC236}">
                <a16:creationId xmlns:a16="http://schemas.microsoft.com/office/drawing/2014/main" id="{CE502C69-8278-4FD9-9953-3A81E982294C}"/>
              </a:ext>
            </a:extLst>
          </p:cNvPr>
          <p:cNvPicPr>
            <a:picLocks noChangeAspect="1"/>
          </p:cNvPicPr>
          <p:nvPr/>
        </p:nvPicPr>
        <p:blipFill>
          <a:blip r:embed="rId3"/>
          <a:stretch>
            <a:fillRect/>
          </a:stretch>
        </p:blipFill>
        <p:spPr>
          <a:xfrm>
            <a:off x="4572001" y="1479177"/>
            <a:ext cx="4146366" cy="3040140"/>
          </a:xfrm>
          <a:prstGeom prst="rect">
            <a:avLst/>
          </a:prstGeom>
        </p:spPr>
      </p:pic>
    </p:spTree>
    <p:extLst>
      <p:ext uri="{BB962C8B-B14F-4D97-AF65-F5344CB8AC3E}">
        <p14:creationId xmlns:p14="http://schemas.microsoft.com/office/powerpoint/2010/main" val="372691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a:t>
            </a:r>
            <a:endParaRPr lang="en-US" sz="1800" dirty="0">
              <a:latin typeface="Arial" pitchFamily="34" charset="0"/>
              <a:cs typeface="Arial" pitchFamily="34" charset="0"/>
            </a:endParaRPr>
          </a:p>
          <a:p>
            <a:pPr lvl="2">
              <a:lnSpc>
                <a:spcPct val="150000"/>
              </a:lnSpc>
              <a:spcBef>
                <a:spcPct val="0"/>
              </a:spcBef>
              <a:spcAft>
                <a:spcPts val="300"/>
              </a:spcAft>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We say that a test has more power if it is more likely to reject the null hypothesis when the null is in fact wrong</a:t>
            </a:r>
          </a:p>
          <a:p>
            <a:pPr lvl="2">
              <a:lnSpc>
                <a:spcPct val="150000"/>
              </a:lnSpc>
              <a:spcBef>
                <a:spcPct val="0"/>
              </a:spcBef>
              <a:spcAft>
                <a:spcPts val="300"/>
              </a:spcAft>
            </a:pPr>
            <a:r>
              <a:rPr lang="en-US" sz="1800" dirty="0">
                <a:solidFill>
                  <a:srgbClr val="000000"/>
                </a:solidFill>
                <a:latin typeface="Arial" pitchFamily="34" charset="0"/>
                <a:cs typeface="Arial" pitchFamily="34" charset="0"/>
              </a:rPr>
              <a:t>The trick to finding a more powerful test is to have a hypothesis that better describes why the theory is likely to be wrong and to form portfolios based on that theory</a:t>
            </a:r>
          </a:p>
          <a:p>
            <a:pPr lvl="2">
              <a:lnSpc>
                <a:spcPct val="150000"/>
              </a:lnSpc>
              <a:spcBef>
                <a:spcPct val="0"/>
              </a:spcBef>
              <a:spcAft>
                <a:spcPts val="300"/>
              </a:spcAft>
            </a:pPr>
            <a:r>
              <a:rPr lang="en-US" sz="1800" dirty="0">
                <a:latin typeface="Arial" pitchFamily="34" charset="0"/>
                <a:cs typeface="Arial" pitchFamily="34" charset="0"/>
              </a:rPr>
              <a:t>However, this process of searching for alternatives that reject the CAPM creates inherent data mining biases</a:t>
            </a:r>
            <a:endParaRPr lang="en-US" sz="1800" dirty="0">
              <a:solidFill>
                <a:srgbClr val="000000"/>
              </a:solidFill>
              <a:latin typeface="Arial" pitchFamily="34" charset="0"/>
              <a:cs typeface="Arial" pitchFamily="34" charset="0"/>
            </a:endParaRPr>
          </a:p>
          <a:p>
            <a:pPr marL="914400" lvl="2" indent="0">
              <a:spcBef>
                <a:spcPct val="0"/>
              </a:spcBef>
              <a:spcAft>
                <a:spcPts val="300"/>
              </a:spcAft>
              <a:buNone/>
            </a:pPr>
            <a:endParaRPr lang="en-US" sz="1800" b="1" dirty="0">
              <a:solidFill>
                <a:srgbClr val="B85C00"/>
              </a:solidFill>
              <a:latin typeface="Arial" pitchFamily="34" charset="0"/>
              <a:cs typeface="Arial" pitchFamily="34" charset="0"/>
            </a:endParaRPr>
          </a:p>
        </p:txBody>
      </p:sp>
    </p:spTree>
    <p:extLst>
      <p:ext uri="{BB962C8B-B14F-4D97-AF65-F5344CB8AC3E}">
        <p14:creationId xmlns:p14="http://schemas.microsoft.com/office/powerpoint/2010/main" val="296819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a:t>
            </a:r>
            <a:endParaRPr lang="en-US" sz="1800" dirty="0">
              <a:latin typeface="Arial" pitchFamily="34" charset="0"/>
              <a:cs typeface="Arial" pitchFamily="34" charset="0"/>
            </a:endParaRPr>
          </a:p>
          <a:p>
            <a:pPr lvl="2">
              <a:lnSpc>
                <a:spcPct val="150000"/>
              </a:lnSpc>
              <a:spcBef>
                <a:spcPct val="0"/>
              </a:spcBef>
              <a:spcAft>
                <a:spcPts val="300"/>
              </a:spcAft>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Perhaps, the most intuitive alternative hypothesis is that returns are not related to betas</a:t>
            </a:r>
          </a:p>
          <a:p>
            <a:pPr lvl="2">
              <a:lnSpc>
                <a:spcPct val="150000"/>
              </a:lnSpc>
              <a:spcBef>
                <a:spcPct val="0"/>
              </a:spcBef>
              <a:spcAft>
                <a:spcPts val="300"/>
              </a:spcAft>
            </a:pPr>
            <a:r>
              <a:rPr lang="en-US" sz="1800" dirty="0">
                <a:latin typeface="Arial" pitchFamily="34" charset="0"/>
                <a:cs typeface="Arial" pitchFamily="34" charset="0"/>
              </a:rPr>
              <a:t>If this is the case, then high beta portfolios will have negative alphas and low beta portfolios will have positive </a:t>
            </a:r>
            <a:r>
              <a:rPr lang="en-US" sz="1800" dirty="0">
                <a:solidFill>
                  <a:schemeClr val="tx1"/>
                </a:solidFill>
                <a:latin typeface="Arial" pitchFamily="34" charset="0"/>
                <a:cs typeface="Arial" pitchFamily="34" charset="0"/>
              </a:rPr>
              <a:t>alphas</a:t>
            </a:r>
          </a:p>
          <a:p>
            <a:pPr lvl="2">
              <a:lnSpc>
                <a:spcPct val="150000"/>
              </a:lnSpc>
              <a:spcBef>
                <a:spcPct val="0"/>
              </a:spcBef>
              <a:spcAft>
                <a:spcPts val="300"/>
              </a:spcAft>
            </a:pPr>
            <a:r>
              <a:rPr lang="en-US" sz="1800" dirty="0">
                <a:latin typeface="Arial" pitchFamily="34" charset="0"/>
                <a:cs typeface="Arial" pitchFamily="34" charset="0"/>
              </a:rPr>
              <a:t>We can test this hypothesis by forming portfolios based on past betas</a:t>
            </a:r>
          </a:p>
          <a:p>
            <a:pPr lvl="2">
              <a:spcBef>
                <a:spcPct val="0"/>
              </a:spcBef>
              <a:spcAft>
                <a:spcPts val="300"/>
              </a:spcAft>
            </a:pPr>
            <a:endParaRPr lang="en-US" sz="1800" b="1" dirty="0">
              <a:solidFill>
                <a:srgbClr val="B85C00"/>
              </a:solidFill>
              <a:latin typeface="Arial" pitchFamily="34" charset="0"/>
              <a:cs typeface="Arial" pitchFamily="34" charset="0"/>
            </a:endParaRPr>
          </a:p>
        </p:txBody>
      </p:sp>
    </p:spTree>
    <p:extLst>
      <p:ext uri="{BB962C8B-B14F-4D97-AF65-F5344CB8AC3E}">
        <p14:creationId xmlns:p14="http://schemas.microsoft.com/office/powerpoint/2010/main" val="3858198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 beta portfolios</a:t>
                </a: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Use </a:t>
                </a:r>
                <a:r>
                  <a:rPr lang="en-US" sz="1800" dirty="0" err="1">
                    <a:latin typeface="Arial" pitchFamily="34" charset="0"/>
                    <a:cs typeface="Arial" pitchFamily="34" charset="0"/>
                  </a:rPr>
                  <a:t>Fama</a:t>
                </a:r>
                <a:r>
                  <a:rPr lang="en-US" sz="1800" dirty="0">
                    <a:latin typeface="Arial" pitchFamily="34" charset="0"/>
                    <a:cs typeface="Arial" pitchFamily="34" charset="0"/>
                  </a:rPr>
                  <a:t> and French 10 beta portfolios as test assets</a:t>
                </a:r>
              </a:p>
              <a:p>
                <a:pPr lvl="2">
                  <a:lnSpc>
                    <a:spcPct val="150000"/>
                  </a:lnSpc>
                  <a:spcBef>
                    <a:spcPct val="0"/>
                  </a:spcBef>
                  <a:spcAft>
                    <a:spcPts val="300"/>
                  </a:spcAft>
                </a:pPr>
                <a:r>
                  <a:rPr lang="en-US" sz="1800" dirty="0">
                    <a:latin typeface="Arial" pitchFamily="34" charset="0"/>
                    <a:cs typeface="Arial" pitchFamily="34" charset="0"/>
                  </a:rPr>
                  <a:t>For each portfolio </a:t>
                </a:r>
                <a14:m>
                  <m:oMath xmlns:m="http://schemas.openxmlformats.org/officeDocument/2006/math">
                    <m:r>
                      <a:rPr lang="en-US" sz="1800" i="1">
                        <a:latin typeface="Cambria Math" panose="02040503050406030204" pitchFamily="18" charset="0"/>
                      </a:rPr>
                      <m:t>𝑖</m:t>
                    </m:r>
                  </m:oMath>
                </a14:m>
                <a:r>
                  <a:rPr lang="en-US" sz="1800" dirty="0">
                    <a:latin typeface="Arial" pitchFamily="34" charset="0"/>
                    <a:cs typeface="Arial" pitchFamily="34" charset="0"/>
                  </a:rPr>
                  <a:t>, estimate a time series regression</a:t>
                </a:r>
              </a:p>
              <a:p>
                <a:pPr marL="914400" lvl="2" indent="0">
                  <a:lnSpc>
                    <a:spcPct val="150000"/>
                  </a:lnSpc>
                  <a:spcBef>
                    <a:spcPct val="0"/>
                  </a:spcBef>
                  <a:spcAft>
                    <a:spcPts val="300"/>
                  </a:spcAf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𝑟</m:t>
                              </m:r>
                            </m:e>
                          </m:acc>
                        </m:e>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r>
                            <a:rPr lang="en-US" sz="1800" i="1">
                              <a:latin typeface="Cambria Math" panose="02040503050406030204" pitchFamily="18" charset="0"/>
                            </a:rPr>
                            <m:t>,</m:t>
                          </m:r>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r>
                        <a:rPr lang="en-US" sz="1800" i="1">
                          <a:latin typeface="Cambria Math" panose="02040503050406030204" pitchFamily="18" charset="0"/>
                        </a:rPr>
                        <m:t> </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b="0" i="1" smtClean="0">
                                  <a:latin typeface="Cambria Math" panose="02040503050406030204" pitchFamily="18" charset="0"/>
                                </a:rPr>
                                <m:t>𝑀</m:t>
                              </m:r>
                              <m:r>
                                <a:rPr lang="en-US" sz="1800" i="1">
                                  <a:latin typeface="Cambria Math" panose="02040503050406030204" pitchFamily="18" charset="0"/>
                                </a:rPr>
                                <m:t>,</m:t>
                              </m:r>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r>
                                <a:rPr lang="en-US" sz="1800" i="1">
                                  <a:latin typeface="Cambria Math" panose="02040503050406030204" pitchFamily="18" charset="0"/>
                                </a:rPr>
                                <m:t>,</m:t>
                              </m:r>
                              <m:r>
                                <a:rPr lang="en-US" sz="1800" i="1">
                                  <a:latin typeface="Cambria Math" panose="02040503050406030204" pitchFamily="18" charset="0"/>
                                </a:rPr>
                                <m:t>𝑡</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𝜀</m:t>
                              </m:r>
                            </m:e>
                          </m:acc>
                        </m:e>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𝑡</m:t>
                          </m:r>
                        </m:sub>
                      </m:sSub>
                      <m:r>
                        <a:rPr lang="en-US" sz="1800" b="0" i="1" smtClean="0">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=1,2,…,</m:t>
                      </m:r>
                      <m:r>
                        <a:rPr lang="en-US" sz="1800" i="1">
                          <a:latin typeface="Cambria Math" panose="02040503050406030204" pitchFamily="18" charset="0"/>
                        </a:rPr>
                        <m:t>𝑇</m:t>
                      </m:r>
                      <m:r>
                        <a:rPr lang="en-US" sz="1800" i="1">
                          <a:latin typeface="Cambria Math" panose="02040503050406030204" pitchFamily="18" charset="0"/>
                        </a:rPr>
                        <m:t> </m:t>
                      </m:r>
                    </m:oMath>
                  </m:oMathPara>
                </a14:m>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After 10 regressions, test the null hypothesis that “Low beta and High beta portfolios have the same alphas” against the alternative </a:t>
                </a:r>
              </a:p>
              <a:p>
                <a:pPr lvl="2">
                  <a:lnSpc>
                    <a:spcPct val="150000"/>
                  </a:lnSpc>
                  <a:spcBef>
                    <a:spcPct val="0"/>
                  </a:spcBef>
                  <a:spcAft>
                    <a:spcPts val="300"/>
                  </a:spcAft>
                </a:pPr>
                <a:endParaRPr lang="en-US" sz="1800" dirty="0">
                  <a:latin typeface="Arial" pitchFamily="34" charset="0"/>
                  <a:cs typeface="Arial" pitchFamily="34" charset="0"/>
                </a:endParaRPr>
              </a:p>
              <a:p>
                <a:pPr lvl="2">
                  <a:spcBef>
                    <a:spcPct val="0"/>
                  </a:spcBef>
                  <a:spcAft>
                    <a:spcPts val="300"/>
                  </a:spcAft>
                </a:pPr>
                <a:endParaRPr lang="en-US" sz="1800" b="1" dirty="0">
                  <a:solidFill>
                    <a:srgbClr val="B85C00"/>
                  </a:solidFill>
                  <a:latin typeface="Arial" pitchFamily="34" charset="0"/>
                  <a:cs typeface="Arial" pitchFamily="34" charset="0"/>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2140" y="171450"/>
                <a:ext cx="8426450" cy="4402646"/>
              </a:xfrm>
              <a:blipFill>
                <a:blip r:embed="rId3"/>
                <a:stretch>
                  <a:fillRect l="-1446" t="-1385" r="-1229"/>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191345" y="3095908"/>
            <a:ext cx="8761309" cy="1194724"/>
          </a:xfrm>
          <a:prstGeom prst="rect">
            <a:avLst/>
          </a:prstGeom>
        </p:spPr>
      </p:pic>
    </p:spTree>
    <p:extLst>
      <p:ext uri="{BB962C8B-B14F-4D97-AF65-F5344CB8AC3E}">
        <p14:creationId xmlns:p14="http://schemas.microsoft.com/office/powerpoint/2010/main" val="310423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the CAPM</a:t>
            </a:r>
            <a:endParaRPr lang="en-US" sz="1800" dirty="0">
              <a:latin typeface="Arial" pitchFamily="34" charset="0"/>
              <a:cs typeface="Arial" pitchFamily="34" charset="0"/>
            </a:endParaRPr>
          </a:p>
          <a:p>
            <a:pPr lvl="1"/>
            <a:r>
              <a:rPr lang="en-US" sz="1800" dirty="0">
                <a:latin typeface="Arial" pitchFamily="34" charset="0"/>
                <a:cs typeface="Arial" pitchFamily="34" charset="0"/>
              </a:rPr>
              <a:t>Another alternative hypothesis is that returns are related to characteristics that may be associated with potentially priced risks that are not captured by betas</a:t>
            </a:r>
          </a:p>
          <a:p>
            <a:pPr lvl="1"/>
            <a:r>
              <a:rPr lang="en-US" sz="1800" dirty="0">
                <a:latin typeface="Arial" pitchFamily="34" charset="0"/>
                <a:cs typeface="Arial" pitchFamily="34" charset="0"/>
              </a:rPr>
              <a:t>Popular characteristics that have been used in the past include, market capitalization, book to market ratios, and various past return measures</a:t>
            </a:r>
          </a:p>
          <a:p>
            <a:pPr lvl="1"/>
            <a:r>
              <a:rPr lang="en-US" sz="1800" dirty="0">
                <a:latin typeface="Arial" pitchFamily="34" charset="0"/>
                <a:cs typeface="Arial" pitchFamily="34" charset="0"/>
              </a:rPr>
              <a:t>When we form portfolios based on these characteristics, we can perform the same joint F-tests that we performed on industry portfolios  </a:t>
            </a:r>
          </a:p>
          <a:p>
            <a:pPr lvl="1"/>
            <a:r>
              <a:rPr lang="en-US" sz="1800" dirty="0">
                <a:latin typeface="Arial" pitchFamily="34" charset="0"/>
                <a:cs typeface="Arial" pitchFamily="34" charset="0"/>
              </a:rPr>
              <a:t>But we might be able to do better, </a:t>
            </a:r>
          </a:p>
          <a:p>
            <a:pPr lvl="2"/>
            <a:r>
              <a:rPr lang="en-US" sz="1600" dirty="0">
                <a:latin typeface="Arial" pitchFamily="34" charset="0"/>
                <a:cs typeface="Arial" pitchFamily="34" charset="0"/>
              </a:rPr>
              <a:t>under the alternative, the zero-cost portfolio that consists of buying the portfolio with the most favorable characteristic and selling the portfolio with the least favorable characteristic generates the highest return  </a:t>
            </a:r>
          </a:p>
          <a:p>
            <a:pPr lvl="2"/>
            <a:r>
              <a:rPr lang="en-US" sz="1600" dirty="0">
                <a:latin typeface="Arial" pitchFamily="34" charset="0"/>
                <a:cs typeface="Arial" pitchFamily="34" charset="0"/>
              </a:rPr>
              <a:t>A simple t-test of the significance of the alpha of that zero-cost portfolio may provide a more powerful test</a:t>
            </a:r>
            <a:endParaRPr lang="en-US" sz="1800" dirty="0">
              <a:latin typeface="Arial" pitchFamily="34" charset="0"/>
              <a:cs typeface="Arial" pitchFamily="34" charset="0"/>
            </a:endParaRPr>
          </a:p>
          <a:p>
            <a:pPr lvl="2">
              <a:spcBef>
                <a:spcPct val="0"/>
              </a:spcBef>
              <a:spcAft>
                <a:spcPts val="300"/>
              </a:spcAft>
            </a:pPr>
            <a:endParaRPr lang="en-US" sz="1800" b="1" dirty="0">
              <a:solidFill>
                <a:srgbClr val="B85C00"/>
              </a:solidFill>
              <a:latin typeface="Arial" pitchFamily="34" charset="0"/>
              <a:cs typeface="Arial" pitchFamily="34" charset="0"/>
            </a:endParaRPr>
          </a:p>
        </p:txBody>
      </p:sp>
    </p:spTree>
    <p:extLst>
      <p:ext uri="{BB962C8B-B14F-4D97-AF65-F5344CB8AC3E}">
        <p14:creationId xmlns:p14="http://schemas.microsoft.com/office/powerpoint/2010/main" val="3754062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 </a:t>
            </a:r>
            <a:r>
              <a:rPr lang="en-US" dirty="0"/>
              <a:t>Size and BE/ME sorted Portfolios</a:t>
            </a:r>
            <a:endParaRPr lang="en-US" dirty="0">
              <a:latin typeface="Arial" pitchFamily="34" charset="0"/>
              <a:cs typeface="Arial" pitchFamily="34" charset="0"/>
            </a:endParaRPr>
          </a:p>
        </p:txBody>
      </p:sp>
      <p:pic>
        <p:nvPicPr>
          <p:cNvPr id="8" name="Picture 7">
            <a:extLst>
              <a:ext uri="{FF2B5EF4-FFF2-40B4-BE49-F238E27FC236}">
                <a16:creationId xmlns:a16="http://schemas.microsoft.com/office/drawing/2014/main" id="{436A96C4-3216-204A-9706-5077D88E80E2}"/>
              </a:ext>
            </a:extLst>
          </p:cNvPr>
          <p:cNvPicPr>
            <a:picLocks noChangeAspect="1"/>
          </p:cNvPicPr>
          <p:nvPr/>
        </p:nvPicPr>
        <p:blipFill>
          <a:blip r:embed="rId3"/>
          <a:stretch>
            <a:fillRect/>
          </a:stretch>
        </p:blipFill>
        <p:spPr>
          <a:xfrm>
            <a:off x="218217" y="1533010"/>
            <a:ext cx="8707564" cy="1224545"/>
          </a:xfrm>
          <a:prstGeom prst="rect">
            <a:avLst/>
          </a:prstGeom>
        </p:spPr>
      </p:pic>
      <p:pic>
        <p:nvPicPr>
          <p:cNvPr id="9" name="Picture 8">
            <a:extLst>
              <a:ext uri="{FF2B5EF4-FFF2-40B4-BE49-F238E27FC236}">
                <a16:creationId xmlns:a16="http://schemas.microsoft.com/office/drawing/2014/main" id="{E8146E4F-12DF-0A4A-9332-2D335EF511C3}"/>
              </a:ext>
            </a:extLst>
          </p:cNvPr>
          <p:cNvPicPr>
            <a:picLocks noChangeAspect="1"/>
          </p:cNvPicPr>
          <p:nvPr/>
        </p:nvPicPr>
        <p:blipFill>
          <a:blip r:embed="rId4"/>
          <a:stretch>
            <a:fillRect/>
          </a:stretch>
        </p:blipFill>
        <p:spPr>
          <a:xfrm>
            <a:off x="218217" y="3093356"/>
            <a:ext cx="8707564" cy="1144939"/>
          </a:xfrm>
          <a:prstGeom prst="rect">
            <a:avLst/>
          </a:prstGeom>
        </p:spPr>
      </p:pic>
    </p:spTree>
    <p:extLst>
      <p:ext uri="{BB962C8B-B14F-4D97-AF65-F5344CB8AC3E}">
        <p14:creationId xmlns:p14="http://schemas.microsoft.com/office/powerpoint/2010/main" val="317826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 size portfolios</a:t>
            </a:r>
          </a:p>
          <a:p>
            <a:pPr>
              <a:spcBef>
                <a:spcPct val="0"/>
              </a:spcBef>
              <a:spcAft>
                <a:spcPts val="300"/>
              </a:spcAft>
              <a:buNone/>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Use </a:t>
            </a:r>
            <a:r>
              <a:rPr lang="en-US" sz="1800" dirty="0" err="1">
                <a:latin typeface="Arial" pitchFamily="34" charset="0"/>
                <a:cs typeface="Arial" pitchFamily="34" charset="0"/>
              </a:rPr>
              <a:t>Fama</a:t>
            </a:r>
            <a:r>
              <a:rPr lang="en-US" sz="1800" dirty="0">
                <a:latin typeface="Arial" pitchFamily="34" charset="0"/>
                <a:cs typeface="Arial" pitchFamily="34" charset="0"/>
              </a:rPr>
              <a:t> and French 10 ME sorted portfolios as test assets</a:t>
            </a:r>
          </a:p>
          <a:p>
            <a:pPr lvl="2">
              <a:lnSpc>
                <a:spcPct val="150000"/>
              </a:lnSpc>
              <a:spcBef>
                <a:spcPct val="0"/>
              </a:spcBef>
              <a:spcAft>
                <a:spcPts val="300"/>
              </a:spcAft>
            </a:pPr>
            <a:r>
              <a:rPr lang="en-US" sz="1800" dirty="0">
                <a:latin typeface="Arial" pitchFamily="34" charset="0"/>
                <a:cs typeface="Arial" pitchFamily="34" charset="0"/>
              </a:rPr>
              <a:t>Monthly portfolio returns, risk free rates and market portfolio returns from French’s website</a:t>
            </a: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B87BFE7F-0137-9F4A-B547-2996041B4A3D}"/>
              </a:ext>
            </a:extLst>
          </p:cNvPr>
          <p:cNvPicPr>
            <a:picLocks noChangeAspect="1"/>
          </p:cNvPicPr>
          <p:nvPr/>
        </p:nvPicPr>
        <p:blipFill>
          <a:blip r:embed="rId2"/>
          <a:stretch>
            <a:fillRect/>
          </a:stretch>
        </p:blipFill>
        <p:spPr>
          <a:xfrm>
            <a:off x="0" y="2749396"/>
            <a:ext cx="9144000" cy="1095843"/>
          </a:xfrm>
          <a:prstGeom prst="rect">
            <a:avLst/>
          </a:prstGeom>
        </p:spPr>
      </p:pic>
    </p:spTree>
    <p:extLst>
      <p:ext uri="{BB962C8B-B14F-4D97-AF65-F5344CB8AC3E}">
        <p14:creationId xmlns:p14="http://schemas.microsoft.com/office/powerpoint/2010/main" val="419390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 value portfolios</a:t>
            </a:r>
          </a:p>
          <a:p>
            <a:pPr>
              <a:spcBef>
                <a:spcPct val="0"/>
              </a:spcBef>
              <a:spcAft>
                <a:spcPts val="300"/>
              </a:spcAft>
              <a:buNone/>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Use </a:t>
            </a:r>
            <a:r>
              <a:rPr lang="en-US" sz="1800" dirty="0" err="1">
                <a:latin typeface="Arial" pitchFamily="34" charset="0"/>
                <a:cs typeface="Arial" pitchFamily="34" charset="0"/>
              </a:rPr>
              <a:t>Fama</a:t>
            </a:r>
            <a:r>
              <a:rPr lang="en-US" sz="1800" dirty="0">
                <a:latin typeface="Arial" pitchFamily="34" charset="0"/>
                <a:cs typeface="Arial" pitchFamily="34" charset="0"/>
              </a:rPr>
              <a:t> and French 10 BE/ME sorted portfolios as test assets</a:t>
            </a:r>
          </a:p>
          <a:p>
            <a:pPr lvl="2">
              <a:lnSpc>
                <a:spcPct val="150000"/>
              </a:lnSpc>
              <a:spcBef>
                <a:spcPct val="0"/>
              </a:spcBef>
              <a:spcAft>
                <a:spcPts val="300"/>
              </a:spcAft>
            </a:pPr>
            <a:r>
              <a:rPr lang="en-US" sz="1800" dirty="0">
                <a:latin typeface="Arial" pitchFamily="34" charset="0"/>
                <a:cs typeface="Arial" pitchFamily="34" charset="0"/>
              </a:rPr>
              <a:t>Monthly portfolio returns, risk free rates and market portfolio returns from French’s website</a:t>
            </a: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36A9EA7A-7ECE-2F48-880C-D83EFD9DF6CC}"/>
              </a:ext>
            </a:extLst>
          </p:cNvPr>
          <p:cNvPicPr>
            <a:picLocks noChangeAspect="1"/>
          </p:cNvPicPr>
          <p:nvPr/>
        </p:nvPicPr>
        <p:blipFill>
          <a:blip r:embed="rId3"/>
          <a:stretch>
            <a:fillRect/>
          </a:stretch>
        </p:blipFill>
        <p:spPr>
          <a:xfrm>
            <a:off x="-6221" y="2787124"/>
            <a:ext cx="9156442" cy="1108220"/>
          </a:xfrm>
          <a:prstGeom prst="rect">
            <a:avLst/>
          </a:prstGeom>
        </p:spPr>
      </p:pic>
    </p:spTree>
    <p:extLst>
      <p:ext uri="{BB962C8B-B14F-4D97-AF65-F5344CB8AC3E}">
        <p14:creationId xmlns:p14="http://schemas.microsoft.com/office/powerpoint/2010/main" val="3073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ct val="0"/>
              </a:spcBef>
              <a:spcAft>
                <a:spcPts val="300"/>
              </a:spcAft>
              <a:buNone/>
            </a:pPr>
            <a:r>
              <a:rPr lang="en-US" dirty="0">
                <a:latin typeface="Arial" pitchFamily="34" charset="0"/>
                <a:cs typeface="Arial" pitchFamily="34" charset="0"/>
              </a:rPr>
              <a:t>Overview</a:t>
            </a:r>
            <a:endParaRPr lang="en-US" dirty="0">
              <a:solidFill>
                <a:schemeClr val="tx1"/>
              </a:solidFill>
              <a:latin typeface="Arial" pitchFamily="34" charset="0"/>
              <a:cs typeface="Arial" pitchFamily="34" charset="0"/>
            </a:endParaRPr>
          </a:p>
          <a:p>
            <a:pPr marL="457200" lvl="1" indent="0">
              <a:spcBef>
                <a:spcPct val="0"/>
              </a:spcBef>
              <a:spcAft>
                <a:spcPts val="300"/>
              </a:spcAft>
              <a:buNone/>
            </a:pPr>
            <a:endParaRPr lang="en-US" sz="2000" b="1" dirty="0">
              <a:solidFill>
                <a:srgbClr val="B85C00"/>
              </a:solidFill>
              <a:latin typeface="Arial" pitchFamily="34" charset="0"/>
              <a:cs typeface="Arial" pitchFamily="34" charset="0"/>
            </a:endParaRPr>
          </a:p>
          <a:p>
            <a:pPr lvl="1">
              <a:lnSpc>
                <a:spcPct val="150000"/>
              </a:lnSpc>
              <a:spcBef>
                <a:spcPct val="0"/>
              </a:spcBef>
              <a:spcAft>
                <a:spcPts val="300"/>
              </a:spcAft>
            </a:pPr>
            <a:r>
              <a:rPr lang="en-US" sz="2000" b="1" dirty="0">
                <a:solidFill>
                  <a:srgbClr val="B85C00"/>
                </a:solidFill>
                <a:latin typeface="Arial" pitchFamily="34" charset="0"/>
                <a:cs typeface="Arial" pitchFamily="34" charset="0"/>
              </a:rPr>
              <a:t>Time Series and Cross-Sectional Regressions</a:t>
            </a:r>
          </a:p>
          <a:p>
            <a:pPr lvl="1">
              <a:lnSpc>
                <a:spcPct val="150000"/>
              </a:lnSpc>
              <a:spcBef>
                <a:spcPct val="0"/>
              </a:spcBef>
              <a:spcAft>
                <a:spcPts val="300"/>
              </a:spcAft>
            </a:pPr>
            <a:r>
              <a:rPr lang="en-US" sz="2000" b="1" dirty="0">
                <a:solidFill>
                  <a:srgbClr val="B85C00"/>
                </a:solidFill>
                <a:latin typeface="Arial" pitchFamily="34" charset="0"/>
                <a:cs typeface="Arial" pitchFamily="34" charset="0"/>
              </a:rPr>
              <a:t>CAPM Prediction</a:t>
            </a:r>
          </a:p>
          <a:p>
            <a:pPr lvl="1">
              <a:lnSpc>
                <a:spcPct val="150000"/>
              </a:lnSpc>
              <a:spcBef>
                <a:spcPct val="0"/>
              </a:spcBef>
              <a:spcAft>
                <a:spcPts val="300"/>
              </a:spcAft>
            </a:pPr>
            <a:r>
              <a:rPr lang="en-US" sz="2000" b="1" dirty="0">
                <a:solidFill>
                  <a:srgbClr val="B85C00"/>
                </a:solidFill>
                <a:latin typeface="Arial" pitchFamily="34" charset="0"/>
                <a:cs typeface="Arial" pitchFamily="34" charset="0"/>
              </a:rPr>
              <a:t>Time Series Tests of the CAPM</a:t>
            </a:r>
          </a:p>
          <a:p>
            <a:pPr lvl="1">
              <a:lnSpc>
                <a:spcPct val="150000"/>
              </a:lnSpc>
              <a:spcBef>
                <a:spcPct val="0"/>
              </a:spcBef>
              <a:spcAft>
                <a:spcPts val="300"/>
              </a:spcAft>
            </a:pPr>
            <a:r>
              <a:rPr lang="en-US" sz="2000" b="1" dirty="0">
                <a:solidFill>
                  <a:srgbClr val="B85C00"/>
                </a:solidFill>
                <a:latin typeface="Arial" pitchFamily="34" charset="0"/>
                <a:cs typeface="Arial" pitchFamily="34" charset="0"/>
              </a:rPr>
              <a:t>Cross-Sectional Tests of the CAPM</a:t>
            </a:r>
          </a:p>
          <a:p>
            <a:pPr lvl="1">
              <a:lnSpc>
                <a:spcPct val="150000"/>
              </a:lnSpc>
              <a:spcBef>
                <a:spcPct val="0"/>
              </a:spcBef>
              <a:spcAft>
                <a:spcPts val="300"/>
              </a:spcAft>
            </a:pPr>
            <a:r>
              <a:rPr lang="en-US" sz="2000" b="1" dirty="0">
                <a:solidFill>
                  <a:srgbClr val="B85C00"/>
                </a:solidFill>
                <a:latin typeface="Arial" pitchFamily="34" charset="0"/>
                <a:cs typeface="Arial" pitchFamily="34" charset="0"/>
              </a:rPr>
              <a:t>Discussion</a:t>
            </a:r>
          </a:p>
        </p:txBody>
      </p:sp>
    </p:spTree>
    <p:extLst>
      <p:ext uri="{BB962C8B-B14F-4D97-AF65-F5344CB8AC3E}">
        <p14:creationId xmlns:p14="http://schemas.microsoft.com/office/powerpoint/2010/main" val="331546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dirty="0"/>
              <a:t>Double Sorts</a:t>
            </a:r>
          </a:p>
          <a:p>
            <a:r>
              <a:rPr lang="en-US" sz="2400" dirty="0"/>
              <a:t>The relation between returns and most characteristics is stronger for small stocks</a:t>
            </a:r>
          </a:p>
          <a:p>
            <a:pPr lvl="1"/>
            <a:r>
              <a:rPr lang="en-US" sz="1800" dirty="0"/>
              <a:t>Perhaps, reflects the possibility that large stocks are more efficiently priced</a:t>
            </a:r>
          </a:p>
          <a:p>
            <a:pPr lvl="1"/>
            <a:r>
              <a:rPr lang="en-US" sz="1800" dirty="0"/>
              <a:t>Explains why we see stronger evidence with equally weighted test portfolios</a:t>
            </a:r>
          </a:p>
          <a:p>
            <a:r>
              <a:rPr lang="en-US" sz="2400" dirty="0"/>
              <a:t>To get a more complete picture of the relation between characteristics and returns one should perform double sorts</a:t>
            </a:r>
          </a:p>
        </p:txBody>
      </p:sp>
    </p:spTree>
    <p:extLst>
      <p:ext uri="{BB962C8B-B14F-4D97-AF65-F5344CB8AC3E}">
        <p14:creationId xmlns:p14="http://schemas.microsoft.com/office/powerpoint/2010/main" val="258695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 size-by-value portfolios</a:t>
            </a:r>
          </a:p>
          <a:p>
            <a:pPr>
              <a:spcBef>
                <a:spcPct val="0"/>
              </a:spcBef>
              <a:spcAft>
                <a:spcPts val="300"/>
              </a:spcAft>
              <a:buNone/>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Use </a:t>
            </a:r>
            <a:r>
              <a:rPr lang="en-US" sz="1800" dirty="0" err="1">
                <a:latin typeface="Arial" pitchFamily="34" charset="0"/>
                <a:cs typeface="Arial" pitchFamily="34" charset="0"/>
              </a:rPr>
              <a:t>Fama</a:t>
            </a:r>
            <a:r>
              <a:rPr lang="en-US" sz="1800" dirty="0">
                <a:latin typeface="Arial" pitchFamily="34" charset="0"/>
                <a:cs typeface="Arial" pitchFamily="34" charset="0"/>
              </a:rPr>
              <a:t> and French ME and BE/ME sorted portfolios as test assets: 5 * 5 = 25 portfolios</a:t>
            </a: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619593" y="2004793"/>
            <a:ext cx="7904813" cy="2273600"/>
          </a:xfrm>
          <a:prstGeom prst="rect">
            <a:avLst/>
          </a:prstGeom>
        </p:spPr>
      </p:pic>
    </p:spTree>
    <p:extLst>
      <p:ext uri="{BB962C8B-B14F-4D97-AF65-F5344CB8AC3E}">
        <p14:creationId xmlns:p14="http://schemas.microsoft.com/office/powerpoint/2010/main" val="1089478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pPr>
              <a:spcBef>
                <a:spcPct val="0"/>
              </a:spcBef>
              <a:spcAft>
                <a:spcPts val="300"/>
              </a:spcAft>
              <a:buNone/>
            </a:pPr>
            <a:r>
              <a:rPr lang="en-US" dirty="0">
                <a:latin typeface="Arial" pitchFamily="34" charset="0"/>
                <a:cs typeface="Arial" pitchFamily="34" charset="0"/>
              </a:rPr>
              <a:t>Time Series Tests of CAPM: size-by-value portfolios</a:t>
            </a:r>
          </a:p>
          <a:p>
            <a:pPr>
              <a:spcBef>
                <a:spcPct val="0"/>
              </a:spcBef>
              <a:spcAft>
                <a:spcPts val="300"/>
              </a:spcAft>
              <a:buNone/>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Use </a:t>
            </a:r>
            <a:r>
              <a:rPr lang="en-US" sz="1800" dirty="0" err="1">
                <a:latin typeface="Arial" pitchFamily="34" charset="0"/>
                <a:cs typeface="Arial" pitchFamily="34" charset="0"/>
              </a:rPr>
              <a:t>Fama</a:t>
            </a:r>
            <a:r>
              <a:rPr lang="en-US" sz="1800" dirty="0">
                <a:latin typeface="Arial" pitchFamily="34" charset="0"/>
                <a:cs typeface="Arial" pitchFamily="34" charset="0"/>
              </a:rPr>
              <a:t> and French ME and BE/ME sorted portfolios as test assets: 5 * 5 = 25 portfolios</a:t>
            </a: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4" name="图片 3">
            <a:extLst>
              <a:ext uri="{FF2B5EF4-FFF2-40B4-BE49-F238E27FC236}">
                <a16:creationId xmlns:a16="http://schemas.microsoft.com/office/drawing/2014/main" id="{5E7EC377-7C69-42A9-B8B0-1D9F9ED2A55F}"/>
              </a:ext>
            </a:extLst>
          </p:cNvPr>
          <p:cNvPicPr>
            <a:picLocks noChangeAspect="1"/>
          </p:cNvPicPr>
          <p:nvPr/>
        </p:nvPicPr>
        <p:blipFill>
          <a:blip r:embed="rId2"/>
          <a:stretch>
            <a:fillRect/>
          </a:stretch>
        </p:blipFill>
        <p:spPr>
          <a:xfrm>
            <a:off x="752168" y="2006064"/>
            <a:ext cx="7639664" cy="2418825"/>
          </a:xfrm>
          <a:prstGeom prst="rect">
            <a:avLst/>
          </a:prstGeom>
        </p:spPr>
      </p:pic>
    </p:spTree>
    <p:extLst>
      <p:ext uri="{BB962C8B-B14F-4D97-AF65-F5344CB8AC3E}">
        <p14:creationId xmlns:p14="http://schemas.microsoft.com/office/powerpoint/2010/main" val="237880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Time Series Tests of CAPM: size-by-value portfolios</a:t>
            </a:r>
          </a:p>
          <a:p>
            <a:pPr>
              <a:spcBef>
                <a:spcPct val="0"/>
              </a:spcBef>
              <a:spcAft>
                <a:spcPts val="300"/>
              </a:spcAft>
              <a:buNone/>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Use </a:t>
            </a:r>
            <a:r>
              <a:rPr lang="en-US" sz="1800" dirty="0" err="1">
                <a:latin typeface="Arial" pitchFamily="34" charset="0"/>
                <a:cs typeface="Arial" pitchFamily="34" charset="0"/>
              </a:rPr>
              <a:t>Fama</a:t>
            </a:r>
            <a:r>
              <a:rPr lang="en-US" sz="1800" dirty="0">
                <a:latin typeface="Arial" pitchFamily="34" charset="0"/>
                <a:cs typeface="Arial" pitchFamily="34" charset="0"/>
              </a:rPr>
              <a:t> and French ME and BE/ME sorted portfolios as test assets: 5 * 5 = 25 portfolios</a:t>
            </a: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2" name="图片 1">
            <a:extLst>
              <a:ext uri="{FF2B5EF4-FFF2-40B4-BE49-F238E27FC236}">
                <a16:creationId xmlns:a16="http://schemas.microsoft.com/office/drawing/2014/main" id="{982A138E-4FEF-42CC-8417-FB944A61E34C}"/>
              </a:ext>
            </a:extLst>
          </p:cNvPr>
          <p:cNvPicPr>
            <a:picLocks noChangeAspect="1"/>
          </p:cNvPicPr>
          <p:nvPr/>
        </p:nvPicPr>
        <p:blipFill>
          <a:blip r:embed="rId2"/>
          <a:stretch>
            <a:fillRect/>
          </a:stretch>
        </p:blipFill>
        <p:spPr>
          <a:xfrm>
            <a:off x="879820" y="1895168"/>
            <a:ext cx="7384359" cy="2337992"/>
          </a:xfrm>
          <a:prstGeom prst="rect">
            <a:avLst/>
          </a:prstGeom>
        </p:spPr>
      </p:pic>
    </p:spTree>
    <p:extLst>
      <p:ext uri="{BB962C8B-B14F-4D97-AF65-F5344CB8AC3E}">
        <p14:creationId xmlns:p14="http://schemas.microsoft.com/office/powerpoint/2010/main" val="997257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Cross-Sectional Tests of CAPM</a:t>
                </a:r>
                <a:endParaRPr lang="en-US" sz="1600" dirty="0">
                  <a:latin typeface="Arial" pitchFamily="34" charset="0"/>
                  <a:cs typeface="Arial" pitchFamily="34" charset="0"/>
                </a:endParaRPr>
              </a:p>
              <a:p>
                <a:pPr lvl="1">
                  <a:lnSpc>
                    <a:spcPct val="150000"/>
                  </a:lnSpc>
                  <a:spcBef>
                    <a:spcPct val="0"/>
                  </a:spcBef>
                  <a:spcAft>
                    <a:spcPts val="300"/>
                  </a:spcAft>
                </a:pPr>
                <a:r>
                  <a:rPr lang="en-US" sz="2000" b="1" dirty="0">
                    <a:solidFill>
                      <a:srgbClr val="B85C00"/>
                    </a:solidFill>
                    <a:latin typeface="Arial" pitchFamily="34" charset="0"/>
                    <a:cs typeface="Arial" pitchFamily="34" charset="0"/>
                  </a:rPr>
                  <a:t>CAPM implies equation</a:t>
                </a:r>
              </a:p>
              <a:p>
                <a:pPr marL="457200" lvl="1" indent="0">
                  <a:lnSpc>
                    <a:spcPct val="150000"/>
                  </a:lnSpc>
                  <a:spcBef>
                    <a:spcPct val="0"/>
                  </a:spcBef>
                  <a:spcAft>
                    <a:spcPts val="300"/>
                  </a:spcAft>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e>
                        <m:sub>
                          <m:r>
                            <a:rPr lang="en-US" sz="1800" b="0" i="1" smtClean="0">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r>
                        <a:rPr lang="en-US" sz="1800" i="1">
                          <a:latin typeface="Cambria Math" panose="02040503050406030204" pitchFamily="18" charset="0"/>
                        </a:rPr>
                        <m:t> (</m:t>
                      </m:r>
                      <m:sSub>
                        <m:sSubPr>
                          <m:ctrlPr>
                            <a:rPr lang="en-US" sz="1800" b="0" i="1" smtClean="0">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𝑟</m:t>
                              </m:r>
                            </m:e>
                          </m:acc>
                        </m:e>
                        <m:sub>
                          <m:r>
                            <a:rPr lang="en-US" sz="1800" b="0" i="1" smtClean="0">
                              <a:latin typeface="Cambria Math" panose="02040503050406030204" pitchFamily="18" charset="0"/>
                            </a:rPr>
                            <m:t>𝑀</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sub>
                      </m:sSub>
                      <m:r>
                        <a:rPr lang="en-US" sz="1800" i="1">
                          <a:latin typeface="Cambria Math" panose="02040503050406030204" pitchFamily="18" charset="0"/>
                        </a:rPr>
                        <m:t>)</m:t>
                      </m:r>
                    </m:oMath>
                  </m:oMathPara>
                </a14:m>
                <a:endParaRPr lang="en-US" sz="1800" dirty="0"/>
              </a:p>
              <a:p>
                <a:pPr lvl="2">
                  <a:lnSpc>
                    <a:spcPct val="150000"/>
                  </a:lnSpc>
                  <a:spcBef>
                    <a:spcPct val="0"/>
                  </a:spcBef>
                  <a:spcAft>
                    <a:spcPts val="300"/>
                  </a:spcAft>
                </a:pPr>
                <a:r>
                  <a:rPr lang="en-US" sz="1800" dirty="0">
                    <a:latin typeface="Arial" pitchFamily="34" charset="0"/>
                    <a:cs typeface="Arial" pitchFamily="34" charset="0"/>
                  </a:rPr>
                  <a:t>A different approach of testing the implication is estimating a cross-sectional regression</a:t>
                </a:r>
                <a:endParaRPr lang="en-US" sz="1800" b="0" i="1" dirty="0">
                  <a:latin typeface="Cambria Math" panose="02040503050406030204" pitchFamily="18" charset="0"/>
                </a:endParaRPr>
              </a:p>
              <a:p>
                <a:pPr marL="914400" lvl="2" indent="0">
                  <a:lnSpc>
                    <a:spcPct val="150000"/>
                  </a:lnSpc>
                  <a:spcBef>
                    <a:spcPct val="0"/>
                  </a:spcBef>
                  <a:spcAft>
                    <a:spcPts val="300"/>
                  </a:spcAf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sub>
                      </m:sSub>
                      <m:r>
                        <a:rPr lang="en-US" sz="1800" i="1">
                          <a:latin typeface="Cambria Math" panose="02040503050406030204" pitchFamily="18" charset="0"/>
                        </a:rPr>
                        <m:t>=</m:t>
                      </m:r>
                      <m:r>
                        <m:rPr>
                          <m:sty m:val="p"/>
                        </m:rPr>
                        <a:rPr lang="en-US" sz="1800">
                          <a:latin typeface="Cambria Math" panose="02040503050406030204" pitchFamily="18" charset="0"/>
                        </a:rPr>
                        <m:t>γ</m:t>
                      </m:r>
                      <m:r>
                        <a:rPr lang="en-US" sz="1800" i="1">
                          <a:latin typeface="Cambria Math" panose="02040503050406030204" pitchFamily="18" charset="0"/>
                          <a:cs typeface="Arial" pitchFamily="34" charset="0"/>
                        </a:rPr>
                        <m:t>+</m:t>
                      </m:r>
                      <m:r>
                        <a:rPr lang="en-US" sz="1800" i="1">
                          <a:latin typeface="Cambria Math" panose="02040503050406030204" pitchFamily="18" charset="0"/>
                        </a:rPr>
                        <m:t>𝜆</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r>
                        <a:rPr lang="en-US" sz="1800" i="1">
                          <a:latin typeface="Cambria Math" panose="02040503050406030204" pitchFamily="18" charset="0"/>
                        </a:rPr>
                        <m:t> </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𝜀</m:t>
                              </m:r>
                            </m:e>
                          </m:acc>
                        </m:e>
                        <m:sub>
                          <m:r>
                            <a:rPr lang="en-US" sz="1800" b="0" i="1" smtClean="0">
                              <a:latin typeface="Cambria Math" panose="02040503050406030204" pitchFamily="18" charset="0"/>
                            </a:rPr>
                            <m:t>𝑖</m:t>
                          </m:r>
                        </m:sub>
                      </m:sSub>
                      <m:r>
                        <a:rPr lang="en-US" sz="1800" i="1">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𝑁</m:t>
                      </m:r>
                    </m:oMath>
                  </m:oMathPara>
                </a14:m>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Now, the explanatory variable is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r>
                      <a:rPr lang="en-US" sz="1800" i="1">
                        <a:latin typeface="Cambria Math" panose="02040503050406030204" pitchFamily="18" charset="0"/>
                      </a:rPr>
                      <m:t> </m:t>
                    </m:r>
                  </m:oMath>
                </a14:m>
                <a:r>
                  <a:rPr lang="en-US" sz="1800" dirty="0">
                    <a:latin typeface="Arial" pitchFamily="34" charset="0"/>
                    <a:cs typeface="Arial" pitchFamily="34" charset="0"/>
                  </a:rPr>
                  <a:t>, </a:t>
                </a:r>
                <a14:m>
                  <m:oMath xmlns:m="http://schemas.openxmlformats.org/officeDocument/2006/math">
                    <m:r>
                      <m:rPr>
                        <m:sty m:val="p"/>
                      </m:rPr>
                      <a:rPr lang="en-US" sz="1800">
                        <a:latin typeface="Cambria Math" panose="02040503050406030204" pitchFamily="18" charset="0"/>
                      </a:rPr>
                      <m:t>λ</m:t>
                    </m:r>
                  </m:oMath>
                </a14:m>
                <a:r>
                  <a:rPr lang="en-US" sz="1800" dirty="0">
                    <a:latin typeface="Arial" pitchFamily="34" charset="0"/>
                    <a:cs typeface="Arial" pitchFamily="34" charset="0"/>
                  </a:rPr>
                  <a:t> is a parameter</a:t>
                </a:r>
              </a:p>
              <a:p>
                <a:pPr lvl="3">
                  <a:lnSpc>
                    <a:spcPct val="150000"/>
                  </a:lnSpc>
                  <a:spcBef>
                    <a:spcPct val="0"/>
                  </a:spcBef>
                  <a:spcAft>
                    <a:spcPts val="300"/>
                  </a:spcAft>
                </a:pPr>
                <a:r>
                  <a:rPr lang="en-US" sz="1400" dirty="0">
                    <a:latin typeface="Arial" pitchFamily="34" charset="0"/>
                    <a:cs typeface="Arial" pitchFamily="34" charset="0"/>
                  </a:rPr>
                  <a:t>But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𝑖</m:t>
                        </m:r>
                      </m:sub>
                    </m:sSub>
                  </m:oMath>
                </a14:m>
                <a:r>
                  <a:rPr lang="en-US" sz="1400" dirty="0">
                    <a:latin typeface="Arial" pitchFamily="34" charset="0"/>
                    <a:cs typeface="Arial" pitchFamily="34" charset="0"/>
                  </a:rPr>
                  <a:t> is not directly observable: we first estimate it using time series regressions</a:t>
                </a:r>
              </a:p>
              <a:p>
                <a:pPr lvl="2">
                  <a:lnSpc>
                    <a:spcPct val="150000"/>
                  </a:lnSpc>
                  <a:spcBef>
                    <a:spcPct val="0"/>
                  </a:spcBef>
                  <a:spcAft>
                    <a:spcPts val="300"/>
                  </a:spcAft>
                </a:pPr>
                <a:r>
                  <a:rPr lang="en-US" sz="1800" dirty="0">
                    <a:latin typeface="Arial" pitchFamily="34" charset="0"/>
                    <a:cs typeface="Arial" pitchFamily="34" charset="0"/>
                  </a:rPr>
                  <a:t>If CAPM is true, </a:t>
                </a:r>
                <a14:m>
                  <m:oMath xmlns:m="http://schemas.openxmlformats.org/officeDocument/2006/math">
                    <m:r>
                      <m:rPr>
                        <m:sty m:val="p"/>
                      </m:rPr>
                      <a:rPr lang="en-US" sz="1800">
                        <a:latin typeface="Cambria Math" panose="02040503050406030204" pitchFamily="18" charset="0"/>
                      </a:rPr>
                      <m:t>γ</m:t>
                    </m:r>
                    <m:r>
                      <a:rPr lang="en-US" sz="1800">
                        <a:latin typeface="Cambria Math" panose="02040503050406030204" pitchFamily="18" charset="0"/>
                      </a:rPr>
                      <m:t>=0</m:t>
                    </m:r>
                    <m:r>
                      <a:rPr lang="en-US" sz="1800" i="1">
                        <a:latin typeface="Cambria Math" panose="02040503050406030204" pitchFamily="18" charset="0"/>
                      </a:rPr>
                      <m:t> </m:t>
                    </m:r>
                  </m:oMath>
                </a14:m>
                <a:r>
                  <a:rPr lang="en-US" sz="1800" dirty="0">
                    <a:latin typeface="Arial" pitchFamily="34" charset="0"/>
                    <a:cs typeface="Arial" pitchFamily="34" charset="0"/>
                  </a:rPr>
                  <a:t>and </a:t>
                </a:r>
                <a14:m>
                  <m:oMath xmlns:m="http://schemas.openxmlformats.org/officeDocument/2006/math">
                    <m:r>
                      <a:rPr lang="en-US" sz="1800" i="1">
                        <a:latin typeface="Cambria Math" panose="02040503050406030204" pitchFamily="18" charset="0"/>
                      </a:rPr>
                      <m:t>𝜆</m:t>
                    </m:r>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𝑀</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sub>
                    </m:sSub>
                    <m:r>
                      <a:rPr lang="en-US" sz="1800" b="0" i="1" smtClean="0">
                        <a:latin typeface="Cambria Math" panose="02040503050406030204" pitchFamily="18" charset="0"/>
                      </a:rPr>
                      <m:t>&gt;0</m:t>
                    </m:r>
                  </m:oMath>
                </a14:m>
                <a:r>
                  <a:rPr lang="en-US" sz="1800" dirty="0">
                    <a:latin typeface="Arial" pitchFamily="34" charset="0"/>
                    <a:cs typeface="Arial" pitchFamily="34" charset="0"/>
                  </a:rPr>
                  <a:t> </a:t>
                </a:r>
              </a:p>
              <a:p>
                <a:pPr marL="914400" lvl="2" indent="0">
                  <a:spcBef>
                    <a:spcPct val="0"/>
                  </a:spcBef>
                  <a:spcAft>
                    <a:spcPts val="300"/>
                  </a:spcAft>
                  <a:buNone/>
                </a:pPr>
                <a:endParaRPr lang="en-US" sz="1800" dirty="0">
                  <a:latin typeface="Arial" pitchFamily="34" charset="0"/>
                  <a:cs typeface="Arial" pitchFamily="34" charset="0"/>
                </a:endParaRPr>
              </a:p>
              <a:p>
                <a:pPr lvl="2">
                  <a:spcBef>
                    <a:spcPct val="0"/>
                  </a:spcBef>
                  <a:spcAft>
                    <a:spcPts val="300"/>
                  </a:spcAft>
                </a:pPr>
                <a:endParaRPr lang="en-US" sz="1800" b="1" dirty="0">
                  <a:solidFill>
                    <a:srgbClr val="B85C00"/>
                  </a:solidFill>
                  <a:latin typeface="Arial" pitchFamily="34" charset="0"/>
                  <a:cs typeface="Arial" pitchFamily="34" charset="0"/>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2140" y="171450"/>
                <a:ext cx="8426450" cy="4402646"/>
              </a:xfrm>
              <a:blipFill>
                <a:blip r:embed="rId3"/>
                <a:stretch>
                  <a:fillRect l="-1446" t="-1385"/>
                </a:stretch>
              </a:blipFill>
            </p:spPr>
            <p:txBody>
              <a:bodyPr/>
              <a:lstStyle/>
              <a:p>
                <a:r>
                  <a:rPr lang="en-US">
                    <a:noFill/>
                  </a:rPr>
                  <a:t> </a:t>
                </a:r>
              </a:p>
            </p:txBody>
          </p:sp>
        </mc:Fallback>
      </mc:AlternateContent>
    </p:spTree>
    <p:extLst>
      <p:ext uri="{BB962C8B-B14F-4D97-AF65-F5344CB8AC3E}">
        <p14:creationId xmlns:p14="http://schemas.microsoft.com/office/powerpoint/2010/main" val="1865247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Cross-Sectional Tests of the CAPM</a:t>
            </a:r>
            <a:endParaRPr lang="en-US" sz="1800" dirty="0">
              <a:latin typeface="Arial" pitchFamily="34" charset="0"/>
              <a:cs typeface="Arial" pitchFamily="34" charset="0"/>
            </a:endParaRPr>
          </a:p>
          <a:p>
            <a:pPr lvl="1"/>
            <a:r>
              <a:rPr lang="en-US" sz="1800" dirty="0"/>
              <a:t>Researchers often want to examine the link between the returns and a number of characteristics simultaneously. </a:t>
            </a:r>
          </a:p>
          <a:p>
            <a:pPr lvl="1"/>
            <a:r>
              <a:rPr lang="en-US" sz="1800" dirty="0"/>
              <a:t>Intuitively, we would like to do a cross-sectional multiple regression of individual stock returns on firm characteristics, like size, book to market, earnings growth, etc.  </a:t>
            </a:r>
          </a:p>
          <a:p>
            <a:pPr lvl="1"/>
            <a:r>
              <a:rPr lang="en-US" sz="1800" dirty="0"/>
              <a:t>We can estimate such a regression but calculating the t-statistics for this regression presents some challenges </a:t>
            </a:r>
            <a:endParaRPr lang="en-US" sz="1800" dirty="0">
              <a:latin typeface="Arial" pitchFamily="34" charset="0"/>
              <a:cs typeface="Arial" pitchFamily="34" charset="0"/>
            </a:endParaRPr>
          </a:p>
          <a:p>
            <a:pPr lvl="2"/>
            <a:r>
              <a:rPr lang="en-US" sz="1400" dirty="0"/>
              <a:t>If the number of time series observations exceeds the number of cross-sectional observations, we can use a standard GLS panel regression procedure to estimate the regression  </a:t>
            </a:r>
          </a:p>
          <a:p>
            <a:pPr lvl="2"/>
            <a:r>
              <a:rPr lang="en-US" sz="1400" dirty="0"/>
              <a:t>However, in most applications, we consider about 3000 stocks and at most 50 years of monthly data, so 600 months – so the GLS regression will not work  </a:t>
            </a:r>
          </a:p>
          <a:p>
            <a:pPr lvl="2">
              <a:spcBef>
                <a:spcPct val="0"/>
              </a:spcBef>
              <a:spcAft>
                <a:spcPts val="300"/>
              </a:spcAft>
            </a:pPr>
            <a:endParaRPr lang="en-US" sz="1800" b="1" dirty="0">
              <a:solidFill>
                <a:srgbClr val="B85C00"/>
              </a:solidFill>
              <a:latin typeface="Arial" pitchFamily="34" charset="0"/>
              <a:cs typeface="Arial" pitchFamily="34" charset="0"/>
            </a:endParaRPr>
          </a:p>
        </p:txBody>
      </p:sp>
    </p:spTree>
    <p:extLst>
      <p:ext uri="{BB962C8B-B14F-4D97-AF65-F5344CB8AC3E}">
        <p14:creationId xmlns:p14="http://schemas.microsoft.com/office/powerpoint/2010/main" val="175874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marL="457200" lvl="1" indent="0">
              <a:buNone/>
            </a:pPr>
            <a:r>
              <a:rPr lang="en-US" sz="2800" b="1" dirty="0" err="1"/>
              <a:t>Fama-MacBeth</a:t>
            </a:r>
            <a:r>
              <a:rPr lang="en-US" sz="2800" b="1" dirty="0"/>
              <a:t> regression</a:t>
            </a:r>
          </a:p>
          <a:p>
            <a:pPr lvl="1"/>
            <a:r>
              <a:rPr lang="en-US" sz="1800" dirty="0"/>
              <a:t>We estimate the cross-sectional regression of returns on characteristics in each month and calculate their means  </a:t>
            </a:r>
          </a:p>
          <a:p>
            <a:pPr lvl="1"/>
            <a:r>
              <a:rPr lang="en-US" sz="1800" dirty="0"/>
              <a:t>The time series standard deviation of these coefficients can be used to estimate the standard errors of these means  </a:t>
            </a:r>
          </a:p>
          <a:p>
            <a:pPr lvl="1"/>
            <a:r>
              <a:rPr lang="en-US" sz="1800" dirty="0"/>
              <a:t>Under the null hypothesis that returns are serially uncorrelated (which is not a bad assumption) this provides an appropriate test statistic.  </a:t>
            </a:r>
          </a:p>
          <a:p>
            <a:pPr lvl="1"/>
            <a:r>
              <a:rPr lang="en-US" sz="1800" dirty="0"/>
              <a:t>The time series of the FM coefficient estimates are analogous to the returns of portfolios that are formed based on coefficients. </a:t>
            </a:r>
          </a:p>
          <a:p>
            <a:pPr lvl="2"/>
            <a:r>
              <a:rPr lang="en-US" sz="1600" dirty="0"/>
              <a:t>Indeed, some hedge funds use this technique to form portfolios.</a:t>
            </a:r>
          </a:p>
          <a:p>
            <a:pPr lvl="2"/>
            <a:r>
              <a:rPr lang="en-US" sz="1600" dirty="0"/>
              <a:t>So we are essentially estimating the mean and standard deviation of characteristics-based portfolios using this approach.</a:t>
            </a:r>
          </a:p>
        </p:txBody>
      </p:sp>
    </p:spTree>
    <p:extLst>
      <p:ext uri="{BB962C8B-B14F-4D97-AF65-F5344CB8AC3E}">
        <p14:creationId xmlns:p14="http://schemas.microsoft.com/office/powerpoint/2010/main" val="2098467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Cross-Sectional Tests of CAPM: FM regression</a:t>
            </a: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Results:</a:t>
            </a:r>
          </a:p>
        </p:txBody>
      </p:sp>
      <p:pic>
        <p:nvPicPr>
          <p:cNvPr id="4" name="图片 3">
            <a:extLst>
              <a:ext uri="{FF2B5EF4-FFF2-40B4-BE49-F238E27FC236}">
                <a16:creationId xmlns:a16="http://schemas.microsoft.com/office/drawing/2014/main" id="{7AFED006-D614-4615-A333-F0A48D7E8B1D}"/>
              </a:ext>
            </a:extLst>
          </p:cNvPr>
          <p:cNvPicPr>
            <a:picLocks noChangeAspect="1"/>
          </p:cNvPicPr>
          <p:nvPr/>
        </p:nvPicPr>
        <p:blipFill>
          <a:blip r:embed="rId3"/>
          <a:stretch>
            <a:fillRect/>
          </a:stretch>
        </p:blipFill>
        <p:spPr>
          <a:xfrm>
            <a:off x="1110356" y="1062128"/>
            <a:ext cx="6923288" cy="3432200"/>
          </a:xfrm>
          <a:prstGeom prst="rect">
            <a:avLst/>
          </a:prstGeom>
        </p:spPr>
      </p:pic>
    </p:spTree>
    <p:extLst>
      <p:ext uri="{BB962C8B-B14F-4D97-AF65-F5344CB8AC3E}">
        <p14:creationId xmlns:p14="http://schemas.microsoft.com/office/powerpoint/2010/main" val="1967096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Cross-Sectional Tests of CAPM: FM regression</a:t>
            </a: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Results:</a:t>
            </a:r>
          </a:p>
        </p:txBody>
      </p:sp>
      <p:pic>
        <p:nvPicPr>
          <p:cNvPr id="2" name="图片 1">
            <a:extLst>
              <a:ext uri="{FF2B5EF4-FFF2-40B4-BE49-F238E27FC236}">
                <a16:creationId xmlns:a16="http://schemas.microsoft.com/office/drawing/2014/main" id="{D6F41B49-BA60-4548-A4D1-5722665FE95A}"/>
              </a:ext>
            </a:extLst>
          </p:cNvPr>
          <p:cNvPicPr>
            <a:picLocks noChangeAspect="1"/>
          </p:cNvPicPr>
          <p:nvPr/>
        </p:nvPicPr>
        <p:blipFill>
          <a:blip r:embed="rId2"/>
          <a:stretch>
            <a:fillRect/>
          </a:stretch>
        </p:blipFill>
        <p:spPr>
          <a:xfrm>
            <a:off x="1110356" y="1069502"/>
            <a:ext cx="6923288" cy="3432200"/>
          </a:xfrm>
          <a:prstGeom prst="rect">
            <a:avLst/>
          </a:prstGeom>
        </p:spPr>
      </p:pic>
    </p:spTree>
    <p:extLst>
      <p:ext uri="{BB962C8B-B14F-4D97-AF65-F5344CB8AC3E}">
        <p14:creationId xmlns:p14="http://schemas.microsoft.com/office/powerpoint/2010/main" val="3531865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Cross-Sectional Tests of CAPM: FM regression</a:t>
            </a: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Results:</a:t>
            </a:r>
          </a:p>
        </p:txBody>
      </p:sp>
      <p:pic>
        <p:nvPicPr>
          <p:cNvPr id="2" name="图片 1">
            <a:extLst>
              <a:ext uri="{FF2B5EF4-FFF2-40B4-BE49-F238E27FC236}">
                <a16:creationId xmlns:a16="http://schemas.microsoft.com/office/drawing/2014/main" id="{8D9DD7E8-EF59-46A2-B8A8-ADF4B7BD9B98}"/>
              </a:ext>
            </a:extLst>
          </p:cNvPr>
          <p:cNvPicPr>
            <a:picLocks noChangeAspect="1"/>
          </p:cNvPicPr>
          <p:nvPr/>
        </p:nvPicPr>
        <p:blipFill>
          <a:blip r:embed="rId2"/>
          <a:stretch>
            <a:fillRect/>
          </a:stretch>
        </p:blipFill>
        <p:spPr>
          <a:xfrm>
            <a:off x="1110356" y="1084250"/>
            <a:ext cx="6923288" cy="3432200"/>
          </a:xfrm>
          <a:prstGeom prst="rect">
            <a:avLst/>
          </a:prstGeom>
        </p:spPr>
      </p:pic>
    </p:spTree>
    <p:extLst>
      <p:ext uri="{BB962C8B-B14F-4D97-AF65-F5344CB8AC3E}">
        <p14:creationId xmlns:p14="http://schemas.microsoft.com/office/powerpoint/2010/main" val="288066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Bef>
                    <a:spcPct val="0"/>
                  </a:spcBef>
                  <a:spcAft>
                    <a:spcPts val="300"/>
                  </a:spcAft>
                  <a:buNone/>
                </a:pPr>
                <a:r>
                  <a:rPr lang="en-US" dirty="0">
                    <a:latin typeface="Arial" pitchFamily="34" charset="0"/>
                    <a:cs typeface="Arial" pitchFamily="34" charset="0"/>
                  </a:rPr>
                  <a:t>Regressions</a:t>
                </a:r>
              </a:p>
              <a:p>
                <a:pPr>
                  <a:spcBef>
                    <a:spcPct val="0"/>
                  </a:spcBef>
                  <a:spcAft>
                    <a:spcPts val="300"/>
                  </a:spcAft>
                  <a:buNone/>
                </a:pPr>
                <a:endParaRPr lang="en-US" sz="1600" dirty="0">
                  <a:latin typeface="Arial" pitchFamily="34" charset="0"/>
                  <a:cs typeface="Arial" pitchFamily="34" charset="0"/>
                </a:endParaRPr>
              </a:p>
              <a:p>
                <a:pPr lvl="1">
                  <a:spcBef>
                    <a:spcPct val="0"/>
                  </a:spcBef>
                  <a:spcAft>
                    <a:spcPts val="300"/>
                  </a:spcAft>
                </a:pPr>
                <a:r>
                  <a:rPr lang="en-US" sz="2000" b="1" dirty="0">
                    <a:solidFill>
                      <a:srgbClr val="B85C00"/>
                    </a:solidFill>
                    <a:latin typeface="Arial" pitchFamily="34" charset="0"/>
                    <a:cs typeface="Arial" pitchFamily="34" charset="0"/>
                  </a:rPr>
                  <a:t>Time series regression</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Regression equation:</a:t>
                </a:r>
              </a:p>
              <a:p>
                <a:pPr marL="914400" lvl="2" indent="0">
                  <a:spcBef>
                    <a:spcPct val="0"/>
                  </a:spcBef>
                  <a:spcAft>
                    <a:spcPts val="300"/>
                  </a:spcAft>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Arial" pitchFamily="34" charset="0"/>
                            </a:rPr>
                          </m:ctrlPr>
                        </m:sSubPr>
                        <m:e>
                          <m:r>
                            <a:rPr lang="en-US" sz="1800" b="0" i="1" smtClean="0">
                              <a:latin typeface="Cambria Math" panose="02040503050406030204" pitchFamily="18" charset="0"/>
                              <a:cs typeface="Arial" pitchFamily="34" charset="0"/>
                            </a:rPr>
                            <m:t>𝑦</m:t>
                          </m:r>
                        </m:e>
                        <m:sub>
                          <m:r>
                            <a:rPr lang="en-US" sz="1800" b="0" i="1" smtClean="0">
                              <a:latin typeface="Cambria Math" panose="02040503050406030204" pitchFamily="18" charset="0"/>
                              <a:cs typeface="Arial" pitchFamily="34" charset="0"/>
                            </a:rPr>
                            <m:t>𝑡</m:t>
                          </m:r>
                        </m:sub>
                      </m:sSub>
                      <m:r>
                        <a:rPr lang="en-US" sz="1800" b="0" i="1" smtClean="0">
                          <a:latin typeface="Cambria Math" panose="02040503050406030204" pitchFamily="18" charset="0"/>
                          <a:cs typeface="Arial" pitchFamily="34" charset="0"/>
                        </a:rPr>
                        <m:t>=</m:t>
                      </m:r>
                      <m:r>
                        <m:rPr>
                          <m:sty m:val="p"/>
                        </m:rPr>
                        <a:rPr lang="el-GR" sz="1800" b="0" i="1" smtClean="0">
                          <a:latin typeface="Cambria Math" panose="02040503050406030204" pitchFamily="18" charset="0"/>
                          <a:cs typeface="Arial" pitchFamily="34" charset="0"/>
                        </a:rPr>
                        <m:t>α</m:t>
                      </m:r>
                      <m:r>
                        <a:rPr lang="en-US" sz="1800" b="0" i="1" smtClean="0">
                          <a:latin typeface="Cambria Math" panose="02040503050406030204" pitchFamily="18" charset="0"/>
                          <a:cs typeface="Arial" pitchFamily="34" charset="0"/>
                        </a:rPr>
                        <m:t>+</m:t>
                      </m:r>
                      <m:r>
                        <m:rPr>
                          <m:sty m:val="p"/>
                        </m:rPr>
                        <a:rPr lang="el-GR" sz="1800" b="0" i="1" smtClean="0">
                          <a:latin typeface="Cambria Math" panose="02040503050406030204" pitchFamily="18" charset="0"/>
                          <a:cs typeface="Arial" pitchFamily="34" charset="0"/>
                        </a:rPr>
                        <m:t>β</m:t>
                      </m:r>
                      <m:r>
                        <a:rPr lang="en-US" sz="1800" b="0" i="1" smtClean="0">
                          <a:latin typeface="Cambria Math" panose="02040503050406030204" pitchFamily="18" charset="0"/>
                          <a:cs typeface="Arial" pitchFamily="34" charset="0"/>
                        </a:rPr>
                        <m:t> </m:t>
                      </m:r>
                      <m:sSub>
                        <m:sSubPr>
                          <m:ctrlPr>
                            <a:rPr lang="en-US" sz="1800" b="0" i="1" smtClean="0">
                              <a:latin typeface="Cambria Math" panose="02040503050406030204" pitchFamily="18" charset="0"/>
                              <a:cs typeface="Arial" pitchFamily="34" charset="0"/>
                            </a:rPr>
                          </m:ctrlPr>
                        </m:sSubPr>
                        <m:e>
                          <m:r>
                            <a:rPr lang="en-US" sz="1800" b="0" i="1" smtClean="0">
                              <a:latin typeface="Cambria Math" panose="02040503050406030204" pitchFamily="18" charset="0"/>
                              <a:cs typeface="Arial" pitchFamily="34" charset="0"/>
                            </a:rPr>
                            <m:t>𝑥</m:t>
                          </m:r>
                        </m:e>
                        <m:sub>
                          <m:r>
                            <a:rPr lang="en-US" sz="1800" b="0" i="1" smtClean="0">
                              <a:latin typeface="Cambria Math" panose="02040503050406030204" pitchFamily="18" charset="0"/>
                              <a:cs typeface="Arial" pitchFamily="34" charset="0"/>
                            </a:rPr>
                            <m:t>𝑡</m:t>
                          </m:r>
                        </m:sub>
                      </m:sSub>
                      <m:r>
                        <a:rPr lang="en-US" sz="1800" b="0" i="1" smtClean="0">
                          <a:latin typeface="Cambria Math" panose="02040503050406030204" pitchFamily="18" charset="0"/>
                          <a:cs typeface="Arial" pitchFamily="34" charset="0"/>
                        </a:rPr>
                        <m:t>+</m:t>
                      </m:r>
                      <m:sSub>
                        <m:sSubPr>
                          <m:ctrlPr>
                            <a:rPr lang="en-US" sz="1800" b="0" i="1" smtClean="0">
                              <a:latin typeface="Cambria Math" panose="02040503050406030204" pitchFamily="18" charset="0"/>
                              <a:cs typeface="Arial" pitchFamily="34" charset="0"/>
                            </a:rPr>
                          </m:ctrlPr>
                        </m:sSubPr>
                        <m:e>
                          <m:r>
                            <m:rPr>
                              <m:sty m:val="p"/>
                            </m:rPr>
                            <a:rPr lang="en-US" sz="1800">
                              <a:latin typeface="Cambria Math" panose="02040503050406030204" pitchFamily="18" charset="0"/>
                            </a:rPr>
                            <m:t>ϵ</m:t>
                          </m:r>
                          <m:r>
                            <m:rPr>
                              <m:nor/>
                            </m:rPr>
                            <a:rPr lang="en-US" sz="1800"/>
                            <m:t> </m:t>
                          </m:r>
                        </m:e>
                        <m:sub>
                          <m:r>
                            <a:rPr lang="en-US" sz="1800" b="0" i="1" smtClean="0">
                              <a:latin typeface="Cambria Math" panose="02040503050406030204" pitchFamily="18" charset="0"/>
                              <a:cs typeface="Arial" pitchFamily="34" charset="0"/>
                            </a:rPr>
                            <m:t>𝑡</m:t>
                          </m:r>
                        </m:sub>
                      </m:sSub>
                      <m:r>
                        <a:rPr lang="en-US" sz="1800" b="0" i="1" smtClean="0">
                          <a:latin typeface="Cambria Math" panose="02040503050406030204" pitchFamily="18" charset="0"/>
                          <a:cs typeface="Arial" pitchFamily="34" charset="0"/>
                        </a:rPr>
                        <m:t>,  </m:t>
                      </m:r>
                      <m:r>
                        <a:rPr lang="en-US" sz="1800" b="0" i="1" smtClean="0">
                          <a:latin typeface="Cambria Math" panose="02040503050406030204" pitchFamily="18" charset="0"/>
                          <a:cs typeface="Arial" pitchFamily="34" charset="0"/>
                        </a:rPr>
                        <m:t>𝑡</m:t>
                      </m:r>
                      <m:r>
                        <a:rPr lang="en-US" sz="1800" b="0" i="1" smtClean="0">
                          <a:latin typeface="Cambria Math" panose="02040503050406030204" pitchFamily="18" charset="0"/>
                          <a:cs typeface="Arial" pitchFamily="34" charset="0"/>
                        </a:rPr>
                        <m:t>=1,2,…,</m:t>
                      </m:r>
                      <m:r>
                        <a:rPr lang="en-US" sz="1800" b="0" i="1" smtClean="0">
                          <a:latin typeface="Cambria Math" panose="02040503050406030204" pitchFamily="18" charset="0"/>
                          <a:cs typeface="Arial" pitchFamily="34" charset="0"/>
                        </a:rPr>
                        <m:t>𝑇</m:t>
                      </m:r>
                      <m:r>
                        <a:rPr lang="en-US" sz="1800" b="0" i="1" smtClean="0">
                          <a:latin typeface="Cambria Math" panose="02040503050406030204" pitchFamily="18" charset="0"/>
                          <a:cs typeface="Arial" pitchFamily="34" charset="0"/>
                        </a:rPr>
                        <m:t> </m:t>
                      </m:r>
                    </m:oMath>
                  </m:oMathPara>
                </a14:m>
                <a:endParaRPr lang="en-US" sz="1800" dirty="0">
                  <a:latin typeface="Arial" pitchFamily="34" charset="0"/>
                  <a:cs typeface="Arial" pitchFamily="34" charset="0"/>
                </a:endParaRP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Explanatory variables: </a:t>
                </a:r>
                <a14:m>
                  <m:oMath xmlns:m="http://schemas.openxmlformats.org/officeDocument/2006/math">
                    <m:sSub>
                      <m:sSubPr>
                        <m:ctrlPr>
                          <a:rPr lang="en-US" sz="1800" i="1">
                            <a:latin typeface="Cambria Math" panose="02040503050406030204" pitchFamily="18" charset="0"/>
                            <a:cs typeface="Arial" pitchFamily="34" charset="0"/>
                          </a:rPr>
                        </m:ctrlPr>
                      </m:sSubPr>
                      <m:e>
                        <m:r>
                          <a:rPr lang="en-US" sz="1800" i="1">
                            <a:latin typeface="Cambria Math" panose="02040503050406030204" pitchFamily="18" charset="0"/>
                            <a:cs typeface="Arial" pitchFamily="34" charset="0"/>
                          </a:rPr>
                          <m:t>𝑥</m:t>
                        </m:r>
                      </m:e>
                      <m:sub>
                        <m:r>
                          <a:rPr lang="en-US" sz="1800" i="1">
                            <a:latin typeface="Cambria Math" panose="02040503050406030204" pitchFamily="18" charset="0"/>
                            <a:cs typeface="Arial" pitchFamily="34" charset="0"/>
                          </a:rPr>
                          <m:t>𝑡</m:t>
                        </m:r>
                      </m:sub>
                    </m:sSub>
                  </m:oMath>
                </a14:m>
                <a:r>
                  <a:rPr lang="en-US" sz="1800" dirty="0">
                    <a:latin typeface="Arial" pitchFamily="34" charset="0"/>
                    <a:cs typeface="Arial" pitchFamily="34" charset="0"/>
                  </a:rPr>
                  <a:t> (market returns or factor realizations)</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Dependent variables: </a:t>
                </a:r>
                <a14:m>
                  <m:oMath xmlns:m="http://schemas.openxmlformats.org/officeDocument/2006/math">
                    <m:sSub>
                      <m:sSubPr>
                        <m:ctrlPr>
                          <a:rPr lang="en-US" sz="1800" i="1">
                            <a:latin typeface="Cambria Math" panose="02040503050406030204" pitchFamily="18" charset="0"/>
                            <a:cs typeface="Arial" pitchFamily="34" charset="0"/>
                          </a:rPr>
                        </m:ctrlPr>
                      </m:sSubPr>
                      <m:e>
                        <m:r>
                          <a:rPr lang="en-US" sz="1800" b="0" i="1" smtClean="0">
                            <a:latin typeface="Cambria Math" panose="02040503050406030204" pitchFamily="18" charset="0"/>
                            <a:cs typeface="Arial" pitchFamily="34" charset="0"/>
                          </a:rPr>
                          <m:t>𝑦</m:t>
                        </m:r>
                      </m:e>
                      <m:sub>
                        <m:r>
                          <a:rPr lang="en-US" sz="1800" i="1">
                            <a:latin typeface="Cambria Math" panose="02040503050406030204" pitchFamily="18" charset="0"/>
                            <a:cs typeface="Arial" pitchFamily="34" charset="0"/>
                          </a:rPr>
                          <m:t>𝑡</m:t>
                        </m:r>
                      </m:sub>
                    </m:sSub>
                  </m:oMath>
                </a14:m>
                <a:r>
                  <a:rPr lang="en-US" sz="1800" dirty="0">
                    <a:latin typeface="Arial" pitchFamily="34" charset="0"/>
                    <a:cs typeface="Arial" pitchFamily="34" charset="0"/>
                  </a:rPr>
                  <a:t> (stock or portfolio returns)</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E</a:t>
                </a:r>
                <a:r>
                  <a:rPr lang="en-US" altLang="zh-CN" sz="1800" dirty="0">
                    <a:latin typeface="Arial" pitchFamily="34" charset="0"/>
                    <a:cs typeface="Arial" pitchFamily="34" charset="0"/>
                  </a:rPr>
                  <a:t>very observation is indexed by subscript </a:t>
                </a:r>
                <a14:m>
                  <m:oMath xmlns:m="http://schemas.openxmlformats.org/officeDocument/2006/math">
                    <m:r>
                      <a:rPr lang="en-US" sz="1800" i="1">
                        <a:latin typeface="Cambria Math" panose="02040503050406030204" pitchFamily="18" charset="0"/>
                        <a:cs typeface="Arial" pitchFamily="34" charset="0"/>
                      </a:rPr>
                      <m:t>𝑡</m:t>
                    </m:r>
                  </m:oMath>
                </a14:m>
                <a:endParaRPr lang="en-US" sz="1800" dirty="0">
                  <a:latin typeface="Arial" pitchFamily="34" charset="0"/>
                  <a:cs typeface="Arial" pitchFamily="34" charset="0"/>
                </a:endParaRP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Number of observations: </a:t>
                </a:r>
                <a14:m>
                  <m:oMath xmlns:m="http://schemas.openxmlformats.org/officeDocument/2006/math">
                    <m:r>
                      <a:rPr lang="en-US" sz="1800" i="1">
                        <a:latin typeface="Cambria Math" panose="02040503050406030204" pitchFamily="18" charset="0"/>
                        <a:cs typeface="Arial" pitchFamily="34" charset="0"/>
                      </a:rPr>
                      <m:t>𝑇</m:t>
                    </m:r>
                    <m:r>
                      <a:rPr lang="en-US" sz="1800" i="1">
                        <a:latin typeface="Cambria Math" panose="02040503050406030204" pitchFamily="18" charset="0"/>
                        <a:cs typeface="Arial" pitchFamily="34" charset="0"/>
                      </a:rPr>
                      <m:t> </m:t>
                    </m:r>
                  </m:oMath>
                </a14:m>
                <a:endParaRPr lang="en-US" sz="1800" dirty="0">
                  <a:latin typeface="Arial" pitchFamily="34" charset="0"/>
                  <a:cs typeface="Arial" pitchFamily="34" charset="0"/>
                </a:endParaRP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What do we assume about </a:t>
                </a:r>
                <a14:m>
                  <m:oMath xmlns:m="http://schemas.openxmlformats.org/officeDocument/2006/math">
                    <m:sSub>
                      <m:sSubPr>
                        <m:ctrlPr>
                          <a:rPr lang="en-US" sz="1800" i="1">
                            <a:latin typeface="Cambria Math" panose="02040503050406030204" pitchFamily="18" charset="0"/>
                            <a:cs typeface="Arial" pitchFamily="34" charset="0"/>
                          </a:rPr>
                        </m:ctrlPr>
                      </m:sSubPr>
                      <m:e>
                        <m:r>
                          <a:rPr lang="en-US" sz="1800" i="1">
                            <a:latin typeface="Cambria Math" panose="02040503050406030204" pitchFamily="18" charset="0"/>
                            <a:cs typeface="Arial" pitchFamily="34" charset="0"/>
                          </a:rPr>
                          <m:t>𝑥</m:t>
                        </m:r>
                      </m:e>
                      <m:sub>
                        <m:r>
                          <a:rPr lang="en-US" sz="1800" i="1">
                            <a:latin typeface="Cambria Math" panose="02040503050406030204" pitchFamily="18" charset="0"/>
                            <a:cs typeface="Arial" pitchFamily="34" charset="0"/>
                          </a:rPr>
                          <m:t>𝑡</m:t>
                        </m:r>
                      </m:sub>
                    </m:sSub>
                  </m:oMath>
                </a14:m>
                <a:r>
                  <a:rPr lang="en-US" sz="1800" dirty="0">
                    <a:latin typeface="Arial" pitchFamily="34" charset="0"/>
                    <a:cs typeface="Arial" pitchFamily="34" charset="0"/>
                  </a:rPr>
                  <a:t> and </a:t>
                </a:r>
                <a14:m>
                  <m:oMath xmlns:m="http://schemas.openxmlformats.org/officeDocument/2006/math">
                    <m:sSub>
                      <m:sSubPr>
                        <m:ctrlPr>
                          <a:rPr lang="en-US" sz="1800" i="1">
                            <a:latin typeface="Cambria Math" panose="02040503050406030204" pitchFamily="18" charset="0"/>
                            <a:cs typeface="Arial" pitchFamily="34" charset="0"/>
                          </a:rPr>
                        </m:ctrlPr>
                      </m:sSubPr>
                      <m:e>
                        <m:r>
                          <m:rPr>
                            <m:sty m:val="p"/>
                          </m:rPr>
                          <a:rPr lang="en-US" sz="1800">
                            <a:latin typeface="Cambria Math" panose="02040503050406030204" pitchFamily="18" charset="0"/>
                          </a:rPr>
                          <m:t>ϵ</m:t>
                        </m:r>
                        <m:r>
                          <m:rPr>
                            <m:nor/>
                          </m:rPr>
                          <a:rPr lang="en-US" sz="1800"/>
                          <m:t> </m:t>
                        </m:r>
                      </m:e>
                      <m:sub>
                        <m:r>
                          <a:rPr lang="en-US" sz="1800" i="1">
                            <a:latin typeface="Cambria Math" panose="02040503050406030204" pitchFamily="18" charset="0"/>
                            <a:cs typeface="Arial" pitchFamily="34" charset="0"/>
                          </a:rPr>
                          <m:t>𝑡</m:t>
                        </m:r>
                      </m:sub>
                    </m:sSub>
                  </m:oMath>
                </a14:m>
                <a:r>
                  <a:rPr lang="en-US" sz="1800" dirty="0">
                    <a:latin typeface="Arial" pitchFamily="34" charset="0"/>
                    <a:cs typeface="Arial" pitchFamily="34" charset="0"/>
                  </a:rPr>
                  <a:t>?</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Parameters to estimate: </a:t>
                </a:r>
                <a14:m>
                  <m:oMath xmlns:m="http://schemas.openxmlformats.org/officeDocument/2006/math">
                    <m:r>
                      <m:rPr>
                        <m:sty m:val="p"/>
                      </m:rPr>
                      <a:rPr lang="el-GR" sz="1800" i="1">
                        <a:latin typeface="Cambria Math" panose="02040503050406030204" pitchFamily="18" charset="0"/>
                        <a:cs typeface="Arial" pitchFamily="34" charset="0"/>
                      </a:rPr>
                      <m:t>α</m:t>
                    </m:r>
                  </m:oMath>
                </a14:m>
                <a:r>
                  <a:rPr lang="en-US" sz="1800" dirty="0">
                    <a:latin typeface="Arial" pitchFamily="34" charset="0"/>
                    <a:cs typeface="Arial" pitchFamily="34" charset="0"/>
                  </a:rPr>
                  <a:t> (</a:t>
                </a:r>
                <a:r>
                  <a:rPr lang="en-US" altLang="zh-CN" sz="1800" dirty="0">
                    <a:latin typeface="Arial" pitchFamily="34" charset="0"/>
                    <a:cs typeface="Arial" pitchFamily="34" charset="0"/>
                  </a:rPr>
                  <a:t>i</a:t>
                </a:r>
                <a:r>
                  <a:rPr lang="en-US" sz="1800" dirty="0">
                    <a:latin typeface="Arial" pitchFamily="34" charset="0"/>
                    <a:cs typeface="Arial" pitchFamily="34" charset="0"/>
                  </a:rPr>
                  <a:t>ntercept), </a:t>
                </a:r>
                <a14:m>
                  <m:oMath xmlns:m="http://schemas.openxmlformats.org/officeDocument/2006/math">
                    <m:r>
                      <m:rPr>
                        <m:sty m:val="p"/>
                      </m:rPr>
                      <a:rPr lang="el-GR" sz="1800" i="1">
                        <a:latin typeface="Cambria Math" panose="02040503050406030204" pitchFamily="18" charset="0"/>
                        <a:cs typeface="Arial" pitchFamily="34" charset="0"/>
                      </a:rPr>
                      <m:t>β</m:t>
                    </m:r>
                  </m:oMath>
                </a14:m>
                <a:r>
                  <a:rPr lang="en-US" sz="1800" dirty="0">
                    <a:latin typeface="Arial" pitchFamily="34" charset="0"/>
                    <a:cs typeface="Arial" pitchFamily="34" charset="0"/>
                  </a:rPr>
                  <a:t> (</a:t>
                </a:r>
                <a:r>
                  <a:rPr lang="en-US" altLang="zh-CN" sz="1800" dirty="0">
                    <a:latin typeface="Arial" pitchFamily="34" charset="0"/>
                    <a:cs typeface="Arial" pitchFamily="34" charset="0"/>
                  </a:rPr>
                  <a:t>s</a:t>
                </a:r>
                <a:r>
                  <a:rPr lang="en-US" sz="1800" dirty="0">
                    <a:latin typeface="Arial" pitchFamily="34" charset="0"/>
                    <a:cs typeface="Arial" pitchFamily="34" charset="0"/>
                  </a:rPr>
                  <a:t>lope)</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Parameter estimates: </a:t>
                </a:r>
                <a14:m>
                  <m:oMath xmlns:m="http://schemas.openxmlformats.org/officeDocument/2006/math">
                    <m:acc>
                      <m:accPr>
                        <m:chr m:val="̂"/>
                        <m:ctrlPr>
                          <a:rPr lang="en-US" sz="1800" i="1">
                            <a:latin typeface="Cambria Math" panose="02040503050406030204" pitchFamily="18" charset="0"/>
                            <a:cs typeface="Arial" pitchFamily="34" charset="0"/>
                          </a:rPr>
                        </m:ctrlPr>
                      </m:accPr>
                      <m:e>
                        <m:r>
                          <m:rPr>
                            <m:sty m:val="p"/>
                          </m:rPr>
                          <a:rPr lang="en-US" sz="1800">
                            <a:latin typeface="Cambria Math" panose="02040503050406030204" pitchFamily="18" charset="0"/>
                            <a:cs typeface="Arial" pitchFamily="34" charset="0"/>
                          </a:rPr>
                          <m:t>α</m:t>
                        </m:r>
                      </m:e>
                    </m:acc>
                    <m:r>
                      <a:rPr lang="en-US" sz="1800">
                        <a:latin typeface="Cambria Math" panose="02040503050406030204" pitchFamily="18" charset="0"/>
                        <a:cs typeface="Arial" pitchFamily="34" charset="0"/>
                      </a:rPr>
                      <m:t>,</m:t>
                    </m:r>
                    <m:acc>
                      <m:accPr>
                        <m:chr m:val="̂"/>
                        <m:ctrlPr>
                          <a:rPr lang="en-US" sz="1800" i="1">
                            <a:latin typeface="Cambria Math" panose="02040503050406030204" pitchFamily="18" charset="0"/>
                            <a:cs typeface="Arial" pitchFamily="34" charset="0"/>
                          </a:rPr>
                        </m:ctrlPr>
                      </m:accPr>
                      <m:e>
                        <m:r>
                          <m:rPr>
                            <m:sty m:val="p"/>
                          </m:rPr>
                          <a:rPr lang="en-US" sz="1800">
                            <a:latin typeface="Cambria Math" panose="02040503050406030204" pitchFamily="18" charset="0"/>
                            <a:cs typeface="Arial" pitchFamily="34" charset="0"/>
                          </a:rPr>
                          <m:t>β</m:t>
                        </m:r>
                      </m:e>
                    </m:acc>
                  </m:oMath>
                </a14:m>
                <a:endParaRPr lang="en-US" sz="1800" dirty="0">
                  <a:latin typeface="Arial" pitchFamily="34" charset="0"/>
                  <a:cs typeface="Arial" pitchFamily="34" charset="0"/>
                </a:endParaRPr>
              </a:p>
              <a:p>
                <a:pPr lvl="3">
                  <a:spcBef>
                    <a:spcPct val="0"/>
                  </a:spcBef>
                  <a:spcAft>
                    <a:spcPts val="300"/>
                  </a:spcAft>
                  <a:buFont typeface="Courier New" panose="02070309020205020404" pitchFamily="49" charset="0"/>
                  <a:buChar char="o"/>
                </a:pPr>
                <a:r>
                  <a:rPr lang="en-US" sz="1400" dirty="0">
                    <a:latin typeface="Arial" pitchFamily="34" charset="0"/>
                    <a:cs typeface="Arial" pitchFamily="34" charset="0"/>
                  </a:rPr>
                  <a:t>Standard errors of parameter estimates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46" t="-1385"/>
                </a:stretch>
              </a:blipFill>
            </p:spPr>
            <p:txBody>
              <a:bodyPr/>
              <a:lstStyle/>
              <a:p>
                <a:r>
                  <a:rPr lang="en-US">
                    <a:noFill/>
                  </a:rPr>
                  <a:t> </a:t>
                </a:r>
              </a:p>
            </p:txBody>
          </p:sp>
        </mc:Fallback>
      </mc:AlternateContent>
    </p:spTree>
    <p:extLst>
      <p:ext uri="{BB962C8B-B14F-4D97-AF65-F5344CB8AC3E}">
        <p14:creationId xmlns:p14="http://schemas.microsoft.com/office/powerpoint/2010/main" val="1562286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Tests of CAPM: Discussion</a:t>
            </a:r>
            <a:endParaRPr lang="en-US" sz="1800" dirty="0">
              <a:latin typeface="Arial" pitchFamily="34" charset="0"/>
              <a:cs typeface="Arial" pitchFamily="34" charset="0"/>
            </a:endParaRPr>
          </a:p>
          <a:p>
            <a:pPr>
              <a:spcBef>
                <a:spcPct val="0"/>
              </a:spcBef>
              <a:spcAft>
                <a:spcPts val="300"/>
              </a:spcAft>
              <a:buNone/>
            </a:pPr>
            <a:endParaRPr lang="en-US" sz="1800" dirty="0">
              <a:latin typeface="Arial" pitchFamily="34" charset="0"/>
              <a:cs typeface="Arial" pitchFamily="34" charset="0"/>
            </a:endParaRPr>
          </a:p>
          <a:p>
            <a:pPr lvl="1"/>
            <a:r>
              <a:rPr lang="en-US" sz="1800" dirty="0"/>
              <a:t>These tests all seem to reject the CAPM – put somewhat differently, the tests indicate that the value-weighted portfolio is not mean-variance efficient</a:t>
            </a:r>
          </a:p>
          <a:p>
            <a:pPr lvl="2"/>
            <a:r>
              <a:rPr lang="en-US" sz="1600" dirty="0"/>
              <a:t>This creates a problem for corporate finance people that want to use the CAPM to estimate cost of capital.  I’m not convinced that there is a lot that can be done to deal with this problem.</a:t>
            </a:r>
          </a:p>
          <a:p>
            <a:pPr lvl="2"/>
            <a:r>
              <a:rPr lang="en-US" sz="1600" dirty="0"/>
              <a:t>This also creates a problem for people who want to use the CAPM to evaluate the performance of managed portfolios.  We can deal with this problem with multi-factor models.</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662704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Tests of CAPM: Discussion</a:t>
            </a:r>
            <a:endParaRPr lang="en-US" sz="1800" dirty="0">
              <a:latin typeface="Arial" pitchFamily="34" charset="0"/>
              <a:cs typeface="Arial" pitchFamily="34" charset="0"/>
            </a:endParaRPr>
          </a:p>
          <a:p>
            <a:pPr>
              <a:spcBef>
                <a:spcPct val="0"/>
              </a:spcBef>
              <a:spcAft>
                <a:spcPts val="300"/>
              </a:spcAft>
              <a:buNone/>
            </a:pPr>
            <a:endParaRPr lang="en-US" sz="1800" dirty="0">
              <a:latin typeface="Arial" pitchFamily="34" charset="0"/>
              <a:cs typeface="Arial" pitchFamily="34" charset="0"/>
            </a:endParaRPr>
          </a:p>
          <a:p>
            <a:pPr lvl="0">
              <a:buClr>
                <a:schemeClr val="accent1"/>
              </a:buClr>
            </a:pPr>
            <a:r>
              <a:rPr lang="en-US" sz="1800" dirty="0"/>
              <a:t>The actual portfolio that we use as the market portfolio in tests of the CAPM is actually somewhat arbitrary. In this sense, it’s not surprising that our tests reject the CAPM.</a:t>
            </a:r>
          </a:p>
          <a:p>
            <a:pPr lvl="0">
              <a:buClr>
                <a:schemeClr val="accent1"/>
              </a:buClr>
            </a:pPr>
            <a:r>
              <a:rPr lang="en-US" sz="1800" dirty="0"/>
              <a:t>However, the tests are not vacuous – the tests indicate that applications of the CAPM, which do use these benchmarks, may be somewhat misguided</a:t>
            </a:r>
          </a:p>
          <a:p>
            <a:pPr lvl="1"/>
            <a:r>
              <a:rPr lang="en-US" sz="1400" dirty="0"/>
              <a:t>Such as cost of capital applications</a:t>
            </a:r>
          </a:p>
          <a:p>
            <a:pPr lvl="1"/>
            <a:r>
              <a:rPr lang="en-US" sz="1400" dirty="0"/>
              <a:t>Portfolio performance evaluation</a:t>
            </a:r>
          </a:p>
          <a:p>
            <a:pPr lvl="0"/>
            <a:endParaRPr lang="en-US" sz="1400" dirty="0"/>
          </a:p>
          <a:p>
            <a:pPr marL="0" indent="0">
              <a:buNone/>
            </a:pPr>
            <a:r>
              <a:rPr lang="en-US" dirty="0"/>
              <a:t> </a:t>
            </a:r>
            <a:endParaRPr lang="en-US" sz="24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399308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Multi-Factor (APT) Models</a:t>
                </a:r>
              </a:p>
              <a:p>
                <a:pPr marL="0" indent="0">
                  <a:buNone/>
                </a:pPr>
                <a:endParaRPr lang="en-US" dirty="0"/>
              </a:p>
              <a:p>
                <a:pPr marL="742950" lvl="1" indent="-285750">
                  <a:lnSpc>
                    <a:spcPct val="150000"/>
                  </a:lnSpc>
                  <a:spcBef>
                    <a:spcPct val="0"/>
                  </a:spcBef>
                  <a:spcAft>
                    <a:spcPts val="300"/>
                  </a:spcAft>
                  <a:buClr>
                    <a:srgbClr val="C00000"/>
                  </a:buClr>
                  <a:buFont typeface="Wingdings" pitchFamily="2" charset="2"/>
                  <a:buChar char="§"/>
                </a:pPr>
                <a:r>
                  <a:rPr lang="en-US" sz="1800" dirty="0">
                    <a:latin typeface="Cambria Math" panose="02040503050406030204" pitchFamily="18" charset="0"/>
                  </a:rPr>
                  <a:t>Asset </a:t>
                </a:r>
                <a14:m>
                  <m:oMath xmlns:m="http://schemas.openxmlformats.org/officeDocument/2006/math">
                    <m:r>
                      <a:rPr lang="en-US" sz="1800" i="1">
                        <a:latin typeface="Cambria Math" panose="02040503050406030204" pitchFamily="18" charset="0"/>
                      </a:rPr>
                      <m:t>𝑖</m:t>
                    </m:r>
                  </m:oMath>
                </a14:m>
                <a:r>
                  <a:rPr lang="en-US" sz="1800" dirty="0">
                    <a:latin typeface="Cambria Math" panose="02040503050406030204" pitchFamily="18" charset="0"/>
                  </a:rPr>
                  <a:t>’s return under a K-factor model :</a:t>
                </a:r>
              </a:p>
              <a:p>
                <a:pPr marL="457200" lvl="1" indent="0">
                  <a:lnSpc>
                    <a:spcPct val="150000"/>
                  </a:lnSpc>
                  <a:spcBef>
                    <a:spcPct val="0"/>
                  </a:spcBef>
                  <a:spcAft>
                    <a:spcPts val="300"/>
                  </a:spcAft>
                  <a:buClr>
                    <a:srgbClr val="C00000"/>
                  </a:buClr>
                  <a:buNone/>
                </a:pPr>
                <a:r>
                  <a:rPr lang="en-US" sz="1800" dirty="0"/>
                  <a:t>	 </a:t>
                </a:r>
                <a14:m>
                  <m:oMath xmlns:m="http://schemas.openxmlformats.org/officeDocument/2006/math">
                    <m:sSub>
                      <m:sSubPr>
                        <m:ctrlPr>
                          <a:rPr lang="en-US" sz="1800" b="0" i="1" smtClean="0">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b="0" i="1" smtClean="0">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𝑖</m:t>
                            </m:r>
                          </m:sub>
                        </m:sSub>
                      </m:e>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b="0" i="1" smtClean="0">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r>
                          <a:rPr lang="en-US" sz="1800" i="1">
                            <a:latin typeface="Cambria Math" panose="02040503050406030204" pitchFamily="18" charset="0"/>
                          </a:rPr>
                          <m:t>2</m:t>
                        </m:r>
                      </m:sub>
                    </m:sSub>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b="0" i="1" smtClean="0">
                            <a:latin typeface="Cambria Math" panose="02040503050406030204" pitchFamily="18" charset="0"/>
                          </a:rPr>
                          <m:t>2</m:t>
                        </m:r>
                      </m:sub>
                    </m:sSub>
                    <m:r>
                      <a:rPr lang="en-US" sz="1800" i="1">
                        <a:latin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r>
                          <a:rPr lang="en-US" sz="1800" i="1">
                            <a:latin typeface="Cambria Math" panose="02040503050406030204" pitchFamily="18" charset="0"/>
                          </a:rPr>
                          <m:t>3</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b="0" i="1" smtClean="0">
                            <a:latin typeface="Cambria Math" panose="02040503050406030204" pitchFamily="18" charset="0"/>
                          </a:rPr>
                          <m:t>3</m:t>
                        </m:r>
                      </m:sub>
                    </m:sSub>
                    <m:r>
                      <a:rPr lang="en-US" sz="1800" i="1">
                        <a:latin typeface="Cambria Math" panose="02040503050406030204" pitchFamily="18" charset="0"/>
                      </a:rPr>
                      <m:t>+</m:t>
                    </m:r>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 </m:t>
                        </m:r>
                        <m:r>
                          <a:rPr lang="en-US" sz="1800" i="1">
                            <a:latin typeface="Cambria Math" panose="02040503050406030204" pitchFamily="18" charset="0"/>
                          </a:rPr>
                          <m:t>𝛽</m:t>
                        </m:r>
                      </m:e>
                      <m:sub>
                        <m:r>
                          <a:rPr lang="en-US" sz="1800" i="1">
                            <a:latin typeface="Cambria Math" panose="02040503050406030204" pitchFamily="18" charset="0"/>
                          </a:rPr>
                          <m:t>𝑖𝐾</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b="0" i="1" smtClean="0">
                            <a:latin typeface="Cambria Math" panose="02040503050406030204" pitchFamily="18" charset="0"/>
                          </a:rPr>
                          <m:t>𝐾</m:t>
                        </m:r>
                      </m:sub>
                    </m:sSub>
                    <m:r>
                      <a:rPr lang="en-US" sz="1800" b="0" i="1" smtClean="0">
                        <a:latin typeface="Cambria Math" panose="02040503050406030204" pitchFamily="18" charset="0"/>
                      </a:rPr>
                      <m:t>+</m:t>
                    </m:r>
                    <m:sSub>
                      <m:sSubPr>
                        <m:ctrlPr>
                          <a:rPr lang="en-US" sz="1800" b="0" i="1" dirty="0" smtClean="0">
                            <a:latin typeface="Cambria Math" panose="02040503050406030204" pitchFamily="18" charset="0"/>
                          </a:rPr>
                        </m:ctrlPr>
                      </m:sSubPr>
                      <m:e>
                        <m:acc>
                          <m:accPr>
                            <m:chr m:val="̃"/>
                            <m:ctrlPr>
                              <a:rPr lang="en-US" sz="1800" i="1" dirty="0" smtClean="0">
                                <a:latin typeface="Cambria Math" panose="02040503050406030204" pitchFamily="18" charset="0"/>
                              </a:rPr>
                            </m:ctrlPr>
                          </m:accPr>
                          <m:e>
                            <m:r>
                              <a:rPr lang="en-US" sz="1800" i="1" dirty="0" smtClean="0">
                                <a:latin typeface="Cambria Math" panose="02040503050406030204" pitchFamily="18" charset="0"/>
                              </a:rPr>
                              <m:t>𝜀</m:t>
                            </m:r>
                          </m:e>
                        </m:acc>
                      </m:e>
                      <m:sub>
                        <m:r>
                          <a:rPr lang="en-US" sz="1800" b="0" i="1" dirty="0" smtClean="0">
                            <a:latin typeface="Cambria Math" panose="02040503050406030204" pitchFamily="18" charset="0"/>
                          </a:rPr>
                          <m:t>𝑖</m:t>
                        </m:r>
                      </m:sub>
                    </m:sSub>
                  </m:oMath>
                </a14:m>
                <a:r>
                  <a:rPr lang="en-US" sz="1800" dirty="0">
                    <a:latin typeface="Cambria Math" panose="02040503050406030204" pitchFamily="18" charset="0"/>
                  </a:rPr>
                  <a:t>,</a:t>
                </a:r>
              </a:p>
              <a:p>
                <a:pPr marL="457200" lvl="1" indent="0">
                  <a:lnSpc>
                    <a:spcPct val="150000"/>
                  </a:lnSpc>
                  <a:spcBef>
                    <a:spcPct val="0"/>
                  </a:spcBef>
                  <a:spcAft>
                    <a:spcPts val="300"/>
                  </a:spcAft>
                  <a:buClr>
                    <a:srgbClr val="C00000"/>
                  </a:buClr>
                  <a:buNone/>
                </a:pPr>
                <a:r>
                  <a:rPr lang="en-US" sz="1800" dirty="0">
                    <a:latin typeface="Cambria Math" panose="02040503050406030204" pitchFamily="18" charset="0"/>
                  </a:rPr>
                  <a:t>where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i="1">
                            <a:latin typeface="Cambria Math" panose="02040503050406030204" pitchFamily="18" charset="0"/>
                          </a:rPr>
                          <m:t>𝑘</m:t>
                        </m:r>
                      </m:sub>
                    </m:sSub>
                  </m:oMath>
                </a14:m>
                <a:r>
                  <a:rPr lang="en-US" sz="1800" dirty="0">
                    <a:latin typeface="Cambria Math" panose="02040503050406030204" pitchFamily="18" charset="0"/>
                  </a:rPr>
                  <a:t> is the return of the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𝑡h</m:t>
                        </m:r>
                      </m:sub>
                    </m:sSub>
                  </m:oMath>
                </a14:m>
                <a:r>
                  <a:rPr lang="en-US" sz="1800" dirty="0">
                    <a:latin typeface="Cambria Math" panose="02040503050406030204" pitchFamily="18" charset="0"/>
                  </a:rPr>
                  <a:t> factor,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r>
                          <a:rPr lang="en-US" sz="1800" b="0" i="1" smtClean="0">
                            <a:latin typeface="Cambria Math" panose="02040503050406030204" pitchFamily="18" charset="0"/>
                          </a:rPr>
                          <m:t>𝑘</m:t>
                        </m:r>
                      </m:sub>
                    </m:sSub>
                  </m:oMath>
                </a14:m>
                <a:r>
                  <a:rPr lang="en-US" sz="1800" dirty="0">
                    <a:latin typeface="Cambria Math" panose="02040503050406030204" pitchFamily="18" charset="0"/>
                  </a:rPr>
                  <a:t> is the asset’s exposure to this factor</a:t>
                </a:r>
              </a:p>
              <a:p>
                <a:pPr marL="742950" lvl="1" indent="-285750">
                  <a:lnSpc>
                    <a:spcPct val="150000"/>
                  </a:lnSpc>
                  <a:spcBef>
                    <a:spcPct val="0"/>
                  </a:spcBef>
                  <a:spcAft>
                    <a:spcPts val="300"/>
                  </a:spcAft>
                  <a:buClr>
                    <a:srgbClr val="C00000"/>
                  </a:buClr>
                  <a:buFont typeface="Wingdings" pitchFamily="2" charset="2"/>
                  <a:buChar char="§"/>
                </a:pPr>
                <a:r>
                  <a:rPr lang="en-US" sz="1800" dirty="0">
                    <a:latin typeface="Cambria Math" panose="02040503050406030204" pitchFamily="18" charset="0"/>
                  </a:rPr>
                  <a:t>Expected return of asset </a:t>
                </a:r>
                <a14:m>
                  <m:oMath xmlns:m="http://schemas.openxmlformats.org/officeDocument/2006/math">
                    <m:r>
                      <a:rPr lang="en-US" sz="1800" i="1">
                        <a:latin typeface="Cambria Math" panose="02040503050406030204" pitchFamily="18" charset="0"/>
                      </a:rPr>
                      <m:t>𝑖</m:t>
                    </m:r>
                  </m:oMath>
                </a14:m>
                <a:r>
                  <a:rPr lang="en-US" sz="1800" dirty="0">
                    <a:latin typeface="Cambria Math" panose="02040503050406030204" pitchFamily="18" charset="0"/>
                  </a:rPr>
                  <a:t> :</a:t>
                </a:r>
              </a:p>
              <a:p>
                <a:pPr marL="457200" lvl="1" indent="0">
                  <a:lnSpc>
                    <a:spcPct val="150000"/>
                  </a:lnSpc>
                  <a:spcBef>
                    <a:spcPct val="0"/>
                  </a:spcBef>
                  <a:spcAft>
                    <a:spcPts val="300"/>
                  </a:spcAft>
                  <a:buClr>
                    <a:srgbClr val="C00000"/>
                  </a:buClr>
                  <a:buNone/>
                </a:pPr>
                <a:r>
                  <a:rPr lang="en-US" sz="1800" dirty="0"/>
                  <a:t>	 </a:t>
                </a:r>
                <a14:m>
                  <m:oMath xmlns:m="http://schemas.openxmlformats.org/officeDocument/2006/math">
                    <m:sSub>
                      <m:sSubPr>
                        <m:ctrlPr>
                          <a:rPr lang="en-US" sz="1800" b="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𝑟</m:t>
                            </m:r>
                          </m:e>
                        </m:acc>
                      </m:e>
                      <m:sub>
                        <m:r>
                          <a:rPr lang="en-US" sz="1800" b="0" i="1" smtClean="0">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r>
                          <a:rPr lang="en-US" sz="1800" b="0" i="1" smtClean="0">
                            <a:latin typeface="Cambria Math" panose="02040503050406030204" pitchFamily="18" charset="0"/>
                          </a:rPr>
                          <m:t>1</m:t>
                        </m:r>
                      </m:sub>
                    </m:sSub>
                    <m:r>
                      <a:rPr lang="en-US" sz="1800" i="1">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r>
                          <a:rPr lang="en-US" sz="1800" b="0" i="1" smtClean="0">
                            <a:latin typeface="Cambria Math" panose="02040503050406030204" pitchFamily="18" charset="0"/>
                          </a:rPr>
                          <m:t>2</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r>
                          <a:rPr lang="en-US" sz="1800" i="1">
                            <a:latin typeface="Cambria Math" panose="02040503050406030204" pitchFamily="18" charset="0"/>
                          </a:rPr>
                          <m:t>𝜆</m:t>
                        </m:r>
                      </m:e>
                      <m:sub>
                        <m:r>
                          <a:rPr lang="en-US" sz="1800" b="0" i="1" smtClean="0">
                            <a:latin typeface="Cambria Math" panose="02040503050406030204" pitchFamily="18" charset="0"/>
                          </a:rPr>
                          <m:t>2</m:t>
                        </m:r>
                      </m:sub>
                    </m:sSub>
                    <m:r>
                      <a:rPr lang="en-US" sz="1800" i="1">
                        <a:latin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r>
                          <a:rPr lang="en-US" sz="1800" b="0" i="1" smtClean="0">
                            <a:latin typeface="Cambria Math" panose="02040503050406030204" pitchFamily="18" charset="0"/>
                          </a:rPr>
                          <m:t>3</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r>
                          <a:rPr lang="en-US" sz="1800" i="1">
                            <a:latin typeface="Cambria Math" panose="02040503050406030204" pitchFamily="18" charset="0"/>
                          </a:rPr>
                          <m:t>𝜆</m:t>
                        </m:r>
                      </m:e>
                      <m:sub>
                        <m:r>
                          <a:rPr lang="en-US" sz="1800" b="0" i="1" smtClean="0">
                            <a:latin typeface="Cambria Math" panose="02040503050406030204" pitchFamily="18" charset="0"/>
                          </a:rPr>
                          <m:t>3</m:t>
                        </m:r>
                      </m:sub>
                    </m:sSub>
                    <m:r>
                      <a:rPr lang="en-US" sz="1800" i="1">
                        <a:latin typeface="Cambria Math" panose="02040503050406030204" pitchFamily="18" charset="0"/>
                      </a:rPr>
                      <m:t>+</m:t>
                    </m:r>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 </m:t>
                        </m:r>
                        <m:r>
                          <a:rPr lang="en-US" sz="1800" i="1">
                            <a:latin typeface="Cambria Math" panose="02040503050406030204" pitchFamily="18" charset="0"/>
                          </a:rPr>
                          <m:t>𝛽</m:t>
                        </m:r>
                      </m:e>
                      <m:sub>
                        <m:r>
                          <a:rPr lang="en-US" sz="1800" i="1">
                            <a:latin typeface="Cambria Math" panose="02040503050406030204" pitchFamily="18" charset="0"/>
                          </a:rPr>
                          <m:t>𝑖</m:t>
                        </m:r>
                        <m:r>
                          <a:rPr lang="en-US" sz="1800" b="0" i="1" smtClean="0">
                            <a:latin typeface="Cambria Math" panose="02040503050406030204" pitchFamily="18" charset="0"/>
                          </a:rPr>
                          <m:t>𝐾</m:t>
                        </m:r>
                      </m:sub>
                    </m:sSub>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𝜆</m:t>
                        </m:r>
                      </m:e>
                      <m:sub>
                        <m:r>
                          <a:rPr lang="en-US" sz="1800" b="0" i="1" smtClean="0">
                            <a:latin typeface="Cambria Math" panose="02040503050406030204" pitchFamily="18" charset="0"/>
                          </a:rPr>
                          <m:t>𝐾</m:t>
                        </m:r>
                      </m:sub>
                    </m:sSub>
                  </m:oMath>
                </a14:m>
                <a:r>
                  <a:rPr lang="en-US" sz="1800" dirty="0">
                    <a:latin typeface="Cambria Math" panose="02040503050406030204" pitchFamily="18" charset="0"/>
                  </a:rPr>
                  <a:t>,</a:t>
                </a:r>
              </a:p>
              <a:p>
                <a:pPr marL="457200" lvl="1" indent="0">
                  <a:lnSpc>
                    <a:spcPct val="150000"/>
                  </a:lnSpc>
                  <a:spcBef>
                    <a:spcPct val="0"/>
                  </a:spcBef>
                  <a:spcAft>
                    <a:spcPts val="300"/>
                  </a:spcAft>
                  <a:buClr>
                    <a:srgbClr val="C00000"/>
                  </a:buClr>
                  <a:buNone/>
                </a:pPr>
                <a:r>
                  <a:rPr lang="en-US" altLang="zh-CN" sz="1800" dirty="0">
                    <a:latin typeface="Cambria Math" panose="02040503050406030204" pitchFamily="18" charset="0"/>
                  </a:rPr>
                  <a:t>w</a:t>
                </a:r>
                <a:r>
                  <a:rPr lang="en-US" sz="1800" dirty="0">
                    <a:latin typeface="Cambria Math" panose="02040503050406030204" pitchFamily="18" charset="0"/>
                  </a:rPr>
                  <a:t>here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𝜆</m:t>
                        </m:r>
                      </m:e>
                      <m:sub>
                        <m:r>
                          <a:rPr lang="en-US" sz="1800" b="0" i="1" smtClean="0">
                            <a:latin typeface="Cambria Math" panose="02040503050406030204" pitchFamily="18" charset="0"/>
                          </a:rPr>
                          <m:t>𝑘</m:t>
                        </m:r>
                      </m:sub>
                    </m:sSub>
                  </m:oMath>
                </a14:m>
                <a:r>
                  <a:rPr lang="en-US" sz="1800" dirty="0">
                    <a:latin typeface="Cambria Math" panose="02040503050406030204" pitchFamily="18" charset="0"/>
                  </a:rPr>
                  <a:t> is the risk premium of factor </a:t>
                </a:r>
                <a14:m>
                  <m:oMath xmlns:m="http://schemas.openxmlformats.org/officeDocument/2006/math">
                    <m:r>
                      <a:rPr lang="en-US" sz="1800" i="1">
                        <a:latin typeface="Cambria Math" panose="02040503050406030204" pitchFamily="18" charset="0"/>
                      </a:rPr>
                      <m:t>𝑘</m:t>
                    </m:r>
                  </m:oMath>
                </a14:m>
                <a:endParaRPr lang="en-US" sz="1800" dirty="0">
                  <a:latin typeface="Cambria Math" panose="02040503050406030204" pitchFamily="18" charset="0"/>
                </a:endParaRPr>
              </a:p>
              <a:p>
                <a:pPr marL="457200" lvl="1" indent="0">
                  <a:lnSpc>
                    <a:spcPct val="150000"/>
                  </a:lnSpc>
                  <a:spcBef>
                    <a:spcPct val="0"/>
                  </a:spcBef>
                  <a:spcAft>
                    <a:spcPts val="300"/>
                  </a:spcAft>
                  <a:buClr>
                    <a:srgbClr val="C00000"/>
                  </a:buClr>
                  <a:buNone/>
                </a:pPr>
                <a:endParaRPr lang="en-US" sz="18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46" t="-1385"/>
                </a:stretch>
              </a:blipFill>
            </p:spPr>
            <p:txBody>
              <a:bodyPr/>
              <a:lstStyle/>
              <a:p>
                <a:r>
                  <a:rPr lang="en-US">
                    <a:noFill/>
                  </a:rPr>
                  <a:t> </a:t>
                </a:r>
              </a:p>
            </p:txBody>
          </p:sp>
        </mc:Fallback>
      </mc:AlternateContent>
    </p:spTree>
    <p:extLst>
      <p:ext uri="{BB962C8B-B14F-4D97-AF65-F5344CB8AC3E}">
        <p14:creationId xmlns:p14="http://schemas.microsoft.com/office/powerpoint/2010/main" val="287841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buNone/>
            </a:pPr>
            <a:r>
              <a:rPr lang="en-US" sz="2800" dirty="0"/>
              <a:t>Some Useful Observations</a:t>
            </a:r>
          </a:p>
          <a:p>
            <a:r>
              <a:rPr lang="en-US" sz="1800" dirty="0"/>
              <a:t>If we start with an inefficient single (market) benchmark and include a second factor portfolio that is not too highly correlated with the benchmark, then the combination of the two factor portfolios should plot above the initial benchmark in mean-variance space.</a:t>
            </a:r>
          </a:p>
          <a:p>
            <a:r>
              <a:rPr lang="en-US" sz="1800" dirty="0"/>
              <a:t>If we have K factor portfolios that can be combined to form a mean-variance efficient portfolio, then if we regress the return </a:t>
            </a:r>
            <a:r>
              <a:rPr lang="en-US" sz="1800" dirty="0" err="1"/>
              <a:t>premia</a:t>
            </a:r>
            <a:r>
              <a:rPr lang="en-US" sz="1800" dirty="0"/>
              <a:t> of individual assets on the returns of this set of factor portfolios their estimated alphas will be zero</a:t>
            </a:r>
          </a:p>
          <a:p>
            <a:r>
              <a:rPr lang="en-US" sz="1800" dirty="0"/>
              <a:t>If the systematic risk of all assets can be described by the returns of K factors, then in the absence of arbitrage, any set of K diversified portfolios that are not too highly correlated can be combined to form the mean-variance efficient portfolio.</a:t>
            </a:r>
          </a:p>
          <a:p>
            <a:endParaRPr lang="en-US" sz="1800" dirty="0"/>
          </a:p>
        </p:txBody>
      </p:sp>
    </p:spTree>
    <p:extLst>
      <p:ext uri="{BB962C8B-B14F-4D97-AF65-F5344CB8AC3E}">
        <p14:creationId xmlns:p14="http://schemas.microsoft.com/office/powerpoint/2010/main" val="1181236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Forming Factor Portfolios -- </a:t>
                </a:r>
                <a:r>
                  <a:rPr lang="en-US" dirty="0"/>
                  <a:t>Principle components and factor analysis </a:t>
                </a:r>
                <a:endParaRPr lang="en-US" dirty="0">
                  <a:latin typeface="Arial" pitchFamily="34" charset="0"/>
                  <a:cs typeface="Arial" pitchFamily="34" charset="0"/>
                </a:endParaRPr>
              </a:p>
              <a:p>
                <a:pPr>
                  <a:spcBef>
                    <a:spcPct val="0"/>
                  </a:spcBef>
                  <a:spcAft>
                    <a:spcPts val="300"/>
                  </a:spcAft>
                  <a:buNone/>
                </a:pPr>
                <a:endParaRPr lang="en-US" sz="1800" dirty="0">
                  <a:latin typeface="Arial" pitchFamily="34" charset="0"/>
                  <a:cs typeface="Arial" pitchFamily="34" charset="0"/>
                </a:endParaRPr>
              </a:p>
              <a:p>
                <a:pPr lvl="1"/>
                <a:r>
                  <a:rPr lang="en-US" sz="1800" dirty="0"/>
                  <a:t>These are purely statistical techniques that form portfolios that best explain the covariance matrix. </a:t>
                </a:r>
                <a:endParaRPr lang="en-US" sz="1800" dirty="0">
                  <a:latin typeface="Cambria Math" panose="02040503050406030204" pitchFamily="18" charset="0"/>
                </a:endParaRPr>
              </a:p>
              <a:p>
                <a:pPr lvl="2"/>
                <a14:m>
                  <m:oMath xmlns:m="http://schemas.openxmlformats.org/officeDocument/2006/math">
                    <m:r>
                      <m:rPr>
                        <m:sty m:val="p"/>
                      </m:rPr>
                      <a:rPr lang="en-US" sz="1600">
                        <a:latin typeface="Cambria Math" panose="02040503050406030204" pitchFamily="18" charset="0"/>
                      </a:rPr>
                      <m:t>The</m:t>
                    </m:r>
                    <m:r>
                      <a:rPr lang="en-US" sz="1600">
                        <a:latin typeface="Cambria Math" panose="02040503050406030204" pitchFamily="18" charset="0"/>
                      </a:rPr>
                      <m:t> </m:t>
                    </m:r>
                    <m:r>
                      <m:rPr>
                        <m:sty m:val="p"/>
                      </m:rPr>
                      <a:rPr lang="en-US" sz="1600">
                        <a:latin typeface="Cambria Math" panose="02040503050406030204" pitchFamily="18" charset="0"/>
                      </a:rPr>
                      <m:t>covariance</m:t>
                    </m:r>
                    <m:r>
                      <a:rPr lang="en-US" sz="1600">
                        <a:latin typeface="Cambria Math" panose="02040503050406030204" pitchFamily="18" charset="0"/>
                      </a:rPr>
                      <m:t> </m:t>
                    </m:r>
                    <m:r>
                      <m:rPr>
                        <m:sty m:val="p"/>
                      </m:rPr>
                      <a:rPr lang="en-US" sz="1600">
                        <a:latin typeface="Cambria Math" panose="02040503050406030204" pitchFamily="18" charset="0"/>
                      </a:rPr>
                      <m:t>of</m:t>
                    </m:r>
                    <m:r>
                      <a:rPr lang="en-US" sz="1600">
                        <a:latin typeface="Cambria Math" panose="02040503050406030204" pitchFamily="18" charset="0"/>
                      </a:rPr>
                      <m:t> </m:t>
                    </m:r>
                    <m:r>
                      <m:rPr>
                        <m:sty m:val="p"/>
                      </m:rPr>
                      <a:rPr lang="en-US" sz="1600">
                        <a:latin typeface="Cambria Math" panose="02040503050406030204" pitchFamily="18" charset="0"/>
                      </a:rPr>
                      <m:t>returns</m:t>
                    </m:r>
                  </m:oMath>
                </a14:m>
                <a:r>
                  <a:rPr lang="en-US" sz="1600" dirty="0"/>
                  <a:t> of assets </a:t>
                </a:r>
                <a14:m>
                  <m:oMath xmlns:m="http://schemas.openxmlformats.org/officeDocument/2006/math">
                    <m:r>
                      <m:rPr>
                        <m:sty m:val="p"/>
                      </m:rPr>
                      <a:rPr lang="en-US" sz="1600" i="1" dirty="0">
                        <a:latin typeface="Cambria Math" panose="02040503050406030204" pitchFamily="18" charset="0"/>
                      </a:rPr>
                      <m:t>i</m:t>
                    </m:r>
                    <m:r>
                      <a:rPr lang="en-US" sz="1600">
                        <a:latin typeface="Cambria Math" panose="02040503050406030204" pitchFamily="18" charset="0"/>
                      </a:rPr>
                      <m:t>,</m:t>
                    </m:r>
                    <m:r>
                      <m:rPr>
                        <m:sty m:val="p"/>
                      </m:rPr>
                      <a:rPr lang="en-US" sz="1600">
                        <a:latin typeface="Cambria Math" panose="02040503050406030204" pitchFamily="18" charset="0"/>
                      </a:rPr>
                      <m:t>j</m:t>
                    </m:r>
                  </m:oMath>
                </a14:m>
                <a:r>
                  <a:rPr lang="en-US" sz="1600" dirty="0"/>
                  <a:t>:</a:t>
                </a:r>
              </a:p>
              <a:p>
                <a:pPr marL="1097280" lvl="2" indent="0">
                  <a:lnSpc>
                    <a:spcPct val="150000"/>
                  </a:lnSpc>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𝐶𝑜𝑣</m:t>
                      </m:r>
                      <m:d>
                        <m:dPr>
                          <m:ctrlPr>
                            <a:rPr lang="en-US" sz="1800" i="1">
                              <a:latin typeface="Cambria Math" panose="02040503050406030204" pitchFamily="18" charset="0"/>
                            </a:rPr>
                          </m:ctrlPr>
                        </m:dPr>
                        <m:e>
                          <m:sSub>
                            <m:sSubPr>
                              <m:ctrlPr>
                                <a:rPr lang="en-US" sz="1800" b="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i="1" smtClean="0">
                                      <a:latin typeface="Cambria Math" panose="02040503050406030204" pitchFamily="18" charset="0"/>
                                    </a:rPr>
                                    <m:t>𝑟</m:t>
                                  </m:r>
                                </m:e>
                              </m:acc>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b="0" i="1" smtClean="0">
                                  <a:latin typeface="Cambria Math" panose="02040503050406030204" pitchFamily="18" charset="0"/>
                                </a:rPr>
                                <m:t>𝑗</m:t>
                              </m:r>
                            </m:sub>
                          </m:sSub>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𝐶𝑜𝑣</m:t>
                          </m:r>
                          <m:r>
                            <a:rPr lang="en-US" sz="1800" b="0" i="1" smtClean="0">
                              <a:latin typeface="Cambria Math" panose="02040503050406030204" pitchFamily="18" charset="0"/>
                            </a:rPr>
                            <m:t>(</m:t>
                          </m:r>
                          <m:r>
                            <a:rPr lang="en-US" sz="1800" b="0" i="1" smtClean="0">
                              <a:latin typeface="Cambria Math" panose="02040503050406030204" pitchFamily="18" charset="0"/>
                            </a:rPr>
                            <m:t>𝛽</m:t>
                          </m:r>
                        </m:e>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i="1">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𝑖𝐾</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b="0" i="1" smtClean="0">
                              <a:latin typeface="Cambria Math" panose="02040503050406030204" pitchFamily="18" charset="0"/>
                            </a:rPr>
                            <m:t>𝐾</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𝑗</m:t>
                          </m:r>
                          <m:r>
                            <a:rPr lang="en-US" sz="1800" b="0" i="1" smtClean="0">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𝑗</m:t>
                          </m:r>
                          <m:r>
                            <a:rPr lang="en-US" sz="1800" i="1">
                              <a:latin typeface="Cambria Math" panose="02040503050406030204" pitchFamily="18" charset="0"/>
                            </a:rPr>
                            <m:t>𝐾</m:t>
                          </m:r>
                        </m:sub>
                      </m:sSub>
                      <m:sSub>
                        <m:sSubPr>
                          <m:ctrlPr>
                            <a:rPr lang="en-US" sz="1800" i="1">
                              <a:latin typeface="Cambria Math" panose="02040503050406030204" pitchFamily="18" charset="0"/>
                            </a:rPr>
                          </m:ctrlPr>
                        </m:sSubPr>
                        <m:e>
                          <m:r>
                            <a:rPr lang="en-US" sz="1800" i="1">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i="1">
                              <a:latin typeface="Cambria Math" panose="02040503050406030204" pitchFamily="18" charset="0"/>
                            </a:rPr>
                            <m:t>𝐾</m:t>
                          </m:r>
                        </m:sub>
                      </m:sSub>
                      <m:r>
                        <a:rPr lang="en-US" sz="1800" b="0" i="1" smtClean="0">
                          <a:latin typeface="Cambria Math" panose="02040503050406030204" pitchFamily="18" charset="0"/>
                        </a:rPr>
                        <m:t>)</m:t>
                      </m:r>
                    </m:oMath>
                  </m:oMathPara>
                </a14:m>
                <a:endParaRPr lang="en-US" sz="1800" b="0" i="1" dirty="0">
                  <a:latin typeface="Cambria Math" panose="02040503050406030204" pitchFamily="18" charset="0"/>
                </a:endParaRPr>
              </a:p>
              <a:p>
                <a:pPr marL="1097280" lvl="2" indent="0">
                  <a:lnSpc>
                    <a:spcPct val="150000"/>
                  </a:lnSpc>
                  <a:buNone/>
                </a:pPr>
                <a14:m>
                  <m:oMath xmlns:m="http://schemas.openxmlformats.org/officeDocument/2006/math">
                    <m:r>
                      <a:rPr lang="en-US" sz="1800" b="0" i="1" smtClean="0">
                        <a:latin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r>
                          <a:rPr lang="en-US" sz="1800" i="1">
                            <a:latin typeface="Cambria Math" panose="02040503050406030204" pitchFamily="18" charset="0"/>
                          </a:rPr>
                          <m:t>𝛽</m:t>
                        </m:r>
                      </m:e>
                      <m:sub>
                        <m:r>
                          <a:rPr lang="en-US" sz="1800" i="1">
                            <a:latin typeface="Cambria Math" panose="02040503050406030204" pitchFamily="18" charset="0"/>
                          </a:rPr>
                          <m:t>𝑗</m:t>
                        </m:r>
                        <m:r>
                          <a:rPr lang="en-US" sz="1800" b="0" i="1" smtClean="0">
                            <a:latin typeface="Cambria Math" panose="02040503050406030204" pitchFamily="18" charset="0"/>
                          </a:rPr>
                          <m:t>1</m:t>
                        </m:r>
                      </m:sub>
                    </m:sSub>
                    <m:r>
                      <a:rPr lang="en-US" sz="1800" b="0" i="1" smtClean="0">
                        <a:latin typeface="Cambria Math" panose="02040503050406030204" pitchFamily="18" charset="0"/>
                      </a:rPr>
                      <m:t> </m:t>
                    </m:r>
                    <m:r>
                      <a:rPr lang="en-US" sz="1800" b="0" i="1" smtClean="0">
                        <a:latin typeface="Cambria Math" panose="02040503050406030204" pitchFamily="18" charset="0"/>
                      </a:rPr>
                      <m:t>𝑉𝑎𝑟</m:t>
                    </m:r>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i="1">
                                <a:latin typeface="Cambria Math" panose="02040503050406030204" pitchFamily="18" charset="0"/>
                              </a:rPr>
                              <m:t>1</m:t>
                            </m:r>
                          </m:sub>
                        </m:sSub>
                      </m:e>
                    </m:d>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𝑖𝐾</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r>
                          <a:rPr lang="en-US" sz="1800" i="1">
                            <a:latin typeface="Cambria Math" panose="02040503050406030204" pitchFamily="18" charset="0"/>
                          </a:rPr>
                          <m:t>𝛽</m:t>
                        </m:r>
                      </m:e>
                      <m:sub>
                        <m:r>
                          <a:rPr lang="en-US" sz="1800" i="1">
                            <a:latin typeface="Cambria Math" panose="02040503050406030204" pitchFamily="18" charset="0"/>
                          </a:rPr>
                          <m:t>𝑗</m:t>
                        </m:r>
                        <m:r>
                          <a:rPr lang="en-US" sz="1800" b="0" i="1" smtClean="0">
                            <a:latin typeface="Cambria Math" panose="02040503050406030204" pitchFamily="18" charset="0"/>
                          </a:rPr>
                          <m:t>𝐾</m:t>
                        </m:r>
                      </m:sub>
                    </m:sSub>
                    <m:r>
                      <a:rPr lang="en-US" sz="1800" b="0" i="1" smtClean="0">
                        <a:latin typeface="Cambria Math" panose="02040503050406030204" pitchFamily="18" charset="0"/>
                      </a:rPr>
                      <m:t> </m:t>
                    </m:r>
                    <m:r>
                      <a:rPr lang="en-US" sz="1800" b="0" i="1" smtClean="0">
                        <a:latin typeface="Cambria Math" panose="02040503050406030204" pitchFamily="18" charset="0"/>
                      </a:rPr>
                      <m:t>𝑉𝑎𝑟</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𝐹</m:t>
                            </m:r>
                          </m:e>
                        </m:acc>
                      </m:e>
                      <m:sub>
                        <m:r>
                          <a:rPr lang="en-US" sz="1800" b="0" i="1" smtClean="0">
                            <a:latin typeface="Cambria Math" panose="02040503050406030204" pitchFamily="18" charset="0"/>
                          </a:rPr>
                          <m:t>𝐾</m:t>
                        </m:r>
                      </m:sub>
                    </m:sSub>
                    <m:r>
                      <a:rPr lang="en-US" sz="1800" i="1">
                        <a:latin typeface="Cambria Math" panose="02040503050406030204" pitchFamily="18" charset="0"/>
                      </a:rPr>
                      <m:t>)</m:t>
                    </m:r>
                  </m:oMath>
                </a14:m>
                <a:endParaRPr lang="en-US" sz="1800" dirty="0"/>
              </a:p>
              <a:p>
                <a:pPr lvl="1"/>
                <a:r>
                  <a:rPr lang="en-US" sz="1800" dirty="0"/>
                  <a:t>This is the methodology originally used to test the APT – it’s a direct application of theory that states that </a:t>
                </a:r>
                <a:r>
                  <a:rPr lang="en-US" sz="1800" dirty="0" err="1"/>
                  <a:t>covariances</a:t>
                </a:r>
                <a:r>
                  <a:rPr lang="en-US" sz="1800" dirty="0"/>
                  <a:t> determine expected rates of return</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2140" y="171450"/>
                <a:ext cx="8426450" cy="4402646"/>
              </a:xfrm>
              <a:blipFill>
                <a:blip r:embed="rId2"/>
                <a:stretch>
                  <a:fillRect l="-1446" t="-1385"/>
                </a:stretch>
              </a:blipFill>
            </p:spPr>
            <p:txBody>
              <a:bodyPr/>
              <a:lstStyle/>
              <a:p>
                <a:r>
                  <a:rPr lang="en-US">
                    <a:noFill/>
                  </a:rPr>
                  <a:t> </a:t>
                </a:r>
              </a:p>
            </p:txBody>
          </p:sp>
        </mc:Fallback>
      </mc:AlternateContent>
    </p:spTree>
    <p:extLst>
      <p:ext uri="{BB962C8B-B14F-4D97-AF65-F5344CB8AC3E}">
        <p14:creationId xmlns:p14="http://schemas.microsoft.com/office/powerpoint/2010/main" val="1695297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Forming Factor Portfolios -- </a:t>
            </a:r>
            <a:r>
              <a:rPr lang="en-US" dirty="0"/>
              <a:t>Principle component analysis example</a:t>
            </a:r>
            <a:endParaRPr lang="en-US" sz="1800" dirty="0">
              <a:latin typeface="Arial" pitchFamily="34" charset="0"/>
              <a:cs typeface="Arial" pitchFamily="34" charset="0"/>
            </a:endParaRPr>
          </a:p>
          <a:p>
            <a:pPr lvl="2">
              <a:spcBef>
                <a:spcPts val="500"/>
              </a:spcBef>
              <a:spcAft>
                <a:spcPts val="300"/>
              </a:spcAft>
            </a:pPr>
            <a:endParaRPr lang="en-US" sz="1800" dirty="0">
              <a:latin typeface="Arial" pitchFamily="34" charset="0"/>
              <a:cs typeface="Arial" pitchFamily="34" charset="0"/>
            </a:endParaRPr>
          </a:p>
          <a:p>
            <a:pPr lvl="2">
              <a:spcBef>
                <a:spcPts val="500"/>
              </a:spcBef>
              <a:spcAft>
                <a:spcPts val="300"/>
              </a:spcAft>
            </a:pPr>
            <a:r>
              <a:rPr lang="en-US" sz="1800" dirty="0">
                <a:latin typeface="Arial" pitchFamily="34" charset="0"/>
                <a:cs typeface="Arial" pitchFamily="34" charset="0"/>
              </a:rPr>
              <a:t>Data: </a:t>
            </a:r>
            <a:r>
              <a:rPr lang="en-US" sz="1800" dirty="0" err="1">
                <a:latin typeface="Arial" pitchFamily="34" charset="0"/>
                <a:cs typeface="Arial" pitchFamily="34" charset="0"/>
              </a:rPr>
              <a:t>Fama</a:t>
            </a:r>
            <a:r>
              <a:rPr lang="en-US" sz="1800" dirty="0">
                <a:latin typeface="Arial" pitchFamily="34" charset="0"/>
                <a:cs typeface="Arial" pitchFamily="34" charset="0"/>
              </a:rPr>
              <a:t> and French industry portfolios</a:t>
            </a:r>
          </a:p>
          <a:p>
            <a:pPr lvl="2">
              <a:spcBef>
                <a:spcPts val="500"/>
              </a:spcBef>
              <a:spcAft>
                <a:spcPts val="300"/>
              </a:spcAft>
            </a:pPr>
            <a:r>
              <a:rPr lang="en-US" sz="1800" dirty="0">
                <a:latin typeface="Arial" pitchFamily="34" charset="0"/>
                <a:cs typeface="Arial" pitchFamily="34" charset="0"/>
              </a:rPr>
              <a:t>Procedure</a:t>
            </a:r>
          </a:p>
          <a:p>
            <a:pPr lvl="3">
              <a:spcBef>
                <a:spcPts val="500"/>
              </a:spcBef>
              <a:spcAft>
                <a:spcPts val="300"/>
              </a:spcAft>
            </a:pPr>
            <a:r>
              <a:rPr lang="en-US" sz="1400" dirty="0">
                <a:latin typeface="Arial" pitchFamily="34" charset="0"/>
                <a:cs typeface="Arial" pitchFamily="34" charset="0"/>
              </a:rPr>
              <a:t>Step 1: use PCA to generate eigenvectors of the covariance matrix</a:t>
            </a:r>
          </a:p>
          <a:p>
            <a:pPr lvl="3">
              <a:spcBef>
                <a:spcPts val="500"/>
              </a:spcBef>
              <a:spcAft>
                <a:spcPts val="300"/>
              </a:spcAft>
            </a:pPr>
            <a:r>
              <a:rPr lang="en-US" sz="1400" dirty="0">
                <a:latin typeface="Arial" pitchFamily="34" charset="0"/>
                <a:cs typeface="Arial" pitchFamily="34" charset="0"/>
              </a:rPr>
              <a:t>Step 2: transform original portfolio returns into statistical factors using the eigenvectors and return standard deviations</a:t>
            </a:r>
          </a:p>
          <a:p>
            <a:pPr lvl="3">
              <a:spcBef>
                <a:spcPts val="500"/>
              </a:spcBef>
              <a:spcAft>
                <a:spcPts val="300"/>
              </a:spcAft>
            </a:pPr>
            <a:r>
              <a:rPr lang="en-US" sz="1400" dirty="0">
                <a:latin typeface="Arial" pitchFamily="34" charset="0"/>
                <a:cs typeface="Arial" pitchFamily="34" charset="0"/>
              </a:rPr>
              <a:t>Step 3: keep the returns corresponding to the first three principal components</a:t>
            </a:r>
          </a:p>
          <a:p>
            <a:pPr lvl="3">
              <a:spcBef>
                <a:spcPts val="500"/>
              </a:spcBef>
              <a:spcAft>
                <a:spcPts val="300"/>
              </a:spcAft>
            </a:pPr>
            <a:r>
              <a:rPr lang="en-US" sz="1400" dirty="0">
                <a:latin typeface="Arial" pitchFamily="34" charset="0"/>
                <a:cs typeface="Arial" pitchFamily="34" charset="0"/>
              </a:rPr>
              <a:t>Step 4: use these three returns as test assets and run GRS F test</a:t>
            </a:r>
          </a:p>
          <a:p>
            <a:pPr marL="457200" lvl="1" indent="0">
              <a:buNone/>
            </a:pPr>
            <a:endParaRPr lang="en-US" sz="1800" dirty="0">
              <a:latin typeface="Cambria Math" panose="02040503050406030204" pitchFamily="18" charset="0"/>
            </a:endParaRPr>
          </a:p>
        </p:txBody>
      </p:sp>
    </p:spTree>
    <p:extLst>
      <p:ext uri="{BB962C8B-B14F-4D97-AF65-F5344CB8AC3E}">
        <p14:creationId xmlns:p14="http://schemas.microsoft.com/office/powerpoint/2010/main" val="1983526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Forming Factor Portfolios -- </a:t>
            </a:r>
            <a:r>
              <a:rPr lang="en-US" dirty="0"/>
              <a:t>Principle component analysis example</a:t>
            </a:r>
            <a:endParaRPr lang="en-US" sz="1800" dirty="0">
              <a:latin typeface="Arial" pitchFamily="34" charset="0"/>
              <a:cs typeface="Arial" pitchFamily="34" charset="0"/>
            </a:endParaRPr>
          </a:p>
          <a:p>
            <a:pPr lvl="2">
              <a:spcBef>
                <a:spcPts val="500"/>
              </a:spcBef>
              <a:spcAft>
                <a:spcPts val="300"/>
              </a:spcAft>
            </a:pPr>
            <a:r>
              <a:rPr lang="en-US" sz="1800" dirty="0">
                <a:latin typeface="Arial" pitchFamily="34" charset="0"/>
                <a:cs typeface="Arial" pitchFamily="34" charset="0"/>
              </a:rPr>
              <a:t>Results</a:t>
            </a:r>
          </a:p>
          <a:p>
            <a:pPr marL="457200" lvl="1" indent="0">
              <a:buNone/>
            </a:pPr>
            <a:endParaRPr lang="en-US" sz="1800" dirty="0">
              <a:latin typeface="Cambria Math" panose="02040503050406030204" pitchFamily="18" charset="0"/>
            </a:endParaRPr>
          </a:p>
        </p:txBody>
      </p:sp>
      <p:pic>
        <p:nvPicPr>
          <p:cNvPr id="6" name="Picture 5"/>
          <p:cNvPicPr>
            <a:picLocks noChangeAspect="1"/>
          </p:cNvPicPr>
          <p:nvPr/>
        </p:nvPicPr>
        <p:blipFill>
          <a:blip r:embed="rId2"/>
          <a:stretch>
            <a:fillRect/>
          </a:stretch>
        </p:blipFill>
        <p:spPr>
          <a:xfrm>
            <a:off x="973701" y="2968564"/>
            <a:ext cx="7196598" cy="1513037"/>
          </a:xfrm>
          <a:prstGeom prst="rect">
            <a:avLst/>
          </a:prstGeom>
        </p:spPr>
      </p:pic>
      <p:pic>
        <p:nvPicPr>
          <p:cNvPr id="7" name="图片 6">
            <a:extLst>
              <a:ext uri="{FF2B5EF4-FFF2-40B4-BE49-F238E27FC236}">
                <a16:creationId xmlns:a16="http://schemas.microsoft.com/office/drawing/2014/main" id="{EABC5593-F7A3-4F3C-9835-30AB81141396}"/>
              </a:ext>
            </a:extLst>
          </p:cNvPr>
          <p:cNvPicPr>
            <a:picLocks noChangeAspect="1"/>
          </p:cNvPicPr>
          <p:nvPr/>
        </p:nvPicPr>
        <p:blipFill>
          <a:blip r:embed="rId3"/>
          <a:stretch>
            <a:fillRect/>
          </a:stretch>
        </p:blipFill>
        <p:spPr>
          <a:xfrm>
            <a:off x="973701" y="1438835"/>
            <a:ext cx="7196598" cy="1437235"/>
          </a:xfrm>
          <a:prstGeom prst="rect">
            <a:avLst/>
          </a:prstGeom>
        </p:spPr>
      </p:pic>
    </p:spTree>
    <p:extLst>
      <p:ext uri="{BB962C8B-B14F-4D97-AF65-F5344CB8AC3E}">
        <p14:creationId xmlns:p14="http://schemas.microsoft.com/office/powerpoint/2010/main" val="267143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Forming Factor Portfolios -- </a:t>
            </a:r>
            <a:r>
              <a:rPr lang="en-US" dirty="0"/>
              <a:t>Principle component analysis example</a:t>
            </a:r>
            <a:endParaRPr lang="en-US" sz="1800" dirty="0">
              <a:latin typeface="Arial" pitchFamily="34" charset="0"/>
              <a:cs typeface="Arial" pitchFamily="34" charset="0"/>
            </a:endParaRPr>
          </a:p>
          <a:p>
            <a:pPr lvl="2">
              <a:spcBef>
                <a:spcPts val="500"/>
              </a:spcBef>
              <a:spcAft>
                <a:spcPts val="300"/>
              </a:spcAft>
            </a:pPr>
            <a:r>
              <a:rPr lang="en-US" sz="1800" dirty="0">
                <a:latin typeface="Arial" pitchFamily="34" charset="0"/>
                <a:cs typeface="Arial" pitchFamily="34" charset="0"/>
              </a:rPr>
              <a:t>Results</a:t>
            </a:r>
          </a:p>
          <a:p>
            <a:pPr marL="457200" lvl="1" indent="0">
              <a:buNone/>
            </a:pPr>
            <a:endParaRPr lang="en-US" sz="1800" dirty="0">
              <a:latin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977066" y="3011630"/>
            <a:ext cx="7196598" cy="1521278"/>
          </a:xfrm>
          <a:prstGeom prst="rect">
            <a:avLst/>
          </a:prstGeom>
        </p:spPr>
      </p:pic>
      <p:pic>
        <p:nvPicPr>
          <p:cNvPr id="3" name="图片 2">
            <a:extLst>
              <a:ext uri="{FF2B5EF4-FFF2-40B4-BE49-F238E27FC236}">
                <a16:creationId xmlns:a16="http://schemas.microsoft.com/office/drawing/2014/main" id="{CA8CBC16-EB15-4C3A-9759-8CE3DCAC49F3}"/>
              </a:ext>
            </a:extLst>
          </p:cNvPr>
          <p:cNvPicPr>
            <a:picLocks noChangeAspect="1"/>
          </p:cNvPicPr>
          <p:nvPr/>
        </p:nvPicPr>
        <p:blipFill>
          <a:blip r:embed="rId4"/>
          <a:stretch>
            <a:fillRect/>
          </a:stretch>
        </p:blipFill>
        <p:spPr>
          <a:xfrm>
            <a:off x="977066" y="1493215"/>
            <a:ext cx="7196598" cy="1468456"/>
          </a:xfrm>
          <a:prstGeom prst="rect">
            <a:avLst/>
          </a:prstGeom>
        </p:spPr>
      </p:pic>
    </p:spTree>
    <p:extLst>
      <p:ext uri="{BB962C8B-B14F-4D97-AF65-F5344CB8AC3E}">
        <p14:creationId xmlns:p14="http://schemas.microsoft.com/office/powerpoint/2010/main" val="1405516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buNone/>
            </a:pPr>
            <a:r>
              <a:rPr lang="en-US" sz="2800" dirty="0">
                <a:latin typeface="Arial" pitchFamily="34" charset="0"/>
                <a:cs typeface="Arial" pitchFamily="34" charset="0"/>
              </a:rPr>
              <a:t>Forming Factor Portfolios – Macro Factors</a:t>
            </a:r>
            <a:endParaRPr lang="en-US" sz="2800" dirty="0"/>
          </a:p>
          <a:p>
            <a:pPr marL="457200" lvl="1" indent="0">
              <a:buNone/>
            </a:pPr>
            <a:endParaRPr lang="en-US" sz="1800" dirty="0"/>
          </a:p>
          <a:p>
            <a:pPr lvl="1"/>
            <a:r>
              <a:rPr lang="en-US" sz="1800" dirty="0"/>
              <a:t>Changes in GDP, inflation, unemployment, interest rates, etc. </a:t>
            </a:r>
          </a:p>
          <a:p>
            <a:pPr lvl="2"/>
            <a:r>
              <a:rPr lang="en-US" sz="1600" dirty="0"/>
              <a:t>The idea is to identify the macro factors that should in theory explain returns and then form factor portfolios that tend to move with these macro variables</a:t>
            </a:r>
          </a:p>
          <a:p>
            <a:pPr lvl="2"/>
            <a:r>
              <a:rPr lang="en-US" sz="1600" dirty="0"/>
              <a:t>This is straightforward for interest rate factors, e.g., term spreads and credit spreads</a:t>
            </a:r>
          </a:p>
          <a:p>
            <a:pPr lvl="2"/>
            <a:r>
              <a:rPr lang="en-US" sz="1600" dirty="0"/>
              <a:t>For macro factors like GNP, inflation, unemployment, we need unanticipated changes, which is more difficult</a:t>
            </a:r>
          </a:p>
          <a:p>
            <a:pPr lvl="2"/>
            <a:r>
              <a:rPr lang="en-US" sz="1600" dirty="0"/>
              <a:t>I’m not aware of any recent industry or academic applications so we will skip this approach (at least for now)</a:t>
            </a:r>
          </a:p>
          <a:p>
            <a:endParaRPr lang="en-US" dirty="0"/>
          </a:p>
        </p:txBody>
      </p:sp>
    </p:spTree>
    <p:extLst>
      <p:ext uri="{BB962C8B-B14F-4D97-AF65-F5344CB8AC3E}">
        <p14:creationId xmlns:p14="http://schemas.microsoft.com/office/powerpoint/2010/main" val="356838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Arial" pitchFamily="34" charset="0"/>
                <a:cs typeface="Arial" pitchFamily="34" charset="0"/>
              </a:rPr>
              <a:t>Forming Factor Portfolios – Characteristic-sorted Portfolios</a:t>
            </a:r>
            <a:endParaRPr lang="en-US" dirty="0"/>
          </a:p>
          <a:p>
            <a:endParaRPr lang="en-US" dirty="0"/>
          </a:p>
          <a:p>
            <a:r>
              <a:rPr lang="en-US" sz="1800" dirty="0"/>
              <a:t>Characteristic-based factors – form portfolios based on characteristics that tend to explain returns</a:t>
            </a:r>
          </a:p>
          <a:p>
            <a:pPr lvl="1"/>
            <a:r>
              <a:rPr lang="en-US" sz="1400" dirty="0"/>
              <a:t>If there is a relation between characteristics and systematic risk factors then diversified portfolios of characteristic-sorted portfolios should be good proxies for the factors </a:t>
            </a:r>
          </a:p>
          <a:p>
            <a:pPr lvl="1"/>
            <a:r>
              <a:rPr lang="en-US" sz="1400" dirty="0"/>
              <a:t>This, in part, is the motivation behind the “smart beta” portfolios</a:t>
            </a:r>
          </a:p>
          <a:p>
            <a:pPr lvl="1"/>
            <a:r>
              <a:rPr lang="en-US" sz="1400" dirty="0"/>
              <a:t>Since we tend to select the characteristics based on historical rates of return, we can’t really use these factor portfolios to test the theory</a:t>
            </a:r>
          </a:p>
          <a:p>
            <a:pPr lvl="1"/>
            <a:r>
              <a:rPr lang="en-US" sz="1400" dirty="0"/>
              <a:t>However, if portfolio managers tend to form portfolios based on these characteristics, they provide good benchmarks for evaluating the managed portfolios</a:t>
            </a:r>
          </a:p>
          <a:p>
            <a:endParaRPr lang="en-US" dirty="0"/>
          </a:p>
        </p:txBody>
      </p:sp>
    </p:spTree>
    <p:extLst>
      <p:ext uri="{BB962C8B-B14F-4D97-AF65-F5344CB8AC3E}">
        <p14:creationId xmlns:p14="http://schemas.microsoft.com/office/powerpoint/2010/main" val="188907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Regressions</a:t>
                </a:r>
                <a:endParaRPr lang="en-US" dirty="0">
                  <a:solidFill>
                    <a:schemeClr val="tx1"/>
                  </a:solidFill>
                  <a:latin typeface="Arial" pitchFamily="34" charset="0"/>
                  <a:cs typeface="Arial" pitchFamily="34" charset="0"/>
                </a:endParaRPr>
              </a:p>
              <a:p>
                <a:pPr>
                  <a:spcBef>
                    <a:spcPct val="0"/>
                  </a:spcBef>
                  <a:spcAft>
                    <a:spcPts val="300"/>
                  </a:spcAft>
                  <a:buNone/>
                </a:pPr>
                <a:endParaRPr lang="en-US" sz="1600" dirty="0">
                  <a:latin typeface="Arial" pitchFamily="34" charset="0"/>
                  <a:cs typeface="Arial" pitchFamily="34" charset="0"/>
                </a:endParaRPr>
              </a:p>
              <a:p>
                <a:pPr lvl="1">
                  <a:spcBef>
                    <a:spcPct val="0"/>
                  </a:spcBef>
                  <a:spcAft>
                    <a:spcPts val="300"/>
                  </a:spcAft>
                </a:pPr>
                <a:r>
                  <a:rPr lang="en-US" sz="2000" b="1" dirty="0">
                    <a:solidFill>
                      <a:srgbClr val="B85C00"/>
                    </a:solidFill>
                    <a:latin typeface="Arial" pitchFamily="34" charset="0"/>
                    <a:cs typeface="Arial" pitchFamily="34" charset="0"/>
                  </a:rPr>
                  <a:t>Cross-sectional regressions</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Regression equation:</a:t>
                </a:r>
              </a:p>
              <a:p>
                <a:pPr marL="914400" lvl="2" indent="0">
                  <a:spcBef>
                    <a:spcPct val="0"/>
                  </a:spcBef>
                  <a:spcAft>
                    <a:spcPts val="300"/>
                  </a:spcAf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cs typeface="Arial" pitchFamily="34" charset="0"/>
                            </a:rPr>
                          </m:ctrlPr>
                        </m:sSubPr>
                        <m:e>
                          <m:r>
                            <a:rPr lang="en-US" sz="1800" i="1">
                              <a:latin typeface="Cambria Math" panose="02040503050406030204" pitchFamily="18" charset="0"/>
                              <a:cs typeface="Arial" pitchFamily="34" charset="0"/>
                            </a:rPr>
                            <m:t>𝑦</m:t>
                          </m:r>
                        </m:e>
                        <m:sub>
                          <m:r>
                            <a:rPr lang="en-US" sz="1800" b="0" i="1" smtClean="0">
                              <a:latin typeface="Cambria Math" panose="02040503050406030204" pitchFamily="18" charset="0"/>
                              <a:cs typeface="Arial" pitchFamily="34" charset="0"/>
                            </a:rPr>
                            <m:t>𝑖</m:t>
                          </m:r>
                        </m:sub>
                      </m:sSub>
                      <m:r>
                        <a:rPr lang="en-US" sz="1800" i="1">
                          <a:latin typeface="Cambria Math" panose="02040503050406030204" pitchFamily="18" charset="0"/>
                          <a:cs typeface="Arial" pitchFamily="34" charset="0"/>
                        </a:rPr>
                        <m:t>=</m:t>
                      </m:r>
                      <m:r>
                        <m:rPr>
                          <m:sty m:val="p"/>
                        </m:rPr>
                        <a:rPr lang="en-US" sz="1800">
                          <a:latin typeface="Cambria Math" panose="02040503050406030204" pitchFamily="18" charset="0"/>
                        </a:rPr>
                        <m:t>γ</m:t>
                      </m:r>
                      <m:r>
                        <a:rPr lang="en-US" sz="1800" i="1">
                          <a:latin typeface="Cambria Math" panose="02040503050406030204" pitchFamily="18" charset="0"/>
                          <a:cs typeface="Arial" pitchFamily="34" charset="0"/>
                        </a:rPr>
                        <m:t>+</m:t>
                      </m:r>
                      <m:r>
                        <m:rPr>
                          <m:sty m:val="p"/>
                        </m:rPr>
                        <a:rPr lang="en-US" sz="1800">
                          <a:latin typeface="Cambria Math" panose="02040503050406030204" pitchFamily="18" charset="0"/>
                        </a:rPr>
                        <m:t>λ</m:t>
                      </m:r>
                      <m:r>
                        <a:rPr lang="en-US" sz="1800" b="0" i="1" smtClean="0">
                          <a:latin typeface="Cambria Math" panose="02040503050406030204" pitchFamily="18" charset="0"/>
                        </a:rPr>
                        <m:t> </m:t>
                      </m:r>
                      <m:sSub>
                        <m:sSubPr>
                          <m:ctrlPr>
                            <a:rPr lang="en-US" sz="1800" i="1">
                              <a:latin typeface="Cambria Math" panose="02040503050406030204" pitchFamily="18" charset="0"/>
                              <a:cs typeface="Arial" pitchFamily="34" charset="0"/>
                            </a:rPr>
                          </m:ctrlPr>
                        </m:sSubPr>
                        <m:e>
                          <m:r>
                            <a:rPr lang="en-US" sz="1800" i="1">
                              <a:latin typeface="Cambria Math" panose="02040503050406030204" pitchFamily="18" charset="0"/>
                              <a:cs typeface="Arial" pitchFamily="34" charset="0"/>
                            </a:rPr>
                            <m:t>𝑥</m:t>
                          </m:r>
                        </m:e>
                        <m:sub>
                          <m:r>
                            <a:rPr lang="en-US" sz="1800" b="0" i="1" smtClean="0">
                              <a:latin typeface="Cambria Math" panose="02040503050406030204" pitchFamily="18" charset="0"/>
                              <a:cs typeface="Arial" pitchFamily="34" charset="0"/>
                            </a:rPr>
                            <m:t>𝑖</m:t>
                          </m:r>
                        </m:sub>
                      </m:sSub>
                      <m:r>
                        <a:rPr lang="en-US" sz="1800" i="1">
                          <a:latin typeface="Cambria Math" panose="02040503050406030204" pitchFamily="18" charset="0"/>
                          <a:cs typeface="Arial" pitchFamily="34" charset="0"/>
                        </a:rPr>
                        <m:t>+</m:t>
                      </m:r>
                      <m:sSub>
                        <m:sSubPr>
                          <m:ctrlPr>
                            <a:rPr lang="en-US" sz="1800" i="1">
                              <a:latin typeface="Cambria Math" panose="02040503050406030204" pitchFamily="18" charset="0"/>
                              <a:cs typeface="Arial" pitchFamily="34" charset="0"/>
                            </a:rPr>
                          </m:ctrlPr>
                        </m:sSubPr>
                        <m:e>
                          <m:r>
                            <m:rPr>
                              <m:sty m:val="p"/>
                            </m:rPr>
                            <a:rPr lang="en-US" sz="1800">
                              <a:latin typeface="Cambria Math" panose="02040503050406030204" pitchFamily="18" charset="0"/>
                            </a:rPr>
                            <m:t>ϵ</m:t>
                          </m:r>
                          <m:r>
                            <m:rPr>
                              <m:nor/>
                            </m:rPr>
                            <a:rPr lang="en-US" sz="1800"/>
                            <m:t> </m:t>
                          </m:r>
                        </m:e>
                        <m:sub>
                          <m:r>
                            <a:rPr lang="en-US" sz="1800" b="0" i="1" smtClean="0">
                              <a:latin typeface="Cambria Math" panose="02040503050406030204" pitchFamily="18" charset="0"/>
                            </a:rPr>
                            <m:t>𝑖</m:t>
                          </m:r>
                        </m:sub>
                      </m:sSub>
                      <m:r>
                        <a:rPr lang="en-US" sz="1800" i="1">
                          <a:latin typeface="Cambria Math" panose="02040503050406030204" pitchFamily="18" charset="0"/>
                          <a:cs typeface="Arial" pitchFamily="34" charset="0"/>
                        </a:rPr>
                        <m:t>,  </m:t>
                      </m:r>
                      <m:r>
                        <a:rPr lang="en-US" sz="1800" b="0" i="1" smtClean="0">
                          <a:latin typeface="Cambria Math" panose="02040503050406030204" pitchFamily="18" charset="0"/>
                          <a:cs typeface="Arial" pitchFamily="34" charset="0"/>
                        </a:rPr>
                        <m:t>𝑖</m:t>
                      </m:r>
                      <m:r>
                        <a:rPr lang="en-US" sz="1800" i="1">
                          <a:latin typeface="Cambria Math" panose="02040503050406030204" pitchFamily="18" charset="0"/>
                          <a:cs typeface="Arial" pitchFamily="34" charset="0"/>
                        </a:rPr>
                        <m:t>=1,2,…,</m:t>
                      </m:r>
                      <m:r>
                        <a:rPr lang="en-US" sz="1800" b="0" i="1" smtClean="0">
                          <a:latin typeface="Cambria Math" panose="02040503050406030204" pitchFamily="18" charset="0"/>
                          <a:cs typeface="Arial" pitchFamily="34" charset="0"/>
                        </a:rPr>
                        <m:t>𝑁</m:t>
                      </m:r>
                      <m:r>
                        <a:rPr lang="en-US" sz="1800" i="1">
                          <a:latin typeface="Cambria Math" panose="02040503050406030204" pitchFamily="18" charset="0"/>
                          <a:cs typeface="Arial" pitchFamily="34" charset="0"/>
                        </a:rPr>
                        <m:t> </m:t>
                      </m:r>
                    </m:oMath>
                  </m:oMathPara>
                </a14:m>
                <a:endParaRPr lang="en-US" sz="1800" dirty="0">
                  <a:latin typeface="Arial" pitchFamily="34" charset="0"/>
                  <a:cs typeface="Arial" pitchFamily="34" charset="0"/>
                </a:endParaRP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Explanatory variables: </a:t>
                </a:r>
                <a14:m>
                  <m:oMath xmlns:m="http://schemas.openxmlformats.org/officeDocument/2006/math">
                    <m:sSub>
                      <m:sSubPr>
                        <m:ctrlPr>
                          <a:rPr lang="en-US" sz="1800" i="1">
                            <a:latin typeface="Cambria Math" panose="02040503050406030204" pitchFamily="18" charset="0"/>
                            <a:cs typeface="Arial" pitchFamily="34" charset="0"/>
                          </a:rPr>
                        </m:ctrlPr>
                      </m:sSubPr>
                      <m:e>
                        <m:r>
                          <a:rPr lang="en-US" sz="1800" i="1">
                            <a:latin typeface="Cambria Math" panose="02040503050406030204" pitchFamily="18" charset="0"/>
                            <a:cs typeface="Arial" pitchFamily="34" charset="0"/>
                          </a:rPr>
                          <m:t>𝑥</m:t>
                        </m:r>
                      </m:e>
                      <m:sub>
                        <m:r>
                          <a:rPr lang="en-US" sz="1800" b="0" i="1" smtClean="0">
                            <a:latin typeface="Cambria Math" panose="02040503050406030204" pitchFamily="18" charset="0"/>
                            <a:cs typeface="Arial" pitchFamily="34" charset="0"/>
                          </a:rPr>
                          <m:t>𝑖</m:t>
                        </m:r>
                      </m:sub>
                    </m:sSub>
                  </m:oMath>
                </a14:m>
                <a:r>
                  <a:rPr lang="en-US" sz="1800" dirty="0">
                    <a:latin typeface="Arial" pitchFamily="34" charset="0"/>
                    <a:cs typeface="Arial" pitchFamily="34" charset="0"/>
                  </a:rPr>
                  <a:t> (firm characteristics)</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Dependent variable: </a:t>
                </a:r>
                <a14:m>
                  <m:oMath xmlns:m="http://schemas.openxmlformats.org/officeDocument/2006/math">
                    <m:sSub>
                      <m:sSubPr>
                        <m:ctrlPr>
                          <a:rPr lang="en-US" sz="1800" i="1">
                            <a:latin typeface="Cambria Math" panose="02040503050406030204" pitchFamily="18" charset="0"/>
                            <a:cs typeface="Arial" pitchFamily="34" charset="0"/>
                          </a:rPr>
                        </m:ctrlPr>
                      </m:sSubPr>
                      <m:e>
                        <m:r>
                          <a:rPr lang="en-US" sz="1800" i="1">
                            <a:latin typeface="Cambria Math" panose="02040503050406030204" pitchFamily="18" charset="0"/>
                            <a:cs typeface="Arial" pitchFamily="34" charset="0"/>
                          </a:rPr>
                          <m:t>𝑦</m:t>
                        </m:r>
                      </m:e>
                      <m:sub>
                        <m:r>
                          <a:rPr lang="en-US" sz="1800" b="0" i="1" smtClean="0">
                            <a:latin typeface="Cambria Math" panose="02040503050406030204" pitchFamily="18" charset="0"/>
                            <a:cs typeface="Arial" pitchFamily="34" charset="0"/>
                          </a:rPr>
                          <m:t>𝑖</m:t>
                        </m:r>
                      </m:sub>
                    </m:sSub>
                  </m:oMath>
                </a14:m>
                <a:r>
                  <a:rPr lang="en-US" sz="1800" dirty="0">
                    <a:latin typeface="Arial" pitchFamily="34" charset="0"/>
                    <a:cs typeface="Arial" pitchFamily="34" charset="0"/>
                  </a:rPr>
                  <a:t> (rates of return)</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E</a:t>
                </a:r>
                <a:r>
                  <a:rPr lang="en-US" altLang="zh-CN" sz="1800" dirty="0">
                    <a:latin typeface="Arial" pitchFamily="34" charset="0"/>
                    <a:cs typeface="Arial" pitchFamily="34" charset="0"/>
                  </a:rPr>
                  <a:t>very observation is indexed by subscript </a:t>
                </a:r>
                <a14:m>
                  <m:oMath xmlns:m="http://schemas.openxmlformats.org/officeDocument/2006/math">
                    <m:r>
                      <a:rPr lang="en-US" altLang="zh-CN" sz="1800" b="0" i="1" smtClean="0">
                        <a:latin typeface="Cambria Math" panose="02040503050406030204" pitchFamily="18" charset="0"/>
                        <a:cs typeface="Arial" pitchFamily="34" charset="0"/>
                      </a:rPr>
                      <m:t>𝑖</m:t>
                    </m:r>
                  </m:oMath>
                </a14:m>
                <a:endParaRPr lang="en-US" sz="1800" dirty="0">
                  <a:latin typeface="Arial" pitchFamily="34" charset="0"/>
                  <a:cs typeface="Arial" pitchFamily="34" charset="0"/>
                </a:endParaRP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Number of observations: </a:t>
                </a:r>
                <a14:m>
                  <m:oMath xmlns:m="http://schemas.openxmlformats.org/officeDocument/2006/math">
                    <m:r>
                      <a:rPr lang="en-US" sz="1800" b="0" i="1" smtClean="0">
                        <a:latin typeface="Cambria Math" panose="02040503050406030204" pitchFamily="18" charset="0"/>
                        <a:cs typeface="Arial" pitchFamily="34" charset="0"/>
                      </a:rPr>
                      <m:t>𝑁</m:t>
                    </m:r>
                    <m:r>
                      <a:rPr lang="en-US" sz="1800" i="1">
                        <a:latin typeface="Cambria Math" panose="02040503050406030204" pitchFamily="18" charset="0"/>
                        <a:cs typeface="Arial" pitchFamily="34" charset="0"/>
                      </a:rPr>
                      <m:t> </m:t>
                    </m:r>
                  </m:oMath>
                </a14:m>
                <a:endParaRPr lang="en-US" sz="1800" dirty="0">
                  <a:latin typeface="Arial" pitchFamily="34" charset="0"/>
                  <a:cs typeface="Arial" pitchFamily="34" charset="0"/>
                </a:endParaRP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Parameters to estimate: </a:t>
                </a:r>
                <a14:m>
                  <m:oMath xmlns:m="http://schemas.openxmlformats.org/officeDocument/2006/math">
                    <m:r>
                      <m:rPr>
                        <m:sty m:val="p"/>
                      </m:rPr>
                      <a:rPr lang="en-US" sz="1800">
                        <a:latin typeface="Cambria Math" panose="02040503050406030204" pitchFamily="18" charset="0"/>
                      </a:rPr>
                      <m:t>γ</m:t>
                    </m:r>
                  </m:oMath>
                </a14:m>
                <a:r>
                  <a:rPr lang="en-US" sz="1800" dirty="0">
                    <a:latin typeface="Arial" pitchFamily="34" charset="0"/>
                    <a:cs typeface="Arial" pitchFamily="34" charset="0"/>
                  </a:rPr>
                  <a:t> (intercept), </a:t>
                </a:r>
                <a14:m>
                  <m:oMath xmlns:m="http://schemas.openxmlformats.org/officeDocument/2006/math">
                    <m:r>
                      <m:rPr>
                        <m:sty m:val="p"/>
                      </m:rPr>
                      <a:rPr lang="en-US" sz="1800">
                        <a:latin typeface="Cambria Math" panose="02040503050406030204" pitchFamily="18" charset="0"/>
                      </a:rPr>
                      <m:t>λ</m:t>
                    </m:r>
                  </m:oMath>
                </a14:m>
                <a:r>
                  <a:rPr lang="en-US" sz="1800" dirty="0">
                    <a:latin typeface="Arial" pitchFamily="34" charset="0"/>
                    <a:cs typeface="Arial" pitchFamily="34" charset="0"/>
                  </a:rPr>
                  <a:t>(slope)</a:t>
                </a:r>
              </a:p>
              <a:p>
                <a:pPr lvl="2">
                  <a:spcBef>
                    <a:spcPct val="0"/>
                  </a:spcBef>
                  <a:spcAft>
                    <a:spcPts val="300"/>
                  </a:spcAft>
                  <a:buFont typeface="Arial" panose="020B0604020202020204" pitchFamily="34" charset="0"/>
                  <a:buChar char="•"/>
                </a:pPr>
                <a:r>
                  <a:rPr lang="en-US" sz="1800" dirty="0">
                    <a:latin typeface="Arial" pitchFamily="34" charset="0"/>
                    <a:cs typeface="Arial" pitchFamily="34" charset="0"/>
                  </a:rPr>
                  <a:t>Parameter estimates: </a:t>
                </a:r>
                <a14:m>
                  <m:oMath xmlns:m="http://schemas.openxmlformats.org/officeDocument/2006/math">
                    <m:acc>
                      <m:accPr>
                        <m:chr m:val="̂"/>
                        <m:ctrlPr>
                          <a:rPr lang="en-US" sz="1800" i="1">
                            <a:latin typeface="Cambria Math" panose="02040503050406030204" pitchFamily="18" charset="0"/>
                            <a:cs typeface="Arial" pitchFamily="34" charset="0"/>
                          </a:rPr>
                        </m:ctrlPr>
                      </m:accPr>
                      <m:e>
                        <m:r>
                          <m:rPr>
                            <m:sty m:val="p"/>
                          </m:rPr>
                          <a:rPr lang="en-US" sz="1800">
                            <a:latin typeface="Cambria Math" panose="02040503050406030204" pitchFamily="18" charset="0"/>
                          </a:rPr>
                          <m:t>γ</m:t>
                        </m:r>
                      </m:e>
                    </m:acc>
                    <m:r>
                      <a:rPr lang="en-US" sz="1800">
                        <a:latin typeface="Cambria Math" panose="02040503050406030204" pitchFamily="18" charset="0"/>
                        <a:cs typeface="Arial" pitchFamily="34" charset="0"/>
                      </a:rPr>
                      <m:t>,</m:t>
                    </m:r>
                    <m:acc>
                      <m:accPr>
                        <m:chr m:val="̂"/>
                        <m:ctrlPr>
                          <a:rPr lang="en-US" sz="1800" i="1">
                            <a:latin typeface="Cambria Math" panose="02040503050406030204" pitchFamily="18" charset="0"/>
                            <a:cs typeface="Arial" pitchFamily="34" charset="0"/>
                          </a:rPr>
                        </m:ctrlPr>
                      </m:accPr>
                      <m:e>
                        <m:r>
                          <m:rPr>
                            <m:sty m:val="p"/>
                          </m:rPr>
                          <a:rPr lang="en-US" sz="1800">
                            <a:latin typeface="Cambria Math" panose="02040503050406030204" pitchFamily="18" charset="0"/>
                          </a:rPr>
                          <m:t>λ</m:t>
                        </m:r>
                      </m:e>
                    </m:acc>
                  </m:oMath>
                </a14:m>
                <a:endParaRPr lang="en-US" sz="1800" dirty="0">
                  <a:latin typeface="Arial" pitchFamily="34" charset="0"/>
                  <a:cs typeface="Arial" pitchFamily="34" charset="0"/>
                </a:endParaRPr>
              </a:p>
              <a:p>
                <a:pPr lvl="3">
                  <a:spcBef>
                    <a:spcPct val="0"/>
                  </a:spcBef>
                  <a:spcAft>
                    <a:spcPts val="300"/>
                  </a:spcAft>
                  <a:buFont typeface="Courier New" panose="02070309020205020404" pitchFamily="49" charset="0"/>
                  <a:buChar char="o"/>
                </a:pPr>
                <a:r>
                  <a:rPr lang="en-US" sz="1400" dirty="0">
                    <a:latin typeface="Arial" pitchFamily="34" charset="0"/>
                    <a:cs typeface="Arial" pitchFamily="34" charset="0"/>
                  </a:rPr>
                  <a:t>Standard errors of parameter estimates</a:t>
                </a:r>
              </a:p>
              <a:p>
                <a:pPr marL="914400" lvl="2" indent="0">
                  <a:spcBef>
                    <a:spcPct val="0"/>
                  </a:spcBef>
                  <a:spcAft>
                    <a:spcPts val="300"/>
                  </a:spcAft>
                  <a:buNone/>
                </a:pPr>
                <a:endParaRPr lang="en-US" sz="1800" dirty="0">
                  <a:latin typeface="Arial" pitchFamily="34" charset="0"/>
                  <a:cs typeface="Arial" pitchFamily="34" charset="0"/>
                </a:endParaRPr>
              </a:p>
              <a:p>
                <a:pPr lvl="2">
                  <a:spcBef>
                    <a:spcPct val="0"/>
                  </a:spcBef>
                  <a:spcAft>
                    <a:spcPts val="300"/>
                  </a:spcAft>
                </a:pPr>
                <a:endParaRPr lang="en-US" sz="1800" b="1" dirty="0">
                  <a:solidFill>
                    <a:srgbClr val="B85C00"/>
                  </a:solidFill>
                  <a:latin typeface="Arial" pitchFamily="34" charset="0"/>
                  <a:cs typeface="Arial" pitchFamily="34" charset="0"/>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2140" y="171450"/>
                <a:ext cx="8426450" cy="4402646"/>
              </a:xfrm>
              <a:blipFill>
                <a:blip r:embed="rId2"/>
                <a:stretch>
                  <a:fillRect l="-1446" t="-1385"/>
                </a:stretch>
              </a:blipFill>
            </p:spPr>
            <p:txBody>
              <a:bodyPr/>
              <a:lstStyle/>
              <a:p>
                <a:r>
                  <a:rPr lang="en-US">
                    <a:noFill/>
                  </a:rPr>
                  <a:t> </a:t>
                </a:r>
              </a:p>
            </p:txBody>
          </p:sp>
        </mc:Fallback>
      </mc:AlternateContent>
    </p:spTree>
    <p:extLst>
      <p:ext uri="{BB962C8B-B14F-4D97-AF65-F5344CB8AC3E}">
        <p14:creationId xmlns:p14="http://schemas.microsoft.com/office/powerpoint/2010/main" val="4258261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Mutual </a:t>
            </a:r>
            <a:r>
              <a:rPr lang="en-US" altLang="zh-CN" dirty="0">
                <a:latin typeface="Arial" pitchFamily="34" charset="0"/>
                <a:cs typeface="Arial" pitchFamily="34" charset="0"/>
              </a:rPr>
              <a:t>fund performance: A Useful Application</a:t>
            </a:r>
            <a:endParaRPr lang="en-US" dirty="0">
              <a:latin typeface="Arial" pitchFamily="34" charset="0"/>
              <a:cs typeface="Arial" pitchFamily="34" charset="0"/>
            </a:endParaRPr>
          </a:p>
          <a:p>
            <a:pPr>
              <a:spcBef>
                <a:spcPct val="0"/>
              </a:spcBef>
              <a:spcAft>
                <a:spcPts val="300"/>
              </a:spcAft>
              <a:buNone/>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Use actively managed equity mutual funds as test assets</a:t>
            </a:r>
          </a:p>
          <a:p>
            <a:pPr lvl="3">
              <a:lnSpc>
                <a:spcPct val="150000"/>
              </a:lnSpc>
              <a:spcBef>
                <a:spcPct val="0"/>
              </a:spcBef>
              <a:spcAft>
                <a:spcPts val="300"/>
              </a:spcAft>
            </a:pPr>
            <a:r>
              <a:rPr lang="en-US" sz="1400" dirty="0">
                <a:latin typeface="Arial" pitchFamily="34" charset="0"/>
                <a:cs typeface="Arial" pitchFamily="34" charset="0"/>
              </a:rPr>
              <a:t>133 large funds with at least $4 billion  AUM as of Jan, 1998</a:t>
            </a:r>
          </a:p>
          <a:p>
            <a:pPr lvl="3">
              <a:lnSpc>
                <a:spcPct val="150000"/>
              </a:lnSpc>
              <a:spcBef>
                <a:spcPct val="0"/>
              </a:spcBef>
              <a:spcAft>
                <a:spcPts val="300"/>
              </a:spcAft>
            </a:pPr>
            <a:r>
              <a:rPr lang="en-US" altLang="zh-CN" sz="1400" dirty="0">
                <a:latin typeface="Arial" pitchFamily="34" charset="0"/>
                <a:cs typeface="Arial" pitchFamily="34" charset="0"/>
              </a:rPr>
              <a:t>Monthly after-fee fund returns</a:t>
            </a:r>
            <a:endParaRPr lang="en-US" sz="1400" dirty="0">
              <a:latin typeface="Arial" pitchFamily="34" charset="0"/>
              <a:cs typeface="Arial" pitchFamily="34" charset="0"/>
            </a:endParaRPr>
          </a:p>
          <a:p>
            <a:pPr lvl="3">
              <a:lnSpc>
                <a:spcPct val="150000"/>
              </a:lnSpc>
              <a:spcBef>
                <a:spcPct val="0"/>
              </a:spcBef>
              <a:spcAft>
                <a:spcPts val="300"/>
              </a:spcAft>
            </a:pPr>
            <a:r>
              <a:rPr lang="en-US" sz="1400" dirty="0">
                <a:latin typeface="Arial" pitchFamily="34" charset="0"/>
                <a:cs typeface="Arial" pitchFamily="34" charset="0"/>
              </a:rPr>
              <a:t>Missing fund returns (of deceased funds) are filled with market returns</a:t>
            </a:r>
          </a:p>
          <a:p>
            <a:pPr lvl="2">
              <a:lnSpc>
                <a:spcPct val="150000"/>
              </a:lnSpc>
              <a:spcBef>
                <a:spcPct val="0"/>
              </a:spcBef>
              <a:spcAft>
                <a:spcPts val="300"/>
              </a:spcAft>
            </a:pPr>
            <a:r>
              <a:rPr lang="en-US" sz="1800" dirty="0">
                <a:latin typeface="Arial" pitchFamily="34" charset="0"/>
                <a:cs typeface="Arial" pitchFamily="34" charset="0"/>
              </a:rPr>
              <a:t>Sample period: 1998m1-2018m12</a:t>
            </a:r>
          </a:p>
          <a:p>
            <a:pPr lvl="2">
              <a:lnSpc>
                <a:spcPct val="150000"/>
              </a:lnSpc>
              <a:spcBef>
                <a:spcPct val="0"/>
              </a:spcBef>
              <a:spcAft>
                <a:spcPts val="300"/>
              </a:spcAft>
            </a:pPr>
            <a:r>
              <a:rPr lang="en-US" sz="1800" dirty="0">
                <a:latin typeface="Arial" pitchFamily="34" charset="0"/>
                <a:cs typeface="Arial" pitchFamily="34" charset="0"/>
              </a:rPr>
              <a:t>Benchmarks</a:t>
            </a:r>
          </a:p>
          <a:p>
            <a:pPr lvl="3">
              <a:lnSpc>
                <a:spcPct val="150000"/>
              </a:lnSpc>
              <a:spcBef>
                <a:spcPct val="0"/>
              </a:spcBef>
              <a:spcAft>
                <a:spcPts val="300"/>
              </a:spcAft>
            </a:pPr>
            <a:r>
              <a:rPr lang="en-US" sz="1400" dirty="0" err="1">
                <a:latin typeface="Arial" pitchFamily="34" charset="0"/>
                <a:cs typeface="Arial" pitchFamily="34" charset="0"/>
              </a:rPr>
              <a:t>Fama</a:t>
            </a:r>
            <a:r>
              <a:rPr lang="en-US" sz="1400" dirty="0">
                <a:latin typeface="Arial" pitchFamily="34" charset="0"/>
                <a:cs typeface="Arial" pitchFamily="34" charset="0"/>
              </a:rPr>
              <a:t> and French 3 factors</a:t>
            </a:r>
          </a:p>
          <a:p>
            <a:pPr lvl="3">
              <a:lnSpc>
                <a:spcPct val="150000"/>
              </a:lnSpc>
              <a:spcBef>
                <a:spcPct val="0"/>
              </a:spcBef>
              <a:spcAft>
                <a:spcPts val="300"/>
              </a:spcAft>
            </a:pPr>
            <a:r>
              <a:rPr lang="en-US" sz="1400" dirty="0">
                <a:latin typeface="Arial" pitchFamily="34" charset="0"/>
                <a:cs typeface="Arial" pitchFamily="34" charset="0"/>
              </a:rPr>
              <a:t>First three  "statistical factors" based on 49 industry portfolios</a:t>
            </a:r>
          </a:p>
          <a:p>
            <a:pPr lvl="2">
              <a:spcBef>
                <a:spcPct val="0"/>
              </a:spcBef>
              <a:spcAft>
                <a:spcPts val="300"/>
              </a:spcAft>
            </a:pPr>
            <a:endParaRPr lang="en-US" sz="1800" b="1" dirty="0">
              <a:solidFill>
                <a:srgbClr val="B85C00"/>
              </a:solidFill>
              <a:latin typeface="Arial" pitchFamily="34" charset="0"/>
              <a:cs typeface="Arial" pitchFamily="34" charset="0"/>
            </a:endParaRPr>
          </a:p>
        </p:txBody>
      </p:sp>
    </p:spTree>
    <p:extLst>
      <p:ext uri="{BB962C8B-B14F-4D97-AF65-F5344CB8AC3E}">
        <p14:creationId xmlns:p14="http://schemas.microsoft.com/office/powerpoint/2010/main" val="2097011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Mutual </a:t>
            </a:r>
            <a:r>
              <a:rPr lang="en-US" altLang="zh-CN" dirty="0">
                <a:latin typeface="Arial" pitchFamily="34" charset="0"/>
                <a:cs typeface="Arial" pitchFamily="34" charset="0"/>
              </a:rPr>
              <a:t>fund performance</a:t>
            </a:r>
            <a:endParaRPr lang="en-US" dirty="0">
              <a:latin typeface="Arial" pitchFamily="34" charset="0"/>
              <a:cs typeface="Arial" pitchFamily="34" charset="0"/>
            </a:endParaRPr>
          </a:p>
          <a:p>
            <a:pPr>
              <a:spcBef>
                <a:spcPct val="0"/>
              </a:spcBef>
              <a:spcAft>
                <a:spcPts val="300"/>
              </a:spcAft>
              <a:buNone/>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Results</a:t>
            </a:r>
          </a:p>
          <a:p>
            <a:pPr lvl="2">
              <a:spcBef>
                <a:spcPct val="0"/>
              </a:spcBef>
              <a:spcAft>
                <a:spcPts val="300"/>
              </a:spcAft>
            </a:pPr>
            <a:endParaRPr lang="en-US" sz="1800" b="1" dirty="0">
              <a:solidFill>
                <a:srgbClr val="B85C00"/>
              </a:solidFill>
              <a:latin typeface="Arial" pitchFamily="34" charset="0"/>
              <a:cs typeface="Arial" pitchFamily="34" charset="0"/>
            </a:endParaRPr>
          </a:p>
        </p:txBody>
      </p:sp>
      <p:pic>
        <p:nvPicPr>
          <p:cNvPr id="6" name="Picture 5"/>
          <p:cNvPicPr>
            <a:picLocks noChangeAspect="1"/>
          </p:cNvPicPr>
          <p:nvPr/>
        </p:nvPicPr>
        <p:blipFill>
          <a:blip r:embed="rId3"/>
          <a:stretch>
            <a:fillRect/>
          </a:stretch>
        </p:blipFill>
        <p:spPr>
          <a:xfrm>
            <a:off x="395342" y="1925110"/>
            <a:ext cx="8353313" cy="694400"/>
          </a:xfrm>
          <a:prstGeom prst="rect">
            <a:avLst/>
          </a:prstGeom>
        </p:spPr>
      </p:pic>
      <p:pic>
        <p:nvPicPr>
          <p:cNvPr id="7" name="Picture 6"/>
          <p:cNvPicPr>
            <a:picLocks noChangeAspect="1"/>
          </p:cNvPicPr>
          <p:nvPr/>
        </p:nvPicPr>
        <p:blipFill>
          <a:blip r:embed="rId4"/>
          <a:stretch>
            <a:fillRect/>
          </a:stretch>
        </p:blipFill>
        <p:spPr>
          <a:xfrm>
            <a:off x="395343" y="3145577"/>
            <a:ext cx="8353313" cy="694400"/>
          </a:xfrm>
          <a:prstGeom prst="rect">
            <a:avLst/>
          </a:prstGeom>
        </p:spPr>
      </p:pic>
    </p:spTree>
    <p:extLst>
      <p:ext uri="{BB962C8B-B14F-4D97-AF65-F5344CB8AC3E}">
        <p14:creationId xmlns:p14="http://schemas.microsoft.com/office/powerpoint/2010/main" val="252869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CAPM Prediction</a:t>
                </a:r>
                <a:endParaRPr lang="en-US" sz="1600" dirty="0">
                  <a:latin typeface="Arial" pitchFamily="34" charset="0"/>
                  <a:cs typeface="Arial" pitchFamily="34" charset="0"/>
                </a:endParaRPr>
              </a:p>
              <a:p>
                <a:pPr lvl="1">
                  <a:lnSpc>
                    <a:spcPct val="150000"/>
                  </a:lnSpc>
                  <a:spcBef>
                    <a:spcPct val="0"/>
                  </a:spcBef>
                  <a:spcAft>
                    <a:spcPts val="300"/>
                  </a:spcAft>
                </a:pPr>
                <a:r>
                  <a:rPr lang="en-US" sz="2000" b="1" dirty="0">
                    <a:solidFill>
                      <a:srgbClr val="B85C00"/>
                    </a:solidFill>
                    <a:latin typeface="Arial" pitchFamily="34" charset="0"/>
                    <a:cs typeface="Arial" pitchFamily="34" charset="0"/>
                  </a:rPr>
                  <a:t>CAPM equation</a:t>
                </a:r>
              </a:p>
              <a:p>
                <a:pPr marL="457200" lvl="1" indent="0">
                  <a:lnSpc>
                    <a:spcPct val="150000"/>
                  </a:lnSpc>
                  <a:spcBef>
                    <a:spcPct val="0"/>
                  </a:spcBef>
                  <a:spcAft>
                    <a:spcPts val="300"/>
                  </a:spcAft>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𝑖</m:t>
                              </m:r>
                            </m:sub>
                          </m:sSub>
                        </m:e>
                      </m:ac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r>
                        <a:rPr lang="en-US" sz="1800" i="1">
                          <a:latin typeface="Cambria Math" panose="02040503050406030204" pitchFamily="18" charset="0"/>
                        </a:rPr>
                        <m:t> (</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b="0" i="1" smtClean="0">
                                  <a:latin typeface="Cambria Math" panose="02040503050406030204" pitchFamily="18" charset="0"/>
                                </a:rPr>
                                <m:t>𝑀</m:t>
                              </m:r>
                            </m:sub>
                          </m:sSub>
                        </m:e>
                      </m:ac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sub>
                      </m:sSub>
                      <m:r>
                        <a:rPr lang="en-US" sz="1800" i="1">
                          <a:latin typeface="Cambria Math" panose="02040503050406030204" pitchFamily="18" charset="0"/>
                        </a:rPr>
                        <m:t>)</m:t>
                      </m:r>
                    </m:oMath>
                  </m:oMathPara>
                </a14:m>
                <a:endParaRPr lang="en-US" sz="1800" dirty="0"/>
              </a:p>
              <a:p>
                <a:pPr lvl="2">
                  <a:lnSpc>
                    <a:spcPct val="150000"/>
                  </a:lnSpc>
                  <a:spcBef>
                    <a:spcPct val="0"/>
                  </a:spcBef>
                  <a:spcAft>
                    <a:spcPts val="300"/>
                  </a:spcAft>
                </a:pPr>
                <a:r>
                  <a:rPr lang="en-US" sz="1800" dirty="0">
                    <a:latin typeface="Arial" pitchFamily="34" charset="0"/>
                    <a:cs typeface="Arial" pitchFamily="34" charset="0"/>
                  </a:rPr>
                  <a:t>The stochastic version is a market model regression:</a:t>
                </a:r>
                <a:endParaRPr lang="en-US" sz="1800" b="0" i="1" dirty="0">
                  <a:latin typeface="Cambria Math" panose="02040503050406030204" pitchFamily="18" charset="0"/>
                </a:endParaRPr>
              </a:p>
              <a:p>
                <a:pPr marL="914400" lvl="2" indent="0">
                  <a:lnSpc>
                    <a:spcPct val="150000"/>
                  </a:lnSpc>
                  <a:spcBef>
                    <a:spcPct val="0"/>
                  </a:spcBef>
                  <a:spcAft>
                    <a:spcPts val="300"/>
                  </a:spcAft>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𝑟</m:t>
                              </m:r>
                            </m:e>
                          </m:acc>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r>
                        <a:rPr lang="en-US" sz="1800" i="1">
                          <a:latin typeface="Cambria Math" panose="02040503050406030204" pitchFamily="18" charset="0"/>
                        </a:rPr>
                        <m:t> </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b="0" i="1" smtClean="0">
                                  <a:latin typeface="Cambria Math" panose="02040503050406030204" pitchFamily="18" charset="0"/>
                                </a:rPr>
                                <m:t>𝑀</m:t>
                              </m:r>
                              <m:r>
                                <a:rPr lang="en-US" sz="1800" i="1">
                                  <a:latin typeface="Cambria Math" panose="02040503050406030204" pitchFamily="18" charset="0"/>
                                </a:rPr>
                                <m:t>,</m:t>
                              </m:r>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𝜀</m:t>
                              </m:r>
                            </m:e>
                          </m:acc>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r>
                        <a:rPr lang="en-US" sz="1800" i="1">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𝑁</m:t>
                      </m:r>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=1,2,…,</m:t>
                      </m:r>
                      <m:r>
                        <a:rPr lang="en-US" sz="1800" i="1">
                          <a:latin typeface="Cambria Math" panose="02040503050406030204" pitchFamily="18" charset="0"/>
                        </a:rPr>
                        <m:t>𝑇</m:t>
                      </m:r>
                      <m:r>
                        <a:rPr lang="en-US" sz="1800" i="1">
                          <a:latin typeface="Cambria Math" panose="02040503050406030204" pitchFamily="18" charset="0"/>
                        </a:rPr>
                        <m:t> </m:t>
                      </m:r>
                    </m:oMath>
                  </m:oMathPara>
                </a14:m>
                <a:endParaRPr lang="en-US" sz="1800" dirty="0">
                  <a:latin typeface="Arial" pitchFamily="34" charset="0"/>
                  <a:cs typeface="Arial" pitchFamily="34" charset="0"/>
                </a:endParaRPr>
              </a:p>
              <a:p>
                <a:pPr marL="914400" lvl="2" indent="0">
                  <a:lnSpc>
                    <a:spcPct val="150000"/>
                  </a:lnSpc>
                  <a:spcBef>
                    <a:spcPct val="0"/>
                  </a:spcBef>
                  <a:spcAft>
                    <a:spcPts val="300"/>
                  </a:spcAft>
                  <a:buNone/>
                </a:pPr>
                <a:r>
                  <a:rPr lang="en-US" sz="1800" dirty="0">
                    <a:latin typeface="Arial" pitchFamily="34" charset="0"/>
                    <a:cs typeface="Arial" pitchFamily="34" charset="0"/>
                  </a:rPr>
                  <a:t>If the CAPM holds, the intercept, </a:t>
                </a:r>
                <a14:m>
                  <m:oMath xmlns:m="http://schemas.openxmlformats.org/officeDocument/2006/math">
                    <m:sSub>
                      <m:sSubPr>
                        <m:ctrlPr>
                          <a:rPr lang="en-US" sz="1800" i="1">
                            <a:latin typeface="Cambria Math" panose="02040503050406030204" pitchFamily="18" charset="0"/>
                            <a:cs typeface="Arial" pitchFamily="34" charset="0"/>
                          </a:rPr>
                        </m:ctrlPr>
                      </m:sSubPr>
                      <m:e>
                        <m:r>
                          <a:rPr lang="en-US" sz="1800">
                            <a:latin typeface="Cambria Math" panose="02040503050406030204" pitchFamily="18" charset="0"/>
                            <a:cs typeface="Arial" pitchFamily="34" charset="0"/>
                          </a:rPr>
                          <m:t>𝛼</m:t>
                        </m:r>
                      </m:e>
                      <m:sub>
                        <m:r>
                          <a:rPr lang="en-US" sz="1800">
                            <a:latin typeface="Cambria Math" panose="02040503050406030204" pitchFamily="18" charset="0"/>
                            <a:cs typeface="Arial" pitchFamily="34" charset="0"/>
                          </a:rPr>
                          <m:t>𝑖</m:t>
                        </m:r>
                      </m:sub>
                    </m:sSub>
                  </m:oMath>
                </a14:m>
                <a:r>
                  <a:rPr lang="en-US" sz="1800" dirty="0">
                    <a:latin typeface="Arial" pitchFamily="34" charset="0"/>
                    <a:cs typeface="Arial" pitchFamily="34" charset="0"/>
                  </a:rPr>
                  <a:t>, equals zero for all asset </a:t>
                </a:r>
                <a14:m>
                  <m:oMath xmlns:m="http://schemas.openxmlformats.org/officeDocument/2006/math">
                    <m:r>
                      <a:rPr lang="en-US" sz="1800" i="1">
                        <a:latin typeface="Cambria Math" panose="02040503050406030204" pitchFamily="18" charset="0"/>
                      </a:rPr>
                      <m:t>𝑖</m:t>
                    </m:r>
                  </m:oMath>
                </a14:m>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This prediction can be tested using time series regressions</a:t>
                </a:r>
              </a:p>
              <a:p>
                <a:pPr lvl="2">
                  <a:lnSpc>
                    <a:spcPct val="150000"/>
                  </a:lnSpc>
                  <a:spcBef>
                    <a:spcPct val="0"/>
                  </a:spcBef>
                  <a:spcAft>
                    <a:spcPts val="300"/>
                  </a:spcAft>
                </a:pPr>
                <a:r>
                  <a:rPr lang="en-US" sz="1800" dirty="0">
                    <a:latin typeface="Arial" pitchFamily="34" charset="0"/>
                    <a:cs typeface="Arial" pitchFamily="34" charset="0"/>
                  </a:rPr>
                  <a:t>If </a:t>
                </a:r>
                <a14:m>
                  <m:oMath xmlns:m="http://schemas.openxmlformats.org/officeDocument/2006/math">
                    <m:sSub>
                      <m:sSubPr>
                        <m:ctrlPr>
                          <a:rPr lang="en-US" sz="1800" i="1">
                            <a:latin typeface="Cambria Math" panose="02040503050406030204" pitchFamily="18" charset="0"/>
                            <a:cs typeface="Arial" pitchFamily="34" charset="0"/>
                          </a:rPr>
                        </m:ctrlPr>
                      </m:sSubPr>
                      <m:e>
                        <m:r>
                          <a:rPr lang="en-US" sz="1800">
                            <a:latin typeface="Cambria Math" panose="02040503050406030204" pitchFamily="18" charset="0"/>
                            <a:cs typeface="Arial" pitchFamily="34" charset="0"/>
                          </a:rPr>
                          <m:t>𝛼</m:t>
                        </m:r>
                      </m:e>
                      <m:sub>
                        <m:r>
                          <a:rPr lang="en-US" sz="1800">
                            <a:latin typeface="Cambria Math" panose="02040503050406030204" pitchFamily="18" charset="0"/>
                            <a:cs typeface="Arial" pitchFamily="34" charset="0"/>
                          </a:rPr>
                          <m:t>𝑖</m:t>
                        </m:r>
                      </m:sub>
                    </m:sSub>
                  </m:oMath>
                </a14:m>
                <a:r>
                  <a:rPr lang="en-US" sz="1800" dirty="0">
                    <a:latin typeface="Arial" pitchFamily="34" charset="0"/>
                    <a:cs typeface="Arial" pitchFamily="34" charset="0"/>
                  </a:rPr>
                  <a:t> is not zero, the benchmark is not mean-variance efficient</a:t>
                </a:r>
              </a:p>
              <a:p>
                <a:pPr lvl="3">
                  <a:lnSpc>
                    <a:spcPct val="150000"/>
                  </a:lnSpc>
                  <a:spcBef>
                    <a:spcPct val="0"/>
                  </a:spcBef>
                  <a:spcAft>
                    <a:spcPts val="300"/>
                  </a:spcAft>
                </a:pPr>
                <a:r>
                  <a:rPr lang="en-US" sz="1400" dirty="0"/>
                  <a:t>If asset j has a positive alpha, the expected return of the benchmark can be increased without increasing its variance by slightly increasing the holdings in asset j.  </a:t>
                </a:r>
              </a:p>
              <a:p>
                <a:pPr lvl="3">
                  <a:lnSpc>
                    <a:spcPct val="150000"/>
                  </a:lnSpc>
                  <a:spcBef>
                    <a:spcPct val="0"/>
                  </a:spcBef>
                  <a:spcAft>
                    <a:spcPts val="300"/>
                  </a:spcAft>
                </a:pPr>
                <a:endParaRPr lang="en-US" sz="1400" dirty="0">
                  <a:latin typeface="Arial" pitchFamily="34" charset="0"/>
                  <a:cs typeface="Arial" pitchFamily="34" charset="0"/>
                </a:endParaRPr>
              </a:p>
              <a:p>
                <a:pPr marL="914400" lvl="2" indent="0">
                  <a:spcBef>
                    <a:spcPct val="0"/>
                  </a:spcBef>
                  <a:spcAft>
                    <a:spcPts val="300"/>
                  </a:spcAft>
                  <a:buNone/>
                </a:pPr>
                <a:endParaRPr lang="en-US" sz="1800" dirty="0">
                  <a:latin typeface="Arial" pitchFamily="34" charset="0"/>
                  <a:cs typeface="Arial" pitchFamily="34" charset="0"/>
                </a:endParaRPr>
              </a:p>
              <a:p>
                <a:pPr lvl="2">
                  <a:spcBef>
                    <a:spcPct val="0"/>
                  </a:spcBef>
                  <a:spcAft>
                    <a:spcPts val="300"/>
                  </a:spcAft>
                </a:pPr>
                <a:endParaRPr lang="en-US" sz="1800" b="1" dirty="0">
                  <a:solidFill>
                    <a:srgbClr val="B85C00"/>
                  </a:solidFill>
                  <a:latin typeface="Arial" pitchFamily="34" charset="0"/>
                  <a:cs typeface="Arial" pitchFamily="34" charset="0"/>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2140" y="171450"/>
                <a:ext cx="8426450" cy="4402646"/>
              </a:xfrm>
              <a:blipFill>
                <a:blip r:embed="rId2"/>
                <a:stretch>
                  <a:fillRect l="-1446" t="-1385" b="-9834"/>
                </a:stretch>
              </a:blipFill>
            </p:spPr>
            <p:txBody>
              <a:bodyPr/>
              <a:lstStyle/>
              <a:p>
                <a:r>
                  <a:rPr lang="en-US">
                    <a:noFill/>
                  </a:rPr>
                  <a:t> </a:t>
                </a:r>
              </a:p>
            </p:txBody>
          </p:sp>
        </mc:Fallback>
      </mc:AlternateContent>
    </p:spTree>
    <p:extLst>
      <p:ext uri="{BB962C8B-B14F-4D97-AF65-F5344CB8AC3E}">
        <p14:creationId xmlns:p14="http://schemas.microsoft.com/office/powerpoint/2010/main" val="36014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Arial" pitchFamily="34" charset="0"/>
                <a:cs typeface="Arial" pitchFamily="34" charset="0"/>
              </a:rPr>
              <a:t>Time Series Tests of CAPM</a:t>
            </a:r>
          </a:p>
          <a:p>
            <a:r>
              <a:rPr lang="en-US" sz="2400" dirty="0">
                <a:latin typeface="Arial" pitchFamily="34" charset="0"/>
                <a:cs typeface="Arial" pitchFamily="34" charset="0"/>
              </a:rPr>
              <a:t>Can we test this intercept restriction by estimating regressions on 3000 stocks?</a:t>
            </a:r>
          </a:p>
          <a:p>
            <a:r>
              <a:rPr lang="en-US" sz="2400" dirty="0">
                <a:latin typeface="Arial" pitchFamily="34" charset="0"/>
                <a:cs typeface="Arial" pitchFamily="34" charset="0"/>
              </a:rPr>
              <a:t>How do we interpret 3000 individual t-tests?</a:t>
            </a:r>
          </a:p>
          <a:p>
            <a:pPr lvl="1"/>
            <a:r>
              <a:rPr lang="en-US" sz="1800" dirty="0">
                <a:latin typeface="Arial" pitchFamily="34" charset="0"/>
                <a:cs typeface="Arial" pitchFamily="34" charset="0"/>
              </a:rPr>
              <a:t>How many alphas are likely to be significantly different than zero by chance?</a:t>
            </a:r>
          </a:p>
          <a:p>
            <a:pPr lvl="1"/>
            <a:r>
              <a:rPr lang="en-US" sz="1800" dirty="0">
                <a:latin typeface="Arial" pitchFamily="34" charset="0"/>
                <a:cs typeface="Arial" pitchFamily="34" charset="0"/>
              </a:rPr>
              <a:t>Are these independent tests?</a:t>
            </a:r>
          </a:p>
          <a:p>
            <a:r>
              <a:rPr lang="en-US" sz="2400" dirty="0">
                <a:latin typeface="Arial" pitchFamily="34" charset="0"/>
                <a:cs typeface="Arial" pitchFamily="34" charset="0"/>
              </a:rPr>
              <a:t>How does the correlation between individual stock returns influence your interpretation of such tests?</a:t>
            </a:r>
          </a:p>
          <a:p>
            <a:endParaRPr lang="en-US" dirty="0"/>
          </a:p>
        </p:txBody>
      </p:sp>
    </p:spTree>
    <p:extLst>
      <p:ext uri="{BB962C8B-B14F-4D97-AF65-F5344CB8AC3E}">
        <p14:creationId xmlns:p14="http://schemas.microsoft.com/office/powerpoint/2010/main" val="15163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2140" y="171450"/>
            <a:ext cx="8426450" cy="4402646"/>
          </a:xfrm>
        </p:spPr>
        <p:txBody>
          <a:bodyPr/>
          <a:lstStyle/>
          <a:p>
            <a:pPr>
              <a:spcBef>
                <a:spcPct val="0"/>
              </a:spcBef>
              <a:spcAft>
                <a:spcPts val="300"/>
              </a:spcAft>
              <a:buNone/>
            </a:pPr>
            <a:r>
              <a:rPr lang="en-US" dirty="0">
                <a:latin typeface="Arial" pitchFamily="34" charset="0"/>
                <a:cs typeface="Arial" pitchFamily="34" charset="0"/>
              </a:rPr>
              <a:t>Joint Time Series Tests of CAPM</a:t>
            </a:r>
            <a:endParaRPr lang="en-US" sz="1800" dirty="0">
              <a:latin typeface="Arial" pitchFamily="34" charset="0"/>
              <a:cs typeface="Arial" pitchFamily="34" charset="0"/>
            </a:endParaRPr>
          </a:p>
          <a:p>
            <a:pPr lvl="2">
              <a:lnSpc>
                <a:spcPct val="150000"/>
              </a:lnSpc>
              <a:spcBef>
                <a:spcPct val="0"/>
              </a:spcBef>
              <a:spcAft>
                <a:spcPts val="300"/>
              </a:spcAft>
            </a:pPr>
            <a:endParaRPr lang="en-US" sz="1800" dirty="0">
              <a:latin typeface="Arial" pitchFamily="34" charset="0"/>
              <a:cs typeface="Arial" pitchFamily="34" charset="0"/>
            </a:endParaRPr>
          </a:p>
          <a:p>
            <a:pPr lvl="2">
              <a:lnSpc>
                <a:spcPct val="150000"/>
              </a:lnSpc>
              <a:spcBef>
                <a:spcPct val="0"/>
              </a:spcBef>
              <a:spcAft>
                <a:spcPts val="300"/>
              </a:spcAft>
            </a:pPr>
            <a:r>
              <a:rPr lang="en-US" sz="1800" dirty="0">
                <a:latin typeface="Arial" pitchFamily="34" charset="0"/>
                <a:cs typeface="Arial" pitchFamily="34" charset="0"/>
              </a:rPr>
              <a:t>We can test this hypothesis against “an unspecified alternative” by estimating the market model regression and jointly testing the hypothesis that the alphas all equal zero </a:t>
            </a:r>
          </a:p>
          <a:p>
            <a:pPr lvl="2">
              <a:lnSpc>
                <a:spcPct val="150000"/>
              </a:lnSpc>
              <a:spcBef>
                <a:spcPct val="0"/>
              </a:spcBef>
              <a:spcAft>
                <a:spcPts val="300"/>
              </a:spcAft>
            </a:pPr>
            <a:r>
              <a:rPr lang="en-US" sz="1800" dirty="0">
                <a:latin typeface="Arial" pitchFamily="34" charset="0"/>
                <a:cs typeface="Arial" pitchFamily="34" charset="0"/>
              </a:rPr>
              <a:t>This is a joint F-test</a:t>
            </a:r>
          </a:p>
          <a:p>
            <a:pPr lvl="2">
              <a:lnSpc>
                <a:spcPct val="150000"/>
              </a:lnSpc>
              <a:spcBef>
                <a:spcPct val="0"/>
              </a:spcBef>
              <a:spcAft>
                <a:spcPts val="300"/>
              </a:spcAft>
            </a:pPr>
            <a:r>
              <a:rPr lang="en-US" sz="1800" dirty="0">
                <a:latin typeface="Arial" pitchFamily="34" charset="0"/>
                <a:cs typeface="Arial" pitchFamily="34" charset="0"/>
              </a:rPr>
              <a:t>It should be noted that this test requires that the number of time series observations (T) exceeds the number of cross-sectional test assets (N)</a:t>
            </a:r>
          </a:p>
          <a:p>
            <a:pPr lvl="2">
              <a:spcBef>
                <a:spcPct val="0"/>
              </a:spcBef>
              <a:spcAft>
                <a:spcPts val="300"/>
              </a:spcAft>
            </a:pPr>
            <a:endParaRPr lang="en-US" sz="1800" b="1" dirty="0">
              <a:solidFill>
                <a:srgbClr val="B85C00"/>
              </a:solidFill>
              <a:latin typeface="Arial" pitchFamily="34" charset="0"/>
              <a:cs typeface="Arial" pitchFamily="34" charset="0"/>
            </a:endParaRPr>
          </a:p>
        </p:txBody>
      </p:sp>
    </p:spTree>
    <p:extLst>
      <p:ext uri="{BB962C8B-B14F-4D97-AF65-F5344CB8AC3E}">
        <p14:creationId xmlns:p14="http://schemas.microsoft.com/office/powerpoint/2010/main" val="131921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Some intuition</a:t>
            </a:r>
          </a:p>
          <a:p>
            <a:r>
              <a:rPr lang="en-US" sz="1800" dirty="0"/>
              <a:t>An individual t-test of the alpha of an individual stock indicates how much the Sharpe ratio of the benchmark can be improved by adding a small amount of the stock to the benchmark – if the t-statistic is significant, it means that the Sharpe ratio is increased by a significant amount</a:t>
            </a:r>
          </a:p>
          <a:p>
            <a:r>
              <a:rPr lang="en-US" sz="1800" dirty="0"/>
              <a:t>The F-statistic is essentially the ratio of the maximum Sharpe ratio that can be achieved from the test assets to the Sharpe ratio of the benchmark. If the F-statistic is high, then the maximal Sharpe ratio is significantly higher than the benchmark Sharpe ratio</a:t>
            </a:r>
          </a:p>
          <a:p>
            <a:r>
              <a:rPr lang="en-US" sz="1800" dirty="0"/>
              <a:t>Why does the test </a:t>
            </a:r>
            <a:r>
              <a:rPr lang="en-US" sz="1800"/>
              <a:t>require that </a:t>
            </a:r>
            <a:r>
              <a:rPr lang="en-US" sz="1800" dirty="0"/>
              <a:t>T&gt;N?</a:t>
            </a:r>
          </a:p>
          <a:p>
            <a:r>
              <a:rPr lang="en-US" sz="1800" dirty="0"/>
              <a:t>When T&lt;N, the maximal Sharpe ratio of the test assets is infinite </a:t>
            </a:r>
          </a:p>
        </p:txBody>
      </p:sp>
    </p:spTree>
    <p:extLst>
      <p:ext uri="{BB962C8B-B14F-4D97-AF65-F5344CB8AC3E}">
        <p14:creationId xmlns:p14="http://schemas.microsoft.com/office/powerpoint/2010/main" val="1899307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p:txBody>
          <a:bodyPr/>
          <a:lstStyle/>
          <a:p>
            <a:pPr marL="0" indent="0">
              <a:buNone/>
            </a:pPr>
            <a:r>
              <a:rPr lang="en-US" dirty="0"/>
              <a:t>Forming Portfolios</a:t>
            </a:r>
          </a:p>
          <a:p>
            <a:r>
              <a:rPr lang="en-US" sz="1800" dirty="0"/>
              <a:t>Because of the restriction that N&lt;T, we must form portfolios to test the CAPM</a:t>
            </a:r>
          </a:p>
          <a:p>
            <a:r>
              <a:rPr lang="en-US" sz="1800" dirty="0"/>
              <a:t>We can do this by either forming industry portfolios or what we will refer to as characteristic-sorted portfolios</a:t>
            </a:r>
          </a:p>
          <a:p>
            <a:r>
              <a:rPr lang="en-US" sz="1800" dirty="0"/>
              <a:t>I prefer forming value-weighted portfolios. However, we often see equally-weighted portfolios in both industry and academic presentations</a:t>
            </a:r>
          </a:p>
        </p:txBody>
      </p:sp>
    </p:spTree>
    <p:extLst>
      <p:ext uri="{BB962C8B-B14F-4D97-AF65-F5344CB8AC3E}">
        <p14:creationId xmlns:p14="http://schemas.microsoft.com/office/powerpoint/2010/main" val="347086140"/>
      </p:ext>
    </p:extLst>
  </p:cSld>
  <p:clrMapOvr>
    <a:masterClrMapping/>
  </p:clrMapOvr>
</p:sld>
</file>

<file path=ppt/theme/theme1.xml><?xml version="1.0" encoding="utf-8"?>
<a:theme xmlns:a="http://schemas.openxmlformats.org/drawingml/2006/main" name="2015 16x9 McCombs PowerPoint Template">
  <a:themeElements>
    <a:clrScheme name="McCombs Color Palette">
      <a:dk1>
        <a:sysClr val="windowText" lastClr="000000"/>
      </a:dk1>
      <a:lt1>
        <a:sysClr val="window" lastClr="FFFFFF"/>
      </a:lt1>
      <a:dk2>
        <a:srgbClr val="002C5F"/>
      </a:dk2>
      <a:lt2>
        <a:srgbClr val="EEECE1"/>
      </a:lt2>
      <a:accent1>
        <a:srgbClr val="C75B12"/>
      </a:accent1>
      <a:accent2>
        <a:srgbClr val="981E32"/>
      </a:accent2>
      <a:accent3>
        <a:srgbClr val="B7AD66"/>
      </a:accent3>
      <a:accent4>
        <a:srgbClr val="002C5F"/>
      </a:accent4>
      <a:accent5>
        <a:srgbClr val="EAAB00"/>
      </a:accent5>
      <a:accent6>
        <a:srgbClr val="AA9C8F"/>
      </a:accent6>
      <a:hlink>
        <a:srgbClr val="002C5F"/>
      </a:hlink>
      <a:folHlink>
        <a:srgbClr val="B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23127</TotalTime>
  <Words>2434</Words>
  <Application>Microsoft Office PowerPoint</Application>
  <PresentationFormat>On-screen Show (16:9)</PresentationFormat>
  <Paragraphs>232</Paragraphs>
  <Slides>41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宋体</vt:lpstr>
      <vt:lpstr>Arial</vt:lpstr>
      <vt:lpstr>Calibri</vt:lpstr>
      <vt:lpstr>Cambria Math</vt:lpstr>
      <vt:lpstr>Courier New</vt:lpstr>
      <vt:lpstr>Wingdings</vt:lpstr>
      <vt:lpstr>2015 16x9 McCombs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MSB Medialab</dc:creator>
  <cp:lastModifiedBy>Titman, Sheridan</cp:lastModifiedBy>
  <cp:revision>513</cp:revision>
  <dcterms:created xsi:type="dcterms:W3CDTF">2015-06-15T17:10:12Z</dcterms:created>
  <dcterms:modified xsi:type="dcterms:W3CDTF">2019-09-26T19:01:56Z</dcterms:modified>
</cp:coreProperties>
</file>