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Lst>
  <p:notesMasterIdLst>
    <p:notesMasterId r:id="rId50"/>
  </p:notesMasterIdLst>
  <p:sldIdLst>
    <p:sldId id="322" r:id="rId3"/>
    <p:sldId id="533" r:id="rId4"/>
    <p:sldId id="530" r:id="rId5"/>
    <p:sldId id="590" r:id="rId6"/>
    <p:sldId id="570" r:id="rId7"/>
    <p:sldId id="558" r:id="rId8"/>
    <p:sldId id="559" r:id="rId9"/>
    <p:sldId id="562" r:id="rId10"/>
    <p:sldId id="534" r:id="rId11"/>
    <p:sldId id="578" r:id="rId12"/>
    <p:sldId id="535" r:id="rId13"/>
    <p:sldId id="583" r:id="rId14"/>
    <p:sldId id="573" r:id="rId15"/>
    <p:sldId id="536" r:id="rId16"/>
    <p:sldId id="541" r:id="rId17"/>
    <p:sldId id="563" r:id="rId18"/>
    <p:sldId id="564" r:id="rId19"/>
    <p:sldId id="586" r:id="rId20"/>
    <p:sldId id="560" r:id="rId21"/>
    <p:sldId id="561" r:id="rId22"/>
    <p:sldId id="591" r:id="rId23"/>
    <p:sldId id="592" r:id="rId24"/>
    <p:sldId id="587" r:id="rId25"/>
    <p:sldId id="572" r:id="rId26"/>
    <p:sldId id="588" r:id="rId27"/>
    <p:sldId id="574" r:id="rId28"/>
    <p:sldId id="575" r:id="rId29"/>
    <p:sldId id="576" r:id="rId30"/>
    <p:sldId id="589" r:id="rId31"/>
    <p:sldId id="579" r:id="rId32"/>
    <p:sldId id="565" r:id="rId33"/>
    <p:sldId id="593" r:id="rId34"/>
    <p:sldId id="594" r:id="rId35"/>
    <p:sldId id="595" r:id="rId36"/>
    <p:sldId id="596" r:id="rId37"/>
    <p:sldId id="597" r:id="rId38"/>
    <p:sldId id="598" r:id="rId39"/>
    <p:sldId id="256" r:id="rId40"/>
    <p:sldId id="257" r:id="rId41"/>
    <p:sldId id="599" r:id="rId42"/>
    <p:sldId id="600" r:id="rId43"/>
    <p:sldId id="601" r:id="rId44"/>
    <p:sldId id="602" r:id="rId45"/>
    <p:sldId id="259" r:id="rId46"/>
    <p:sldId id="258" r:id="rId47"/>
    <p:sldId id="581" r:id="rId48"/>
    <p:sldId id="582" r:id="rId49"/>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tmans" initials="t"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ADA7A"/>
    <a:srgbClr val="002C5F"/>
    <a:srgbClr val="00EA6A"/>
    <a:srgbClr val="BDB1A6"/>
    <a:srgbClr val="7ABC32"/>
    <a:srgbClr val="00FFCC"/>
    <a:srgbClr val="93E9B0"/>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35" autoAdjust="0"/>
    <p:restoredTop sz="82249" autoAdjust="0"/>
  </p:normalViewPr>
  <p:slideViewPr>
    <p:cSldViewPr>
      <p:cViewPr varScale="1">
        <p:scale>
          <a:sx n="89" d="100"/>
          <a:sy n="89" d="100"/>
        </p:scale>
        <p:origin x="65" y="72"/>
      </p:cViewPr>
      <p:guideLst>
        <p:guide orient="horz" pos="1620"/>
        <p:guide pos="288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Dropbox\Research\Research%20-%20China\stock%20split\Analyze\Results\Drift%20Tables%20-%2020180425.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ropbox\Research\Research%20-%20China\stock%20split\Analyze\Results\Drift%20Tables%20-%20201907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447059841901401E-2"/>
          <c:y val="1.6078892628048E-2"/>
          <c:w val="0.94403272029158902"/>
          <c:h val="0.80327093119123805"/>
        </c:manualLayout>
      </c:layout>
      <c:lineChart>
        <c:grouping val="standard"/>
        <c:varyColors val="0"/>
        <c:ser>
          <c:idx val="0"/>
          <c:order val="0"/>
          <c:tx>
            <c:strRef>
              <c:f>'Figure 1'!$E$1</c:f>
              <c:strCache>
                <c:ptCount val="1"/>
                <c:pt idx="0">
                  <c:v>China Market</c:v>
                </c:pt>
              </c:strCache>
            </c:strRef>
          </c:tx>
          <c:spPr>
            <a:ln w="28575" cap="rnd">
              <a:solidFill>
                <a:srgbClr val="C00000"/>
              </a:solidFill>
              <a:round/>
            </a:ln>
            <a:effectLst/>
          </c:spPr>
          <c:marker>
            <c:symbol val="none"/>
          </c:marker>
          <c:cat>
            <c:numRef>
              <c:f>'Figure 1'!$A$3:$A$64</c:f>
              <c:numCache>
                <c:formatCode>General</c:formatCode>
                <c:ptCount val="62"/>
                <c:pt idx="0">
                  <c:v>-1</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pt idx="20">
                  <c:v>19</c:v>
                </c:pt>
                <c:pt idx="21">
                  <c:v>20</c:v>
                </c:pt>
                <c:pt idx="22">
                  <c:v>21</c:v>
                </c:pt>
                <c:pt idx="23">
                  <c:v>22</c:v>
                </c:pt>
                <c:pt idx="24">
                  <c:v>23</c:v>
                </c:pt>
                <c:pt idx="25">
                  <c:v>24</c:v>
                </c:pt>
                <c:pt idx="26">
                  <c:v>25</c:v>
                </c:pt>
                <c:pt idx="27">
                  <c:v>26</c:v>
                </c:pt>
                <c:pt idx="28">
                  <c:v>27</c:v>
                </c:pt>
                <c:pt idx="29">
                  <c:v>28</c:v>
                </c:pt>
                <c:pt idx="30">
                  <c:v>29</c:v>
                </c:pt>
                <c:pt idx="31">
                  <c:v>30</c:v>
                </c:pt>
                <c:pt idx="32">
                  <c:v>31</c:v>
                </c:pt>
                <c:pt idx="33">
                  <c:v>32</c:v>
                </c:pt>
                <c:pt idx="34">
                  <c:v>33</c:v>
                </c:pt>
                <c:pt idx="35">
                  <c:v>34</c:v>
                </c:pt>
                <c:pt idx="36">
                  <c:v>35</c:v>
                </c:pt>
                <c:pt idx="37">
                  <c:v>36</c:v>
                </c:pt>
                <c:pt idx="38">
                  <c:v>37</c:v>
                </c:pt>
                <c:pt idx="39">
                  <c:v>38</c:v>
                </c:pt>
                <c:pt idx="40">
                  <c:v>39</c:v>
                </c:pt>
                <c:pt idx="41">
                  <c:v>40</c:v>
                </c:pt>
                <c:pt idx="42">
                  <c:v>41</c:v>
                </c:pt>
                <c:pt idx="43">
                  <c:v>42</c:v>
                </c:pt>
                <c:pt idx="44">
                  <c:v>43</c:v>
                </c:pt>
                <c:pt idx="45">
                  <c:v>44</c:v>
                </c:pt>
                <c:pt idx="46">
                  <c:v>45</c:v>
                </c:pt>
                <c:pt idx="47">
                  <c:v>46</c:v>
                </c:pt>
                <c:pt idx="48">
                  <c:v>47</c:v>
                </c:pt>
                <c:pt idx="49">
                  <c:v>48</c:v>
                </c:pt>
                <c:pt idx="50">
                  <c:v>49</c:v>
                </c:pt>
                <c:pt idx="51">
                  <c:v>50</c:v>
                </c:pt>
                <c:pt idx="52">
                  <c:v>51</c:v>
                </c:pt>
                <c:pt idx="53">
                  <c:v>52</c:v>
                </c:pt>
                <c:pt idx="54">
                  <c:v>53</c:v>
                </c:pt>
                <c:pt idx="55">
                  <c:v>54</c:v>
                </c:pt>
                <c:pt idx="56">
                  <c:v>55</c:v>
                </c:pt>
                <c:pt idx="57">
                  <c:v>56</c:v>
                </c:pt>
                <c:pt idx="58">
                  <c:v>57</c:v>
                </c:pt>
                <c:pt idx="59">
                  <c:v>58</c:v>
                </c:pt>
                <c:pt idx="60">
                  <c:v>59</c:v>
                </c:pt>
                <c:pt idx="61">
                  <c:v>60</c:v>
                </c:pt>
              </c:numCache>
            </c:numRef>
          </c:cat>
          <c:val>
            <c:numRef>
              <c:f>'Figure 1'!$E$3:$E$64</c:f>
              <c:numCache>
                <c:formatCode>0.00%</c:formatCode>
                <c:ptCount val="62"/>
                <c:pt idx="0">
                  <c:v>7.6207276999999997E-3</c:v>
                </c:pt>
                <c:pt idx="1">
                  <c:v>1.6082507699999998E-2</c:v>
                </c:pt>
                <c:pt idx="2">
                  <c:v>1.84868857E-2</c:v>
                </c:pt>
                <c:pt idx="3">
                  <c:v>1.8917823399999999E-2</c:v>
                </c:pt>
                <c:pt idx="4">
                  <c:v>1.9307772500000001E-2</c:v>
                </c:pt>
                <c:pt idx="5">
                  <c:v>1.8293650200000001E-2</c:v>
                </c:pt>
                <c:pt idx="6">
                  <c:v>1.7553255100000002E-2</c:v>
                </c:pt>
                <c:pt idx="7">
                  <c:v>1.7695922499999999E-2</c:v>
                </c:pt>
                <c:pt idx="8">
                  <c:v>1.7868114399999999E-2</c:v>
                </c:pt>
                <c:pt idx="9">
                  <c:v>1.7967672399999999E-2</c:v>
                </c:pt>
                <c:pt idx="10">
                  <c:v>1.7838801000000001E-2</c:v>
                </c:pt>
                <c:pt idx="11">
                  <c:v>1.8586823200000002E-2</c:v>
                </c:pt>
                <c:pt idx="12">
                  <c:v>1.91352233E-2</c:v>
                </c:pt>
                <c:pt idx="13">
                  <c:v>1.9480222200000001E-2</c:v>
                </c:pt>
                <c:pt idx="14">
                  <c:v>2.0477845000000001E-2</c:v>
                </c:pt>
                <c:pt idx="15">
                  <c:v>2.1309900100000001E-2</c:v>
                </c:pt>
                <c:pt idx="16">
                  <c:v>2.15905427E-2</c:v>
                </c:pt>
                <c:pt idx="17">
                  <c:v>2.3039232400000002E-2</c:v>
                </c:pt>
                <c:pt idx="18">
                  <c:v>2.3298329699999999E-2</c:v>
                </c:pt>
                <c:pt idx="19">
                  <c:v>2.48341672E-2</c:v>
                </c:pt>
                <c:pt idx="20">
                  <c:v>2.5790538700000001E-2</c:v>
                </c:pt>
                <c:pt idx="21">
                  <c:v>2.6785646999999999E-2</c:v>
                </c:pt>
                <c:pt idx="22">
                  <c:v>2.7558636099999999E-2</c:v>
                </c:pt>
                <c:pt idx="23">
                  <c:v>2.9007265500000001E-2</c:v>
                </c:pt>
                <c:pt idx="24">
                  <c:v>2.9797139600000001E-2</c:v>
                </c:pt>
                <c:pt idx="25">
                  <c:v>3.0287656499999999E-2</c:v>
                </c:pt>
                <c:pt idx="26">
                  <c:v>3.1332633300000003E-2</c:v>
                </c:pt>
                <c:pt idx="27">
                  <c:v>3.1760554000000003E-2</c:v>
                </c:pt>
                <c:pt idx="28">
                  <c:v>3.1855016799999997E-2</c:v>
                </c:pt>
                <c:pt idx="29">
                  <c:v>3.32914328E-2</c:v>
                </c:pt>
                <c:pt idx="30">
                  <c:v>3.4111805799999999E-2</c:v>
                </c:pt>
                <c:pt idx="31">
                  <c:v>3.4570758299999997E-2</c:v>
                </c:pt>
                <c:pt idx="32">
                  <c:v>3.5090075499999998E-2</c:v>
                </c:pt>
                <c:pt idx="33">
                  <c:v>3.5145691200000002E-2</c:v>
                </c:pt>
                <c:pt idx="34">
                  <c:v>3.56816763E-2</c:v>
                </c:pt>
                <c:pt idx="35">
                  <c:v>3.5997552000000002E-2</c:v>
                </c:pt>
                <c:pt idx="36">
                  <c:v>3.5613129E-2</c:v>
                </c:pt>
                <c:pt idx="37">
                  <c:v>3.5118257999999999E-2</c:v>
                </c:pt>
                <c:pt idx="38">
                  <c:v>3.4707790299999999E-2</c:v>
                </c:pt>
                <c:pt idx="39">
                  <c:v>3.4570159400000001E-2</c:v>
                </c:pt>
                <c:pt idx="40">
                  <c:v>3.5154651699999998E-2</c:v>
                </c:pt>
                <c:pt idx="41">
                  <c:v>3.5916230700000003E-2</c:v>
                </c:pt>
                <c:pt idx="42">
                  <c:v>3.6371892000000003E-2</c:v>
                </c:pt>
                <c:pt idx="43">
                  <c:v>3.53198713E-2</c:v>
                </c:pt>
                <c:pt idx="44">
                  <c:v>3.6273382E-2</c:v>
                </c:pt>
                <c:pt idx="45">
                  <c:v>3.8071581E-2</c:v>
                </c:pt>
                <c:pt idx="46">
                  <c:v>3.8507650300000001E-2</c:v>
                </c:pt>
                <c:pt idx="47">
                  <c:v>3.8219481499999999E-2</c:v>
                </c:pt>
                <c:pt idx="48">
                  <c:v>3.8069479699999999E-2</c:v>
                </c:pt>
                <c:pt idx="49">
                  <c:v>3.9023513500000002E-2</c:v>
                </c:pt>
                <c:pt idx="50">
                  <c:v>3.9233235300000002E-2</c:v>
                </c:pt>
                <c:pt idx="51">
                  <c:v>3.9935821599999997E-2</c:v>
                </c:pt>
                <c:pt idx="52">
                  <c:v>4.0702736099999998E-2</c:v>
                </c:pt>
                <c:pt idx="53">
                  <c:v>4.1445556799999998E-2</c:v>
                </c:pt>
                <c:pt idx="54">
                  <c:v>4.1808335100000003E-2</c:v>
                </c:pt>
                <c:pt idx="55">
                  <c:v>4.13276848E-2</c:v>
                </c:pt>
                <c:pt idx="56">
                  <c:v>4.0987770899999998E-2</c:v>
                </c:pt>
                <c:pt idx="57">
                  <c:v>4.1157403799999999E-2</c:v>
                </c:pt>
                <c:pt idx="58">
                  <c:v>4.07590673E-2</c:v>
                </c:pt>
                <c:pt idx="59">
                  <c:v>4.0606664399999999E-2</c:v>
                </c:pt>
                <c:pt idx="60">
                  <c:v>4.0109515399999997E-2</c:v>
                </c:pt>
                <c:pt idx="61">
                  <c:v>4.0690734100000001E-2</c:v>
                </c:pt>
              </c:numCache>
            </c:numRef>
          </c:val>
          <c:smooth val="0"/>
          <c:extLst>
            <c:ext xmlns:c16="http://schemas.microsoft.com/office/drawing/2014/chart" uri="{C3380CC4-5D6E-409C-BE32-E72D297353CC}">
              <c16:uniqueId val="{00000000-CEA0-4056-9346-AA164B855AF5}"/>
            </c:ext>
          </c:extLst>
        </c:ser>
        <c:ser>
          <c:idx val="2"/>
          <c:order val="1"/>
          <c:tx>
            <c:strRef>
              <c:f>'Figure 1'!$D$1</c:f>
              <c:strCache>
                <c:ptCount val="1"/>
                <c:pt idx="0">
                  <c:v>U.S. Market</c:v>
                </c:pt>
              </c:strCache>
            </c:strRef>
          </c:tx>
          <c:spPr>
            <a:ln w="22225" cap="rnd">
              <a:solidFill>
                <a:schemeClr val="tx1">
                  <a:lumMod val="50000"/>
                  <a:lumOff val="50000"/>
                </a:schemeClr>
              </a:solidFill>
              <a:prstDash val="sysDash"/>
              <a:round/>
            </a:ln>
            <a:effectLst/>
          </c:spPr>
          <c:marker>
            <c:symbol val="none"/>
          </c:marker>
          <c:cat>
            <c:numRef>
              <c:f>'Figure 1'!$A$3:$A$64</c:f>
              <c:numCache>
                <c:formatCode>General</c:formatCode>
                <c:ptCount val="62"/>
                <c:pt idx="0">
                  <c:v>-1</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pt idx="20">
                  <c:v>19</c:v>
                </c:pt>
                <c:pt idx="21">
                  <c:v>20</c:v>
                </c:pt>
                <c:pt idx="22">
                  <c:v>21</c:v>
                </c:pt>
                <c:pt idx="23">
                  <c:v>22</c:v>
                </c:pt>
                <c:pt idx="24">
                  <c:v>23</c:v>
                </c:pt>
                <c:pt idx="25">
                  <c:v>24</c:v>
                </c:pt>
                <c:pt idx="26">
                  <c:v>25</c:v>
                </c:pt>
                <c:pt idx="27">
                  <c:v>26</c:v>
                </c:pt>
                <c:pt idx="28">
                  <c:v>27</c:v>
                </c:pt>
                <c:pt idx="29">
                  <c:v>28</c:v>
                </c:pt>
                <c:pt idx="30">
                  <c:v>29</c:v>
                </c:pt>
                <c:pt idx="31">
                  <c:v>30</c:v>
                </c:pt>
                <c:pt idx="32">
                  <c:v>31</c:v>
                </c:pt>
                <c:pt idx="33">
                  <c:v>32</c:v>
                </c:pt>
                <c:pt idx="34">
                  <c:v>33</c:v>
                </c:pt>
                <c:pt idx="35">
                  <c:v>34</c:v>
                </c:pt>
                <c:pt idx="36">
                  <c:v>35</c:v>
                </c:pt>
                <c:pt idx="37">
                  <c:v>36</c:v>
                </c:pt>
                <c:pt idx="38">
                  <c:v>37</c:v>
                </c:pt>
                <c:pt idx="39">
                  <c:v>38</c:v>
                </c:pt>
                <c:pt idx="40">
                  <c:v>39</c:v>
                </c:pt>
                <c:pt idx="41">
                  <c:v>40</c:v>
                </c:pt>
                <c:pt idx="42">
                  <c:v>41</c:v>
                </c:pt>
                <c:pt idx="43">
                  <c:v>42</c:v>
                </c:pt>
                <c:pt idx="44">
                  <c:v>43</c:v>
                </c:pt>
                <c:pt idx="45">
                  <c:v>44</c:v>
                </c:pt>
                <c:pt idx="46">
                  <c:v>45</c:v>
                </c:pt>
                <c:pt idx="47">
                  <c:v>46</c:v>
                </c:pt>
                <c:pt idx="48">
                  <c:v>47</c:v>
                </c:pt>
                <c:pt idx="49">
                  <c:v>48</c:v>
                </c:pt>
                <c:pt idx="50">
                  <c:v>49</c:v>
                </c:pt>
                <c:pt idx="51">
                  <c:v>50</c:v>
                </c:pt>
                <c:pt idx="52">
                  <c:v>51</c:v>
                </c:pt>
                <c:pt idx="53">
                  <c:v>52</c:v>
                </c:pt>
                <c:pt idx="54">
                  <c:v>53</c:v>
                </c:pt>
                <c:pt idx="55">
                  <c:v>54</c:v>
                </c:pt>
                <c:pt idx="56">
                  <c:v>55</c:v>
                </c:pt>
                <c:pt idx="57">
                  <c:v>56</c:v>
                </c:pt>
                <c:pt idx="58">
                  <c:v>57</c:v>
                </c:pt>
                <c:pt idx="59">
                  <c:v>58</c:v>
                </c:pt>
                <c:pt idx="60">
                  <c:v>59</c:v>
                </c:pt>
                <c:pt idx="61">
                  <c:v>60</c:v>
                </c:pt>
              </c:numCache>
            </c:numRef>
          </c:cat>
          <c:val>
            <c:numRef>
              <c:f>'Figure 1'!$D$3:$D$64</c:f>
              <c:numCache>
                <c:formatCode>0.00%</c:formatCode>
                <c:ptCount val="62"/>
                <c:pt idx="0">
                  <c:v>3.0998935E-3</c:v>
                </c:pt>
                <c:pt idx="1">
                  <c:v>1.7531706099999999E-2</c:v>
                </c:pt>
                <c:pt idx="2">
                  <c:v>3.1013482799999999E-2</c:v>
                </c:pt>
                <c:pt idx="3">
                  <c:v>3.5975694699999998E-2</c:v>
                </c:pt>
                <c:pt idx="4">
                  <c:v>3.8965779800000003E-2</c:v>
                </c:pt>
                <c:pt idx="5">
                  <c:v>3.9829508E-2</c:v>
                </c:pt>
                <c:pt idx="6">
                  <c:v>4.2138367400000001E-2</c:v>
                </c:pt>
                <c:pt idx="7">
                  <c:v>4.3685068799999997E-2</c:v>
                </c:pt>
                <c:pt idx="8">
                  <c:v>4.5165056299999999E-2</c:v>
                </c:pt>
                <c:pt idx="9">
                  <c:v>4.5654692099999998E-2</c:v>
                </c:pt>
                <c:pt idx="10">
                  <c:v>4.61207805E-2</c:v>
                </c:pt>
                <c:pt idx="11">
                  <c:v>4.68887999E-2</c:v>
                </c:pt>
                <c:pt idx="12">
                  <c:v>4.5949446599999999E-2</c:v>
                </c:pt>
                <c:pt idx="13">
                  <c:v>4.7108170999999997E-2</c:v>
                </c:pt>
                <c:pt idx="14">
                  <c:v>4.8777589400000002E-2</c:v>
                </c:pt>
                <c:pt idx="15">
                  <c:v>4.9357953699999998E-2</c:v>
                </c:pt>
                <c:pt idx="16">
                  <c:v>4.9116603799999999E-2</c:v>
                </c:pt>
                <c:pt idx="17">
                  <c:v>4.8893765700000001E-2</c:v>
                </c:pt>
                <c:pt idx="18">
                  <c:v>5.0416384699999997E-2</c:v>
                </c:pt>
                <c:pt idx="19">
                  <c:v>5.1323856600000002E-2</c:v>
                </c:pt>
                <c:pt idx="20">
                  <c:v>5.2210804999999999E-2</c:v>
                </c:pt>
                <c:pt idx="21">
                  <c:v>5.2509292999999999E-2</c:v>
                </c:pt>
                <c:pt idx="22">
                  <c:v>5.2524749099999997E-2</c:v>
                </c:pt>
                <c:pt idx="23">
                  <c:v>5.35062262E-2</c:v>
                </c:pt>
                <c:pt idx="24">
                  <c:v>5.2833810699999997E-2</c:v>
                </c:pt>
                <c:pt idx="25">
                  <c:v>5.34800806E-2</c:v>
                </c:pt>
                <c:pt idx="26">
                  <c:v>5.4495143500000003E-2</c:v>
                </c:pt>
                <c:pt idx="27">
                  <c:v>5.54225645E-2</c:v>
                </c:pt>
                <c:pt idx="28">
                  <c:v>5.5208283599999998E-2</c:v>
                </c:pt>
                <c:pt idx="29">
                  <c:v>5.5973824399999997E-2</c:v>
                </c:pt>
                <c:pt idx="30">
                  <c:v>5.7463487600000002E-2</c:v>
                </c:pt>
                <c:pt idx="31">
                  <c:v>5.6692128199999997E-2</c:v>
                </c:pt>
                <c:pt idx="32">
                  <c:v>5.7638755899999998E-2</c:v>
                </c:pt>
                <c:pt idx="33">
                  <c:v>5.9163652800000001E-2</c:v>
                </c:pt>
                <c:pt idx="34">
                  <c:v>5.9476087499999997E-2</c:v>
                </c:pt>
                <c:pt idx="35">
                  <c:v>5.95096398E-2</c:v>
                </c:pt>
                <c:pt idx="36">
                  <c:v>5.8874874700000003E-2</c:v>
                </c:pt>
                <c:pt idx="37">
                  <c:v>5.8142056300000002E-2</c:v>
                </c:pt>
                <c:pt idx="38">
                  <c:v>5.9992783199999997E-2</c:v>
                </c:pt>
                <c:pt idx="39">
                  <c:v>6.0229223300000002E-2</c:v>
                </c:pt>
                <c:pt idx="40">
                  <c:v>6.2427140399999997E-2</c:v>
                </c:pt>
                <c:pt idx="41">
                  <c:v>6.2698483400000005E-2</c:v>
                </c:pt>
                <c:pt idx="42">
                  <c:v>6.4016926599999996E-2</c:v>
                </c:pt>
                <c:pt idx="43">
                  <c:v>6.5657959599999996E-2</c:v>
                </c:pt>
                <c:pt idx="44">
                  <c:v>6.6082006600000007E-2</c:v>
                </c:pt>
                <c:pt idx="45">
                  <c:v>6.6473767599999997E-2</c:v>
                </c:pt>
                <c:pt idx="46">
                  <c:v>6.5212249099999994E-2</c:v>
                </c:pt>
                <c:pt idx="47">
                  <c:v>6.7164667100000006E-2</c:v>
                </c:pt>
                <c:pt idx="48">
                  <c:v>6.72132545E-2</c:v>
                </c:pt>
                <c:pt idx="49">
                  <c:v>6.7277271200000002E-2</c:v>
                </c:pt>
                <c:pt idx="50">
                  <c:v>6.7819904299999997E-2</c:v>
                </c:pt>
                <c:pt idx="51">
                  <c:v>6.6509753599999999E-2</c:v>
                </c:pt>
                <c:pt idx="52">
                  <c:v>6.7883174300000002E-2</c:v>
                </c:pt>
                <c:pt idx="53">
                  <c:v>6.6539111499999998E-2</c:v>
                </c:pt>
                <c:pt idx="54">
                  <c:v>6.5116156499999994E-2</c:v>
                </c:pt>
                <c:pt idx="55">
                  <c:v>6.5538890799999999E-2</c:v>
                </c:pt>
                <c:pt idx="56">
                  <c:v>6.67285824E-2</c:v>
                </c:pt>
                <c:pt idx="57">
                  <c:v>6.7379610600000001E-2</c:v>
                </c:pt>
                <c:pt idx="58">
                  <c:v>6.7544387799999994E-2</c:v>
                </c:pt>
                <c:pt idx="59">
                  <c:v>6.7011373400000004E-2</c:v>
                </c:pt>
                <c:pt idx="60">
                  <c:v>6.59221792E-2</c:v>
                </c:pt>
                <c:pt idx="61">
                  <c:v>6.4571333100000003E-2</c:v>
                </c:pt>
              </c:numCache>
            </c:numRef>
          </c:val>
          <c:smooth val="0"/>
          <c:extLst>
            <c:ext xmlns:c16="http://schemas.microsoft.com/office/drawing/2014/chart" uri="{C3380CC4-5D6E-409C-BE32-E72D297353CC}">
              <c16:uniqueId val="{00000001-CEA0-4056-9346-AA164B855AF5}"/>
            </c:ext>
          </c:extLst>
        </c:ser>
        <c:dLbls>
          <c:showLegendKey val="0"/>
          <c:showVal val="0"/>
          <c:showCatName val="0"/>
          <c:showSerName val="0"/>
          <c:showPercent val="0"/>
          <c:showBubbleSize val="0"/>
        </c:dLbls>
        <c:smooth val="0"/>
        <c:axId val="138750976"/>
        <c:axId val="138760960"/>
      </c:lineChart>
      <c:catAx>
        <c:axId val="138750976"/>
        <c:scaling>
          <c:orientation val="minMax"/>
        </c:scaling>
        <c:delete val="0"/>
        <c:axPos val="b"/>
        <c:numFmt formatCode="General" sourceLinked="1"/>
        <c:majorTickMark val="out"/>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8760960"/>
        <c:crosses val="autoZero"/>
        <c:auto val="0"/>
        <c:lblAlgn val="ctr"/>
        <c:lblOffset val="100"/>
        <c:tickLblSkip val="2"/>
        <c:tickMarkSkip val="2"/>
        <c:noMultiLvlLbl val="0"/>
      </c:catAx>
      <c:valAx>
        <c:axId val="1387609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8750976"/>
        <c:crossesAt val="2"/>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681094295352806E-2"/>
          <c:y val="6.2693198894731045E-2"/>
          <c:w val="0.82096582495051784"/>
          <c:h val="0.86123160845103242"/>
        </c:manualLayout>
      </c:layout>
      <c:lineChart>
        <c:grouping val="standard"/>
        <c:varyColors val="0"/>
        <c:ser>
          <c:idx val="3"/>
          <c:order val="0"/>
          <c:tx>
            <c:strRef>
              <c:f>'Figure 4'!$C$1</c:f>
              <c:strCache>
                <c:ptCount val="1"/>
                <c:pt idx="0">
                  <c:v>Non-suspicious</c:v>
                </c:pt>
              </c:strCache>
            </c:strRef>
          </c:tx>
          <c:spPr>
            <a:ln>
              <a:solidFill>
                <a:schemeClr val="bg2">
                  <a:lumMod val="25000"/>
                </a:schemeClr>
              </a:solidFill>
              <a:prstDash val="sysDash"/>
            </a:ln>
          </c:spPr>
          <c:marker>
            <c:symbol val="none"/>
          </c:marker>
          <c:cat>
            <c:numRef>
              <c:f>'Figure 4'!$A$2:$A$21</c:f>
              <c:numCache>
                <c:formatCode>General</c:formatCode>
                <c:ptCount val="20"/>
                <c:pt idx="0">
                  <c:v>-1</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numCache>
            </c:numRef>
          </c:cat>
          <c:val>
            <c:numRef>
              <c:f>'Figure 4'!$C$2:$C$21</c:f>
              <c:numCache>
                <c:formatCode>General</c:formatCode>
                <c:ptCount val="20"/>
                <c:pt idx="0">
                  <c:v>0</c:v>
                </c:pt>
                <c:pt idx="1">
                  <c:v>4.3607717575388241E-2</c:v>
                </c:pt>
                <c:pt idx="2">
                  <c:v>7.233108044187582E-2</c:v>
                </c:pt>
                <c:pt idx="3">
                  <c:v>7.5225476795308555E-2</c:v>
                </c:pt>
                <c:pt idx="4">
                  <c:v>7.7593139400821076E-2</c:v>
                </c:pt>
                <c:pt idx="5">
                  <c:v>7.8561704298347981E-2</c:v>
                </c:pt>
                <c:pt idx="6">
                  <c:v>8.0278336114206386E-2</c:v>
                </c:pt>
                <c:pt idx="7">
                  <c:v>7.9221505776711429E-2</c:v>
                </c:pt>
                <c:pt idx="8">
                  <c:v>7.1841003892445104E-2</c:v>
                </c:pt>
                <c:pt idx="9">
                  <c:v>6.1865990392843649E-2</c:v>
                </c:pt>
                <c:pt idx="10">
                  <c:v>6.2796028775695137E-2</c:v>
                </c:pt>
                <c:pt idx="11">
                  <c:v>7.504584869353044E-2</c:v>
                </c:pt>
                <c:pt idx="12">
                  <c:v>8.423621793428418E-2</c:v>
                </c:pt>
                <c:pt idx="13">
                  <c:v>8.652467780555427E-2</c:v>
                </c:pt>
                <c:pt idx="14">
                  <c:v>9.3171594006129996E-2</c:v>
                </c:pt>
                <c:pt idx="15">
                  <c:v>9.0340468025386894E-2</c:v>
                </c:pt>
                <c:pt idx="16">
                  <c:v>7.7924702882863114E-2</c:v>
                </c:pt>
                <c:pt idx="17">
                  <c:v>7.3774511965857978E-2</c:v>
                </c:pt>
                <c:pt idx="18">
                  <c:v>7.2974937120559427E-2</c:v>
                </c:pt>
                <c:pt idx="19">
                  <c:v>7.2133060533620952E-2</c:v>
                </c:pt>
              </c:numCache>
            </c:numRef>
          </c:val>
          <c:smooth val="0"/>
          <c:extLst>
            <c:ext xmlns:c16="http://schemas.microsoft.com/office/drawing/2014/chart" uri="{C3380CC4-5D6E-409C-BE32-E72D297353CC}">
              <c16:uniqueId val="{00000000-7358-4243-9ECE-4D3C8509F695}"/>
            </c:ext>
          </c:extLst>
        </c:ser>
        <c:ser>
          <c:idx val="4"/>
          <c:order val="1"/>
          <c:tx>
            <c:strRef>
              <c:f>'Figure 4'!$B$1</c:f>
              <c:strCache>
                <c:ptCount val="1"/>
                <c:pt idx="0">
                  <c:v>Suspicious </c:v>
                </c:pt>
              </c:strCache>
            </c:strRef>
          </c:tx>
          <c:spPr>
            <a:ln w="34925">
              <a:solidFill>
                <a:srgbClr val="C00000"/>
              </a:solidFill>
              <a:prstDash val="solid"/>
            </a:ln>
          </c:spPr>
          <c:marker>
            <c:symbol val="none"/>
          </c:marker>
          <c:cat>
            <c:numRef>
              <c:f>'Figure 4'!$A$2:$A$21</c:f>
              <c:numCache>
                <c:formatCode>General</c:formatCode>
                <c:ptCount val="20"/>
                <c:pt idx="0">
                  <c:v>-1</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numCache>
            </c:numRef>
          </c:cat>
          <c:val>
            <c:numRef>
              <c:f>'Figure 4'!$B$2:$B$21</c:f>
              <c:numCache>
                <c:formatCode>General</c:formatCode>
                <c:ptCount val="20"/>
                <c:pt idx="0">
                  <c:v>0</c:v>
                </c:pt>
                <c:pt idx="1">
                  <c:v>5.4786979696173507E-2</c:v>
                </c:pt>
                <c:pt idx="2">
                  <c:v>6.749422729450695E-2</c:v>
                </c:pt>
                <c:pt idx="3">
                  <c:v>8.6646176902579239E-2</c:v>
                </c:pt>
                <c:pt idx="4">
                  <c:v>0.10195030980742081</c:v>
                </c:pt>
                <c:pt idx="5">
                  <c:v>9.1459740948081139E-2</c:v>
                </c:pt>
                <c:pt idx="6">
                  <c:v>7.6683964942253088E-2</c:v>
                </c:pt>
                <c:pt idx="7">
                  <c:v>6.0525327974076351E-2</c:v>
                </c:pt>
                <c:pt idx="8">
                  <c:v>6.0705249128701226E-2</c:v>
                </c:pt>
                <c:pt idx="9">
                  <c:v>5.7186300839294588E-2</c:v>
                </c:pt>
                <c:pt idx="10">
                  <c:v>5.7266997153694606E-2</c:v>
                </c:pt>
                <c:pt idx="11">
                  <c:v>5.2673042211719562E-2</c:v>
                </c:pt>
                <c:pt idx="12">
                  <c:v>3.6829359425641528E-2</c:v>
                </c:pt>
                <c:pt idx="13">
                  <c:v>2.3298713855838166E-2</c:v>
                </c:pt>
                <c:pt idx="14">
                  <c:v>1.6613784842029605E-2</c:v>
                </c:pt>
                <c:pt idx="15">
                  <c:v>1.7967266058074857E-2</c:v>
                </c:pt>
                <c:pt idx="16">
                  <c:v>1.98348796637219E-2</c:v>
                </c:pt>
                <c:pt idx="17">
                  <c:v>1.8934581505088734E-2</c:v>
                </c:pt>
                <c:pt idx="18">
                  <c:v>7.649777987455148E-3</c:v>
                </c:pt>
                <c:pt idx="19">
                  <c:v>-8.6960970372264232E-3</c:v>
                </c:pt>
              </c:numCache>
            </c:numRef>
          </c:val>
          <c:smooth val="0"/>
          <c:extLst>
            <c:ext xmlns:c16="http://schemas.microsoft.com/office/drawing/2014/chart" uri="{C3380CC4-5D6E-409C-BE32-E72D297353CC}">
              <c16:uniqueId val="{00000001-7358-4243-9ECE-4D3C8509F695}"/>
            </c:ext>
          </c:extLst>
        </c:ser>
        <c:ser>
          <c:idx val="1"/>
          <c:order val="2"/>
          <c:tx>
            <c:strRef>
              <c:f>'Figure 4'!$C$1</c:f>
              <c:strCache>
                <c:ptCount val="1"/>
                <c:pt idx="0">
                  <c:v>Non-suspicious</c:v>
                </c:pt>
              </c:strCache>
            </c:strRef>
          </c:tx>
          <c:spPr>
            <a:ln w="19050" cap="rnd">
              <a:solidFill>
                <a:schemeClr val="bg2">
                  <a:lumMod val="25000"/>
                </a:schemeClr>
              </a:solidFill>
              <a:prstDash val="sysDash"/>
              <a:round/>
            </a:ln>
            <a:effectLst/>
          </c:spPr>
          <c:marker>
            <c:symbol val="none"/>
          </c:marker>
          <c:cat>
            <c:numRef>
              <c:f>'Figure 4'!$A$2:$A$15</c:f>
              <c:numCache>
                <c:formatCode>General</c:formatCode>
                <c:ptCount val="14"/>
                <c:pt idx="0">
                  <c:v>-1</c:v>
                </c:pt>
                <c:pt idx="1">
                  <c:v>0</c:v>
                </c:pt>
                <c:pt idx="2">
                  <c:v>1</c:v>
                </c:pt>
                <c:pt idx="3">
                  <c:v>2</c:v>
                </c:pt>
                <c:pt idx="4">
                  <c:v>3</c:v>
                </c:pt>
                <c:pt idx="5">
                  <c:v>4</c:v>
                </c:pt>
                <c:pt idx="6">
                  <c:v>5</c:v>
                </c:pt>
                <c:pt idx="7">
                  <c:v>6</c:v>
                </c:pt>
                <c:pt idx="8">
                  <c:v>7</c:v>
                </c:pt>
                <c:pt idx="9">
                  <c:v>8</c:v>
                </c:pt>
                <c:pt idx="10">
                  <c:v>9</c:v>
                </c:pt>
                <c:pt idx="11">
                  <c:v>10</c:v>
                </c:pt>
                <c:pt idx="12">
                  <c:v>11</c:v>
                </c:pt>
                <c:pt idx="13">
                  <c:v>12</c:v>
                </c:pt>
              </c:numCache>
            </c:numRef>
          </c:cat>
          <c:val>
            <c:numRef>
              <c:f>'Figure 4'!$C$2:$C$15</c:f>
              <c:numCache>
                <c:formatCode>General</c:formatCode>
                <c:ptCount val="14"/>
                <c:pt idx="0">
                  <c:v>0</c:v>
                </c:pt>
                <c:pt idx="1">
                  <c:v>4.3607717575388241E-2</c:v>
                </c:pt>
                <c:pt idx="2">
                  <c:v>7.233108044187582E-2</c:v>
                </c:pt>
                <c:pt idx="3">
                  <c:v>7.5225476795308555E-2</c:v>
                </c:pt>
                <c:pt idx="4">
                  <c:v>7.7593139400821076E-2</c:v>
                </c:pt>
                <c:pt idx="5">
                  <c:v>7.8561704298347981E-2</c:v>
                </c:pt>
                <c:pt idx="6">
                  <c:v>8.0278336114206386E-2</c:v>
                </c:pt>
                <c:pt idx="7">
                  <c:v>7.9221505776711429E-2</c:v>
                </c:pt>
                <c:pt idx="8">
                  <c:v>7.1841003892445104E-2</c:v>
                </c:pt>
                <c:pt idx="9">
                  <c:v>6.1865990392843649E-2</c:v>
                </c:pt>
                <c:pt idx="10">
                  <c:v>6.2796028775695137E-2</c:v>
                </c:pt>
                <c:pt idx="11">
                  <c:v>7.504584869353044E-2</c:v>
                </c:pt>
                <c:pt idx="12">
                  <c:v>8.423621793428418E-2</c:v>
                </c:pt>
                <c:pt idx="13">
                  <c:v>8.652467780555427E-2</c:v>
                </c:pt>
              </c:numCache>
            </c:numRef>
          </c:val>
          <c:smooth val="0"/>
          <c:extLst>
            <c:ext xmlns:c16="http://schemas.microsoft.com/office/drawing/2014/chart" uri="{C3380CC4-5D6E-409C-BE32-E72D297353CC}">
              <c16:uniqueId val="{00000003-7358-4243-9ECE-4D3C8509F695}"/>
            </c:ext>
          </c:extLst>
        </c:ser>
        <c:ser>
          <c:idx val="2"/>
          <c:order val="3"/>
          <c:tx>
            <c:strRef>
              <c:f>'Figure 4'!$B$1</c:f>
              <c:strCache>
                <c:ptCount val="1"/>
                <c:pt idx="0">
                  <c:v>Suspicious </c:v>
                </c:pt>
              </c:strCache>
            </c:strRef>
          </c:tx>
          <c:spPr>
            <a:ln w="34925" cap="rnd">
              <a:solidFill>
                <a:srgbClr val="C00000"/>
              </a:solidFill>
              <a:prstDash val="solid"/>
              <a:round/>
            </a:ln>
            <a:effectLst/>
          </c:spPr>
          <c:marker>
            <c:symbol val="none"/>
          </c:marker>
          <c:cat>
            <c:numRef>
              <c:f>'Figure 4'!$A$2:$A$15</c:f>
              <c:numCache>
                <c:formatCode>General</c:formatCode>
                <c:ptCount val="14"/>
                <c:pt idx="0">
                  <c:v>-1</c:v>
                </c:pt>
                <c:pt idx="1">
                  <c:v>0</c:v>
                </c:pt>
                <c:pt idx="2">
                  <c:v>1</c:v>
                </c:pt>
                <c:pt idx="3">
                  <c:v>2</c:v>
                </c:pt>
                <c:pt idx="4">
                  <c:v>3</c:v>
                </c:pt>
                <c:pt idx="5">
                  <c:v>4</c:v>
                </c:pt>
                <c:pt idx="6">
                  <c:v>5</c:v>
                </c:pt>
                <c:pt idx="7">
                  <c:v>6</c:v>
                </c:pt>
                <c:pt idx="8">
                  <c:v>7</c:v>
                </c:pt>
                <c:pt idx="9">
                  <c:v>8</c:v>
                </c:pt>
                <c:pt idx="10">
                  <c:v>9</c:v>
                </c:pt>
                <c:pt idx="11">
                  <c:v>10</c:v>
                </c:pt>
                <c:pt idx="12">
                  <c:v>11</c:v>
                </c:pt>
                <c:pt idx="13">
                  <c:v>12</c:v>
                </c:pt>
              </c:numCache>
            </c:numRef>
          </c:cat>
          <c:val>
            <c:numRef>
              <c:f>'Figure 4'!$B$2:$B$15</c:f>
              <c:numCache>
                <c:formatCode>General</c:formatCode>
                <c:ptCount val="14"/>
                <c:pt idx="0">
                  <c:v>0</c:v>
                </c:pt>
                <c:pt idx="1">
                  <c:v>5.4786979696173507E-2</c:v>
                </c:pt>
                <c:pt idx="2">
                  <c:v>6.749422729450695E-2</c:v>
                </c:pt>
                <c:pt idx="3">
                  <c:v>8.6646176902579239E-2</c:v>
                </c:pt>
                <c:pt idx="4">
                  <c:v>0.10195030980742081</c:v>
                </c:pt>
                <c:pt idx="5">
                  <c:v>9.1459740948081139E-2</c:v>
                </c:pt>
                <c:pt idx="6">
                  <c:v>7.6683964942253088E-2</c:v>
                </c:pt>
                <c:pt idx="7">
                  <c:v>6.0525327974076351E-2</c:v>
                </c:pt>
                <c:pt idx="8">
                  <c:v>6.0705249128701226E-2</c:v>
                </c:pt>
                <c:pt idx="9">
                  <c:v>5.7186300839294588E-2</c:v>
                </c:pt>
                <c:pt idx="10">
                  <c:v>5.7266997153694606E-2</c:v>
                </c:pt>
                <c:pt idx="11">
                  <c:v>5.2673042211719562E-2</c:v>
                </c:pt>
                <c:pt idx="12">
                  <c:v>3.6829359425641528E-2</c:v>
                </c:pt>
                <c:pt idx="13">
                  <c:v>2.3298713855838166E-2</c:v>
                </c:pt>
              </c:numCache>
            </c:numRef>
          </c:val>
          <c:smooth val="0"/>
          <c:extLst>
            <c:ext xmlns:c16="http://schemas.microsoft.com/office/drawing/2014/chart" uri="{C3380CC4-5D6E-409C-BE32-E72D297353CC}">
              <c16:uniqueId val="{00000004-7358-4243-9ECE-4D3C8509F695}"/>
            </c:ext>
          </c:extLst>
        </c:ser>
        <c:dLbls>
          <c:showLegendKey val="0"/>
          <c:showVal val="0"/>
          <c:showCatName val="0"/>
          <c:showSerName val="0"/>
          <c:showPercent val="0"/>
          <c:showBubbleSize val="0"/>
        </c:dLbls>
        <c:smooth val="0"/>
        <c:axId val="300786752"/>
        <c:axId val="300787312"/>
      </c:lineChart>
      <c:catAx>
        <c:axId val="300786752"/>
        <c:scaling>
          <c:orientation val="minMax"/>
        </c:scaling>
        <c:delete val="0"/>
        <c:axPos val="b"/>
        <c:numFmt formatCode="General" sourceLinked="1"/>
        <c:majorTickMark val="out"/>
        <c:minorTickMark val="none"/>
        <c:tickLblPos val="nextTo"/>
        <c:spPr>
          <a:noFill/>
          <a:ln w="9525" cap="flat" cmpd="sng" algn="ctr">
            <a:solidFill>
              <a:schemeClr val="bg2"/>
            </a:solidFill>
            <a:round/>
          </a:ln>
          <a:effectLst/>
        </c:spPr>
        <c:txPr>
          <a:bodyPr rot="-60000000" vert="horz"/>
          <a:lstStyle/>
          <a:p>
            <a:pPr>
              <a:defRPr sz="1100"/>
            </a:pPr>
            <a:endParaRPr lang="en-US"/>
          </a:p>
        </c:txPr>
        <c:crossAx val="300787312"/>
        <c:crosses val="autoZero"/>
        <c:auto val="1"/>
        <c:lblAlgn val="ctr"/>
        <c:lblOffset val="100"/>
        <c:tickLblSkip val="1"/>
        <c:tickMarkSkip val="1"/>
        <c:noMultiLvlLbl val="0"/>
      </c:catAx>
      <c:valAx>
        <c:axId val="3007873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solidFill>
              <a:schemeClr val="bg2"/>
            </a:solidFill>
          </a:ln>
          <a:effectLst/>
        </c:spPr>
        <c:txPr>
          <a:bodyPr rot="-60000000" vert="horz"/>
          <a:lstStyle/>
          <a:p>
            <a:pPr>
              <a:defRPr sz="1100"/>
            </a:pPr>
            <a:endParaRPr lang="en-US"/>
          </a:p>
        </c:txPr>
        <c:crossAx val="300786752"/>
        <c:crosses val="autoZero"/>
        <c:crossBetween val="midCat"/>
      </c:valAx>
      <c:spPr>
        <a:ln>
          <a:solidFill>
            <a:schemeClr val="bg2"/>
          </a:solidFill>
        </a:ln>
      </c:spPr>
    </c:plotArea>
    <c:plotVisOnly val="1"/>
    <c:dispBlanksAs val="gap"/>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0.8518</cdr:x>
      <cdr:y>0.16667</cdr:y>
    </cdr:from>
    <cdr:to>
      <cdr:x>0.99446</cdr:x>
      <cdr:y>0.26271</cdr:y>
    </cdr:to>
    <cdr:sp macro="" textlink="">
      <cdr:nvSpPr>
        <cdr:cNvPr id="3" name="TextBox 2"/>
        <cdr:cNvSpPr txBox="1"/>
      </cdr:nvSpPr>
      <cdr:spPr>
        <a:xfrm xmlns:a="http://schemas.openxmlformats.org/drawingml/2006/main">
          <a:off x="5857875" y="561975"/>
          <a:ext cx="981075" cy="3238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SG" sz="1100"/>
        </a:p>
      </cdr:txBody>
    </cdr:sp>
  </cdr:relSizeAnchor>
  <cdr:relSizeAnchor xmlns:cdr="http://schemas.openxmlformats.org/drawingml/2006/chartDrawing">
    <cdr:from>
      <cdr:x>0.31045</cdr:x>
      <cdr:y>0.86353</cdr:y>
    </cdr:from>
    <cdr:to>
      <cdr:x>0.70654</cdr:x>
      <cdr:y>0.93698</cdr:y>
    </cdr:to>
    <cdr:sp macro="" textlink="">
      <cdr:nvSpPr>
        <cdr:cNvPr id="6" name="TextBox 1"/>
        <cdr:cNvSpPr txBox="1"/>
      </cdr:nvSpPr>
      <cdr:spPr>
        <a:xfrm xmlns:a="http://schemas.openxmlformats.org/drawingml/2006/main">
          <a:off x="2020435" y="5040368"/>
          <a:ext cx="2577799" cy="4287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latin typeface="Times New Roman" panose="02020603050405020304" pitchFamily="18" charset="0"/>
              <a:cs typeface="Times New Roman" panose="02020603050405020304" pitchFamily="18" charset="0"/>
            </a:rPr>
            <a:t>Months after split announcement</a:t>
          </a:r>
        </a:p>
      </cdr:txBody>
    </cdr:sp>
  </cdr:relSizeAnchor>
  <cdr:relSizeAnchor xmlns:cdr="http://schemas.openxmlformats.org/drawingml/2006/chartDrawing">
    <cdr:from>
      <cdr:x>0.8518</cdr:x>
      <cdr:y>0.16667</cdr:y>
    </cdr:from>
    <cdr:to>
      <cdr:x>0.99446</cdr:x>
      <cdr:y>0.26271</cdr:y>
    </cdr:to>
    <cdr:sp macro="" textlink="">
      <cdr:nvSpPr>
        <cdr:cNvPr id="7" name="TextBox 2"/>
        <cdr:cNvSpPr txBox="1"/>
      </cdr:nvSpPr>
      <cdr:spPr>
        <a:xfrm xmlns:a="http://schemas.openxmlformats.org/drawingml/2006/main">
          <a:off x="5857875" y="561975"/>
          <a:ext cx="981075" cy="3238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SG" sz="1100"/>
        </a:p>
      </cdr:txBody>
    </cdr:sp>
  </cdr:relSizeAnchor>
  <cdr:relSizeAnchor xmlns:cdr="http://schemas.openxmlformats.org/drawingml/2006/chartDrawing">
    <cdr:from>
      <cdr:x>0.88784</cdr:x>
      <cdr:y>0.32271</cdr:y>
    </cdr:from>
    <cdr:to>
      <cdr:x>1</cdr:x>
      <cdr:y>0.46537</cdr:y>
    </cdr:to>
    <cdr:sp macro="" textlink="">
      <cdr:nvSpPr>
        <cdr:cNvPr id="8" name="TextBox 3"/>
        <cdr:cNvSpPr txBox="1"/>
      </cdr:nvSpPr>
      <cdr:spPr>
        <a:xfrm xmlns:a="http://schemas.openxmlformats.org/drawingml/2006/main">
          <a:off x="7410303" y="1406780"/>
          <a:ext cx="936137" cy="62189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SG" sz="1100" dirty="0">
              <a:latin typeface="Times New Roman" panose="02020603050405020304" pitchFamily="18" charset="0"/>
              <a:cs typeface="Times New Roman" panose="02020603050405020304" pitchFamily="18" charset="0"/>
            </a:rPr>
            <a:t>Regular splits</a:t>
          </a:r>
        </a:p>
      </cdr:txBody>
    </cdr:sp>
  </cdr:relSizeAnchor>
  <cdr:relSizeAnchor xmlns:cdr="http://schemas.openxmlformats.org/drawingml/2006/chartDrawing">
    <cdr:from>
      <cdr:x>0.89047</cdr:x>
      <cdr:y>0.82157</cdr:y>
    </cdr:from>
    <cdr:to>
      <cdr:x>0.99649</cdr:x>
      <cdr:y>1</cdr:y>
    </cdr:to>
    <cdr:sp macro="" textlink="">
      <cdr:nvSpPr>
        <cdr:cNvPr id="9" name="TextBox 1"/>
        <cdr:cNvSpPr txBox="1"/>
      </cdr:nvSpPr>
      <cdr:spPr>
        <a:xfrm xmlns:a="http://schemas.openxmlformats.org/drawingml/2006/main">
          <a:off x="7432254" y="3581430"/>
          <a:ext cx="884890" cy="77784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SG" sz="1100" dirty="0">
              <a:latin typeface="Times New Roman" panose="02020603050405020304" pitchFamily="18" charset="0"/>
              <a:cs typeface="Times New Roman" panose="02020603050405020304" pitchFamily="18" charset="0"/>
            </a:rPr>
            <a:t>Suspicious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BBB25FC3-9C4C-4ABA-9345-043244161930}" type="datetimeFigureOut">
              <a:rPr lang="en-US" smtClean="0"/>
              <a:pPr/>
              <a:t>10/22/2019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53C1FB3C-6CCD-432B-B415-B857999ED40D}" type="slidenum">
              <a:rPr lang="en-US" smtClean="0"/>
              <a:pPr/>
              <a:t>‹#›</a:t>
            </a:fld>
            <a:endParaRPr lang="en-US"/>
          </a:p>
        </p:txBody>
      </p:sp>
    </p:spTree>
    <p:extLst>
      <p:ext uri="{BB962C8B-B14F-4D97-AF65-F5344CB8AC3E}">
        <p14:creationId xmlns:p14="http://schemas.microsoft.com/office/powerpoint/2010/main" val="258389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have other title suggestions?  Investment</a:t>
            </a:r>
            <a:r>
              <a:rPr lang="en-US" baseline="0" dirty="0"/>
              <a:t> Externalities and their effect on Financial Markets and Public Policy</a:t>
            </a:r>
            <a:endParaRPr lang="en-US" dirty="0"/>
          </a:p>
        </p:txBody>
      </p:sp>
      <p:sp>
        <p:nvSpPr>
          <p:cNvPr id="4" name="Slide Number Placeholder 3"/>
          <p:cNvSpPr>
            <a:spLocks noGrp="1"/>
          </p:cNvSpPr>
          <p:nvPr>
            <p:ph type="sldNum" sz="quarter" idx="10"/>
          </p:nvPr>
        </p:nvSpPr>
        <p:spPr/>
        <p:txBody>
          <a:bodyPr/>
          <a:lstStyle/>
          <a:p>
            <a:fld id="{53C1FB3C-6CCD-432B-B415-B857999ED40D}" type="slidenum">
              <a:rPr lang="en-US" smtClean="0"/>
              <a:pPr/>
              <a:t>1</a:t>
            </a:fld>
            <a:endParaRPr lang="en-US"/>
          </a:p>
        </p:txBody>
      </p:sp>
    </p:spTree>
    <p:extLst>
      <p:ext uri="{BB962C8B-B14F-4D97-AF65-F5344CB8AC3E}">
        <p14:creationId xmlns:p14="http://schemas.microsoft.com/office/powerpoint/2010/main" val="114744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488949"/>
            <a:ext cx="7772400" cy="514350"/>
          </a:xfrm>
        </p:spPr>
        <p:txBody>
          <a:bodyPr/>
          <a:lstStyle>
            <a:lvl1pPr>
              <a:defRPr>
                <a:solidFill>
                  <a:srgbClr val="4D4D4D"/>
                </a:solidFill>
              </a:defRPr>
            </a:lvl1pPr>
          </a:lstStyle>
          <a:p>
            <a:r>
              <a:rPr lang="en-US" dirty="0"/>
              <a:t>Click to enter Title information</a:t>
            </a:r>
          </a:p>
        </p:txBody>
      </p:sp>
      <p:sp>
        <p:nvSpPr>
          <p:cNvPr id="21507" name="Rectangle 3"/>
          <p:cNvSpPr>
            <a:spLocks noGrp="1" noChangeArrowheads="1"/>
          </p:cNvSpPr>
          <p:nvPr>
            <p:ph type="subTitle" idx="1"/>
          </p:nvPr>
        </p:nvSpPr>
        <p:spPr>
          <a:xfrm>
            <a:off x="685800" y="3816348"/>
            <a:ext cx="7772400" cy="914400"/>
          </a:xfrm>
        </p:spPr>
        <p:txBody>
          <a:bodyPr/>
          <a:lstStyle>
            <a:lvl1pPr marL="0" indent="0" algn="ctr">
              <a:lnSpc>
                <a:spcPct val="80000"/>
              </a:lnSpc>
              <a:buFont typeface="Wingdings" charset="2"/>
              <a:buNone/>
              <a:defRPr sz="2800">
                <a:solidFill>
                  <a:srgbClr val="AA9C8F"/>
                </a:solidFill>
              </a:defRPr>
            </a:lvl1pPr>
          </a:lstStyle>
          <a:p>
            <a:r>
              <a:rPr lang="en-US" dirty="0"/>
              <a:t>Click to enter Subtitle information</a:t>
            </a:r>
          </a:p>
          <a:p>
            <a:r>
              <a:rPr lang="en-US" dirty="0"/>
              <a:t>More Subtitle info</a:t>
            </a:r>
          </a:p>
        </p:txBody>
      </p:sp>
    </p:spTree>
    <p:extLst>
      <p:ext uri="{BB962C8B-B14F-4D97-AF65-F5344CB8AC3E}">
        <p14:creationId xmlns:p14="http://schemas.microsoft.com/office/powerpoint/2010/main" val="151025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850" y="126207"/>
            <a:ext cx="8229600" cy="422672"/>
          </a:xfrm>
        </p:spPr>
        <p:txBody>
          <a:bodyPr/>
          <a:lstStyle/>
          <a:p>
            <a:r>
              <a:rPr lang="en-US"/>
              <a:t>Click to edit Master title style</a:t>
            </a:r>
          </a:p>
        </p:txBody>
      </p:sp>
      <p:sp>
        <p:nvSpPr>
          <p:cNvPr id="3" name="Text Placeholder 2"/>
          <p:cNvSpPr>
            <a:spLocks noGrp="1"/>
          </p:cNvSpPr>
          <p:nvPr>
            <p:ph type="body" sz="half" idx="1"/>
          </p:nvPr>
        </p:nvSpPr>
        <p:spPr>
          <a:xfrm>
            <a:off x="577850" y="569119"/>
            <a:ext cx="4038600" cy="42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569119"/>
            <a:ext cx="4038600" cy="42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86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75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023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16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4162425"/>
            <a:ext cx="3984625" cy="80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6626" y="4162425"/>
            <a:ext cx="3984625" cy="800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104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1179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1807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4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8812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879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2C5F"/>
              </a:buClr>
              <a:defRPr/>
            </a:lvl1pPr>
            <a:lvl2pPr>
              <a:buClr>
                <a:srgbClr val="002C5F"/>
              </a:buClr>
              <a:defRPr sz="2800"/>
            </a:lvl2pPr>
            <a:lvl3pPr>
              <a:buClr>
                <a:srgbClr val="002C5F"/>
              </a:buClr>
              <a:defRPr/>
            </a:lvl3pPr>
            <a:lvl4pPr>
              <a:buClr>
                <a:srgbClr val="002C5F"/>
              </a:buClr>
              <a:defRPr/>
            </a:lvl4pPr>
            <a:lvl5pPr>
              <a:buClr>
                <a:srgbClr val="002C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35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9245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7850" y="569119"/>
            <a:ext cx="4038600" cy="4288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569119"/>
            <a:ext cx="4038600" cy="42886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43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316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93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163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552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7850" y="127000"/>
            <a:ext cx="8229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enter page Title</a:t>
            </a:r>
          </a:p>
        </p:txBody>
      </p:sp>
      <p:sp>
        <p:nvSpPr>
          <p:cNvPr id="1027" name="Rectangle 3"/>
          <p:cNvSpPr>
            <a:spLocks noGrp="1" noChangeArrowheads="1"/>
          </p:cNvSpPr>
          <p:nvPr>
            <p:ph type="body" idx="1"/>
          </p:nvPr>
        </p:nvSpPr>
        <p:spPr bwMode="auto">
          <a:xfrm>
            <a:off x="577850" y="569913"/>
            <a:ext cx="82296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enter page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73"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Lst>
  <p:txStyles>
    <p:titleStyle>
      <a:lvl1pPr algn="ctr" rtl="0" eaLnBrk="0" fontAlgn="base" hangingPunct="0">
        <a:spcBef>
          <a:spcPct val="0"/>
        </a:spcBef>
        <a:spcAft>
          <a:spcPct val="0"/>
        </a:spcAft>
        <a:defRPr sz="3600" b="1">
          <a:solidFill>
            <a:srgbClr val="002C5F"/>
          </a:solidFill>
          <a:latin typeface="Garamond" pitchFamily="18" charset="0"/>
          <a:ea typeface="ＭＳ Ｐゴシック" charset="-128"/>
          <a:cs typeface="Garamond" pitchFamily="18" charset="0"/>
        </a:defRPr>
      </a:lvl1pPr>
      <a:lvl2pPr algn="ctr" rtl="0" eaLnBrk="0" fontAlgn="base" hangingPunct="0">
        <a:spcBef>
          <a:spcPct val="0"/>
        </a:spcBef>
        <a:spcAft>
          <a:spcPct val="0"/>
        </a:spcAft>
        <a:defRPr sz="3600" b="1">
          <a:solidFill>
            <a:srgbClr val="002C5F"/>
          </a:solidFill>
          <a:latin typeface="Arial" charset="0"/>
          <a:ea typeface="ＭＳ Ｐゴシック" charset="-128"/>
          <a:cs typeface="ＭＳ Ｐゴシック" charset="-128"/>
        </a:defRPr>
      </a:lvl2pPr>
      <a:lvl3pPr algn="ctr" rtl="0" eaLnBrk="0" fontAlgn="base" hangingPunct="0">
        <a:spcBef>
          <a:spcPct val="0"/>
        </a:spcBef>
        <a:spcAft>
          <a:spcPct val="0"/>
        </a:spcAft>
        <a:defRPr sz="3600" b="1">
          <a:solidFill>
            <a:srgbClr val="002C5F"/>
          </a:solidFill>
          <a:latin typeface="Arial" charset="0"/>
          <a:ea typeface="ＭＳ Ｐゴシック" charset="-128"/>
          <a:cs typeface="ＭＳ Ｐゴシック" charset="-128"/>
        </a:defRPr>
      </a:lvl3pPr>
      <a:lvl4pPr algn="ctr" rtl="0" eaLnBrk="0" fontAlgn="base" hangingPunct="0">
        <a:spcBef>
          <a:spcPct val="0"/>
        </a:spcBef>
        <a:spcAft>
          <a:spcPct val="0"/>
        </a:spcAft>
        <a:defRPr sz="3600" b="1">
          <a:solidFill>
            <a:srgbClr val="002C5F"/>
          </a:solidFill>
          <a:latin typeface="Arial" charset="0"/>
          <a:ea typeface="ＭＳ Ｐゴシック" charset="-128"/>
          <a:cs typeface="ＭＳ Ｐゴシック" charset="-128"/>
        </a:defRPr>
      </a:lvl4pPr>
      <a:lvl5pPr algn="ctr" rtl="0" eaLnBrk="0" fontAlgn="base" hangingPunct="0">
        <a:spcBef>
          <a:spcPct val="0"/>
        </a:spcBef>
        <a:spcAft>
          <a:spcPct val="0"/>
        </a:spcAft>
        <a:defRPr sz="3600" b="1">
          <a:solidFill>
            <a:srgbClr val="002C5F"/>
          </a:solidFill>
          <a:latin typeface="Arial" charset="0"/>
          <a:ea typeface="ＭＳ Ｐゴシック" charset="-128"/>
          <a:cs typeface="ＭＳ Ｐゴシック" charset="-128"/>
        </a:defRPr>
      </a:lvl5pPr>
      <a:lvl6pPr marL="457200" algn="ctr" rtl="0" fontAlgn="base">
        <a:spcBef>
          <a:spcPct val="0"/>
        </a:spcBef>
        <a:spcAft>
          <a:spcPct val="0"/>
        </a:spcAft>
        <a:defRPr sz="3600" b="1">
          <a:solidFill>
            <a:srgbClr val="002C5F"/>
          </a:solidFill>
          <a:latin typeface="Arial" charset="0"/>
        </a:defRPr>
      </a:lvl6pPr>
      <a:lvl7pPr marL="914400" algn="ctr" rtl="0" fontAlgn="base">
        <a:spcBef>
          <a:spcPct val="0"/>
        </a:spcBef>
        <a:spcAft>
          <a:spcPct val="0"/>
        </a:spcAft>
        <a:defRPr sz="3600" b="1">
          <a:solidFill>
            <a:srgbClr val="002C5F"/>
          </a:solidFill>
          <a:latin typeface="Arial" charset="0"/>
        </a:defRPr>
      </a:lvl7pPr>
      <a:lvl8pPr marL="1371600" algn="ctr" rtl="0" fontAlgn="base">
        <a:spcBef>
          <a:spcPct val="0"/>
        </a:spcBef>
        <a:spcAft>
          <a:spcPct val="0"/>
        </a:spcAft>
        <a:defRPr sz="3600" b="1">
          <a:solidFill>
            <a:srgbClr val="002C5F"/>
          </a:solidFill>
          <a:latin typeface="Arial" charset="0"/>
        </a:defRPr>
      </a:lvl8pPr>
      <a:lvl9pPr marL="1828800" algn="ctr" rtl="0" fontAlgn="base">
        <a:spcBef>
          <a:spcPct val="0"/>
        </a:spcBef>
        <a:spcAft>
          <a:spcPct val="0"/>
        </a:spcAft>
        <a:defRPr sz="3600" b="1">
          <a:solidFill>
            <a:srgbClr val="002C5F"/>
          </a:solidFill>
          <a:latin typeface="Arial" charset="0"/>
        </a:defRPr>
      </a:lvl9pPr>
    </p:titleStyle>
    <p:bodyStyle>
      <a:lvl1pPr marL="342900" indent="-342900" algn="l" rtl="0" eaLnBrk="0" fontAlgn="base" hangingPunct="0">
        <a:spcBef>
          <a:spcPct val="20000"/>
        </a:spcBef>
        <a:spcAft>
          <a:spcPct val="0"/>
        </a:spcAft>
        <a:buClr>
          <a:srgbClr val="AA9C8F"/>
        </a:buClr>
        <a:buFont typeface="Wingdings" pitchFamily="2" charset="2"/>
        <a:buChar char="§"/>
        <a:defRPr sz="3200" b="1">
          <a:solidFill>
            <a:srgbClr val="4D4D4D"/>
          </a:solidFill>
          <a:latin typeface="Garamond" pitchFamily="18" charset="0"/>
          <a:ea typeface="ＭＳ Ｐゴシック" charset="-128"/>
          <a:cs typeface="Garamond" pitchFamily="18" charset="0"/>
        </a:defRPr>
      </a:lvl1pPr>
      <a:lvl2pPr marL="742950" indent="-285750" algn="l" rtl="0" eaLnBrk="0" fontAlgn="base" hangingPunct="0">
        <a:spcBef>
          <a:spcPct val="20000"/>
        </a:spcBef>
        <a:spcAft>
          <a:spcPct val="0"/>
        </a:spcAft>
        <a:buClr>
          <a:srgbClr val="C75B12"/>
        </a:buClr>
        <a:buFont typeface="Wingdings" pitchFamily="2" charset="2"/>
        <a:buChar char="§"/>
        <a:defRPr sz="2600">
          <a:solidFill>
            <a:schemeClr val="tx1"/>
          </a:solidFill>
          <a:latin typeface="Garamond" pitchFamily="18" charset="0"/>
          <a:ea typeface="ＭＳ Ｐゴシック" charset="-128"/>
        </a:defRPr>
      </a:lvl2pPr>
      <a:lvl3pPr marL="1143000" indent="-228600" algn="l" rtl="0" eaLnBrk="0" fontAlgn="base" hangingPunct="0">
        <a:spcBef>
          <a:spcPct val="20000"/>
        </a:spcBef>
        <a:spcAft>
          <a:spcPct val="0"/>
        </a:spcAft>
        <a:buClr>
          <a:srgbClr val="C75B12"/>
        </a:buClr>
        <a:buFont typeface="Wingdings" pitchFamily="2" charset="2"/>
        <a:buChar char="§"/>
        <a:defRPr sz="2400">
          <a:solidFill>
            <a:schemeClr val="tx1"/>
          </a:solidFill>
          <a:latin typeface="Garamond" pitchFamily="18" charset="0"/>
          <a:ea typeface="ＭＳ Ｐゴシック" charset="-128"/>
        </a:defRPr>
      </a:lvl3pPr>
      <a:lvl4pPr marL="1600200" indent="-228600" algn="l" rtl="0" eaLnBrk="0" fontAlgn="base" hangingPunct="0">
        <a:spcBef>
          <a:spcPct val="20000"/>
        </a:spcBef>
        <a:spcAft>
          <a:spcPct val="0"/>
        </a:spcAft>
        <a:buClr>
          <a:srgbClr val="C75B12"/>
        </a:buClr>
        <a:buFont typeface="Wingdings" pitchFamily="2" charset="2"/>
        <a:buChar char="§"/>
        <a:defRPr sz="2000">
          <a:solidFill>
            <a:schemeClr val="tx1"/>
          </a:solidFill>
          <a:latin typeface="Garamond" pitchFamily="18" charset="0"/>
          <a:ea typeface="ＭＳ Ｐゴシック" charset="-128"/>
        </a:defRPr>
      </a:lvl4pPr>
      <a:lvl5pPr marL="2057400" indent="-228600" algn="l" rtl="0" eaLnBrk="0" fontAlgn="base" hangingPunct="0">
        <a:spcBef>
          <a:spcPct val="20000"/>
        </a:spcBef>
        <a:spcAft>
          <a:spcPct val="0"/>
        </a:spcAft>
        <a:buClr>
          <a:srgbClr val="C75B12"/>
        </a:buClr>
        <a:buFont typeface="Wingdings" pitchFamily="2" charset="2"/>
        <a:buChar char="§"/>
        <a:defRPr sz="2000">
          <a:solidFill>
            <a:schemeClr val="tx1"/>
          </a:solidFill>
          <a:latin typeface="Garamond" pitchFamily="18" charset="0"/>
          <a:ea typeface="ＭＳ Ｐゴシック" charset="-128"/>
        </a:defRPr>
      </a:lvl5pPr>
      <a:lvl6pPr marL="25146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609600" y="3705225"/>
            <a:ext cx="8121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enter MSB Department</a:t>
            </a:r>
          </a:p>
        </p:txBody>
      </p:sp>
      <p:sp>
        <p:nvSpPr>
          <p:cNvPr id="31747" name="Rectangle 3"/>
          <p:cNvSpPr>
            <a:spLocks noGrp="1" noChangeArrowheads="1"/>
          </p:cNvSpPr>
          <p:nvPr>
            <p:ph type="body" idx="1"/>
          </p:nvPr>
        </p:nvSpPr>
        <p:spPr bwMode="auto">
          <a:xfrm>
            <a:off x="609600" y="4162425"/>
            <a:ext cx="81216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enter Section Title on this line</a:t>
            </a:r>
          </a:p>
          <a:p>
            <a:pPr lvl="0"/>
            <a:r>
              <a:rPr lang="en-US"/>
              <a:t>And Content Author on this line</a:t>
            </a:r>
          </a:p>
        </p:txBody>
      </p:sp>
      <p:cxnSp>
        <p:nvCxnSpPr>
          <p:cNvPr id="8" name="Straight Connector 7"/>
          <p:cNvCxnSpPr/>
          <p:nvPr userDrawn="1"/>
        </p:nvCxnSpPr>
        <p:spPr>
          <a:xfrm rot="16200000" flipH="1">
            <a:off x="-1980406" y="2572544"/>
            <a:ext cx="5027612" cy="0"/>
          </a:xfrm>
          <a:prstGeom prst="line">
            <a:avLst/>
          </a:prstGeom>
          <a:ln>
            <a:solidFill>
              <a:srgbClr val="AA9C8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6200" y="569913"/>
            <a:ext cx="8763000" cy="0"/>
          </a:xfrm>
          <a:prstGeom prst="line">
            <a:avLst/>
          </a:prstGeom>
          <a:ln w="9525">
            <a:solidFill>
              <a:srgbClr val="AA9C8F"/>
            </a:solidFill>
          </a:ln>
        </p:spPr>
        <p:style>
          <a:lnRef idx="1">
            <a:schemeClr val="accent1"/>
          </a:lnRef>
          <a:fillRef idx="0">
            <a:schemeClr val="accent1"/>
          </a:fillRef>
          <a:effectRef idx="0">
            <a:schemeClr val="accent1"/>
          </a:effectRef>
          <a:fontRef idx="minor">
            <a:schemeClr val="tx1"/>
          </a:fontRef>
        </p:style>
      </p:cxnSp>
      <p:pic>
        <p:nvPicPr>
          <p:cNvPr id="2054" name="Picture 10" descr="MSB Mark.jp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2075" y="133350"/>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28"/>
          <p:cNvCxnSpPr/>
          <p:nvPr userDrawn="1"/>
        </p:nvCxnSpPr>
        <p:spPr>
          <a:xfrm>
            <a:off x="76200" y="3656013"/>
            <a:ext cx="8763000" cy="1587"/>
          </a:xfrm>
          <a:prstGeom prst="line">
            <a:avLst/>
          </a:prstGeom>
          <a:ln w="9525">
            <a:solidFill>
              <a:srgbClr val="AA9C8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1000"/>
                                        <p:tgtEl>
                                          <p:spTgt spid="31746"/>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1747">
                                            <p:txEl>
                                              <p:pRg st="0" end="0"/>
                                            </p:txEl>
                                          </p:spTgt>
                                        </p:tgtEl>
                                        <p:attrNameLst>
                                          <p:attrName>style.visibility</p:attrName>
                                        </p:attrNameLst>
                                      </p:cBhvr>
                                      <p:to>
                                        <p:strVal val="visible"/>
                                      </p:to>
                                    </p:set>
                                    <p:animEffect transition="in" filter="fade">
                                      <p:cBhvr>
                                        <p:cTn id="11" dur="1000"/>
                                        <p:tgtEl>
                                          <p:spTgt spid="3174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1747">
                                            <p:txEl>
                                              <p:pRg st="1" end="1"/>
                                            </p:txEl>
                                          </p:spTgt>
                                        </p:tgtEl>
                                        <p:attrNameLst>
                                          <p:attrName>style.visibility</p:attrName>
                                        </p:attrNameLst>
                                      </p:cBhvr>
                                      <p:to>
                                        <p:strVal val="visible"/>
                                      </p:to>
                                    </p:set>
                                    <p:animEffect transition="in" filter="fade">
                                      <p:cBhvr>
                                        <p:cTn id="14" dur="1000"/>
                                        <p:tgtEl>
                                          <p:spTgt spid="31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tmplLst>
          <p:tmpl lvl="1">
            <p:tnLst>
              <p:par>
                <p:cTn presetID="10" presetClass="entr" presetSubtype="0" fill="hold" nodeType="withEffect">
                  <p:stCondLst>
                    <p:cond delay="0"/>
                  </p:stCondLst>
                  <p:childTnLst>
                    <p:set>
                      <p:cBhvr>
                        <p:cTn dur="1" fill="hold">
                          <p:stCondLst>
                            <p:cond delay="0"/>
                          </p:stCondLst>
                        </p:cTn>
                        <p:tgtEl>
                          <p:spTgt spid="31747"/>
                        </p:tgtEl>
                        <p:attrNameLst>
                          <p:attrName>style.visibility</p:attrName>
                        </p:attrNameLst>
                      </p:cBhvr>
                      <p:to>
                        <p:strVal val="visible"/>
                      </p:to>
                    </p:set>
                    <p:animEffect transition="in" filter="fade">
                      <p:cBhvr>
                        <p:cTn dur="1000"/>
                        <p:tgtEl>
                          <p:spTgt spid="31747"/>
                        </p:tgtEl>
                      </p:cBhvr>
                    </p:animEffect>
                  </p:childTnLst>
                </p:cTn>
              </p:par>
            </p:tnLst>
          </p:tmpl>
        </p:tmplLst>
      </p:bldP>
    </p:bldLst>
  </p:timing>
  <p:txStyles>
    <p:titleStyle>
      <a:lvl1pPr algn="l" rtl="0" eaLnBrk="0" fontAlgn="base" hangingPunct="0">
        <a:spcBef>
          <a:spcPct val="0"/>
        </a:spcBef>
        <a:spcAft>
          <a:spcPct val="0"/>
        </a:spcAft>
        <a:defRPr sz="3000" b="1">
          <a:solidFill>
            <a:srgbClr val="AA9C8F"/>
          </a:solidFill>
          <a:latin typeface="+mj-lt"/>
          <a:ea typeface="ＭＳ Ｐゴシック" charset="-128"/>
          <a:cs typeface="ＭＳ Ｐゴシック" charset="-128"/>
        </a:defRPr>
      </a:lvl1pPr>
      <a:lvl2pPr algn="l" rtl="0" eaLnBrk="0" fontAlgn="base" hangingPunct="0">
        <a:spcBef>
          <a:spcPct val="0"/>
        </a:spcBef>
        <a:spcAft>
          <a:spcPct val="0"/>
        </a:spcAft>
        <a:defRPr sz="3000" b="1">
          <a:solidFill>
            <a:srgbClr val="AA9C8F"/>
          </a:solidFill>
          <a:latin typeface="Arial" charset="0"/>
          <a:ea typeface="ＭＳ Ｐゴシック" charset="-128"/>
          <a:cs typeface="ＭＳ Ｐゴシック" charset="-128"/>
        </a:defRPr>
      </a:lvl2pPr>
      <a:lvl3pPr algn="l" rtl="0" eaLnBrk="0" fontAlgn="base" hangingPunct="0">
        <a:spcBef>
          <a:spcPct val="0"/>
        </a:spcBef>
        <a:spcAft>
          <a:spcPct val="0"/>
        </a:spcAft>
        <a:defRPr sz="3000" b="1">
          <a:solidFill>
            <a:srgbClr val="AA9C8F"/>
          </a:solidFill>
          <a:latin typeface="Arial" charset="0"/>
          <a:ea typeface="ＭＳ Ｐゴシック" charset="-128"/>
          <a:cs typeface="ＭＳ Ｐゴシック" charset="-128"/>
        </a:defRPr>
      </a:lvl3pPr>
      <a:lvl4pPr algn="l" rtl="0" eaLnBrk="0" fontAlgn="base" hangingPunct="0">
        <a:spcBef>
          <a:spcPct val="0"/>
        </a:spcBef>
        <a:spcAft>
          <a:spcPct val="0"/>
        </a:spcAft>
        <a:defRPr sz="3000" b="1">
          <a:solidFill>
            <a:srgbClr val="AA9C8F"/>
          </a:solidFill>
          <a:latin typeface="Arial" charset="0"/>
          <a:ea typeface="ＭＳ Ｐゴシック" charset="-128"/>
          <a:cs typeface="ＭＳ Ｐゴシック" charset="-128"/>
        </a:defRPr>
      </a:lvl4pPr>
      <a:lvl5pPr algn="l" rtl="0" eaLnBrk="0" fontAlgn="base" hangingPunct="0">
        <a:spcBef>
          <a:spcPct val="0"/>
        </a:spcBef>
        <a:spcAft>
          <a:spcPct val="0"/>
        </a:spcAft>
        <a:defRPr sz="3000" b="1">
          <a:solidFill>
            <a:srgbClr val="AA9C8F"/>
          </a:solidFill>
          <a:latin typeface="Arial" charset="0"/>
          <a:ea typeface="ＭＳ Ｐゴシック" charset="-128"/>
          <a:cs typeface="ＭＳ Ｐゴシック" charset="-128"/>
        </a:defRPr>
      </a:lvl5pPr>
      <a:lvl6pPr marL="457200" algn="l" rtl="0" fontAlgn="base">
        <a:spcBef>
          <a:spcPct val="0"/>
        </a:spcBef>
        <a:spcAft>
          <a:spcPct val="0"/>
        </a:spcAft>
        <a:defRPr sz="3000" b="1">
          <a:solidFill>
            <a:srgbClr val="AA9C8F"/>
          </a:solidFill>
          <a:latin typeface="Arial" charset="0"/>
        </a:defRPr>
      </a:lvl6pPr>
      <a:lvl7pPr marL="914400" algn="l" rtl="0" fontAlgn="base">
        <a:spcBef>
          <a:spcPct val="0"/>
        </a:spcBef>
        <a:spcAft>
          <a:spcPct val="0"/>
        </a:spcAft>
        <a:defRPr sz="3000" b="1">
          <a:solidFill>
            <a:srgbClr val="AA9C8F"/>
          </a:solidFill>
          <a:latin typeface="Arial" charset="0"/>
        </a:defRPr>
      </a:lvl7pPr>
      <a:lvl8pPr marL="1371600" algn="l" rtl="0" fontAlgn="base">
        <a:spcBef>
          <a:spcPct val="0"/>
        </a:spcBef>
        <a:spcAft>
          <a:spcPct val="0"/>
        </a:spcAft>
        <a:defRPr sz="3000" b="1">
          <a:solidFill>
            <a:srgbClr val="AA9C8F"/>
          </a:solidFill>
          <a:latin typeface="Arial" charset="0"/>
        </a:defRPr>
      </a:lvl8pPr>
      <a:lvl9pPr marL="1828800" algn="l" rtl="0" fontAlgn="base">
        <a:spcBef>
          <a:spcPct val="0"/>
        </a:spcBef>
        <a:spcAft>
          <a:spcPct val="0"/>
        </a:spcAft>
        <a:defRPr sz="3000" b="1">
          <a:solidFill>
            <a:srgbClr val="AA9C8F"/>
          </a:solidFill>
          <a:latin typeface="Arial" charset="0"/>
        </a:defRPr>
      </a:lvl9pPr>
    </p:titleStyle>
    <p:bodyStyle>
      <a:lvl1pPr marL="342900" indent="-342900" algn="l" rtl="0" eaLnBrk="0" fontAlgn="base" hangingPunct="0">
        <a:lnSpc>
          <a:spcPct val="70000"/>
        </a:lnSpc>
        <a:spcBef>
          <a:spcPct val="20000"/>
        </a:spcBef>
        <a:spcAft>
          <a:spcPct val="0"/>
        </a:spcAft>
        <a:buClr>
          <a:srgbClr val="AA9C8F"/>
        </a:buClr>
        <a:buFont typeface="Wingdings" pitchFamily="2" charset="2"/>
        <a:defRPr sz="2800">
          <a:solidFill>
            <a:srgbClr val="002C5F"/>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C75B12"/>
        </a:buClr>
        <a:buFont typeface="Wingdings" pitchFamily="2" charset="2"/>
        <a:buChar char="§"/>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C75B12"/>
        </a:buClr>
        <a:buFont typeface="Wingdings" pitchFamily="2"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C75B12"/>
        </a:buClr>
        <a:buFont typeface="Wingdings"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C75B12"/>
        </a:buClr>
        <a:buFont typeface="Wingdings"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rgbClr val="C75B12"/>
        </a:buClr>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457200" y="742950"/>
            <a:ext cx="8001000" cy="3124200"/>
          </a:xfrm>
        </p:spPr>
        <p:txBody>
          <a:bodyPr>
            <a:noAutofit/>
          </a:bodyPr>
          <a:lstStyle/>
          <a:p>
            <a:r>
              <a:rPr lang="en-US" dirty="0">
                <a:solidFill>
                  <a:schemeClr val="tx1"/>
                </a:solidFill>
                <a:latin typeface="Calibri" panose="020F0502020204030204" pitchFamily="34" charset="0"/>
                <a:ea typeface="Adobe Gothic Std B" pitchFamily="34" charset="-128"/>
                <a:cs typeface="Calibri" panose="020F0502020204030204" pitchFamily="34" charset="0"/>
              </a:rPr>
              <a:t>Efficient Markets Theory</a:t>
            </a:r>
            <a:br>
              <a:rPr lang="en-US" sz="2800" dirty="0">
                <a:latin typeface="Calibri" panose="020F0502020204030204" pitchFamily="34" charset="0"/>
                <a:ea typeface="Adobe Gothic Std B" pitchFamily="34" charset="-128"/>
                <a:cs typeface="Calibri" panose="020F0502020204030204" pitchFamily="34" charset="0"/>
              </a:rPr>
            </a:br>
            <a:br>
              <a:rPr lang="en-US" sz="2800" dirty="0">
                <a:latin typeface="Calibri" panose="020F0502020204030204" pitchFamily="34" charset="0"/>
                <a:ea typeface="Adobe Gothic Std B" pitchFamily="34" charset="-128"/>
                <a:cs typeface="Calibri" panose="020F0502020204030204" pitchFamily="34" charset="0"/>
              </a:rPr>
            </a:br>
            <a:r>
              <a:rPr lang="en-US" sz="2400" dirty="0">
                <a:latin typeface="Calibri" panose="020F0502020204030204" pitchFamily="34" charset="0"/>
                <a:ea typeface="Adobe Gothic Std B" pitchFamily="34" charset="-128"/>
                <a:cs typeface="Calibri" panose="020F0502020204030204" pitchFamily="34" charset="0"/>
              </a:rPr>
              <a:t>Fall 2019</a:t>
            </a:r>
            <a:br>
              <a:rPr lang="en-US" sz="2400" dirty="0">
                <a:latin typeface="Calibri" panose="020F0502020204030204" pitchFamily="34" charset="0"/>
                <a:ea typeface="Adobe Gothic Std B" pitchFamily="34" charset="-128"/>
                <a:cs typeface="Calibri" panose="020F0502020204030204" pitchFamily="34" charset="0"/>
              </a:rPr>
            </a:br>
            <a:br>
              <a:rPr lang="en-US" sz="2800" dirty="0">
                <a:latin typeface="Calibri" panose="020F0502020204030204" pitchFamily="34" charset="0"/>
                <a:ea typeface="Adobe Gothic Std B" pitchFamily="34" charset="-128"/>
                <a:cs typeface="Calibri" panose="020F0502020204030204" pitchFamily="34" charset="0"/>
              </a:rPr>
            </a:br>
            <a:r>
              <a:rPr lang="en-US" sz="2800" b="0" dirty="0">
                <a:latin typeface="Calibri" panose="020F0502020204030204" pitchFamily="34" charset="0"/>
                <a:ea typeface="Adobe Gothic Std B" pitchFamily="34" charset="-128"/>
                <a:cs typeface="Calibri" panose="020F0502020204030204" pitchFamily="34" charset="0"/>
              </a:rPr>
              <a:t>Sheridan Titman</a:t>
            </a:r>
          </a:p>
        </p:txBody>
      </p:sp>
    </p:spTree>
    <p:extLst>
      <p:ext uri="{BB962C8B-B14F-4D97-AF65-F5344CB8AC3E}">
        <p14:creationId xmlns:p14="http://schemas.microsoft.com/office/powerpoint/2010/main" val="114875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539750"/>
          </a:xfrm>
        </p:spPr>
        <p:txBody>
          <a:bodyPr/>
          <a:lstStyle/>
          <a:p>
            <a:r>
              <a:rPr lang="en-US" dirty="0"/>
              <a:t>Selectivity versus Timing Information</a:t>
            </a:r>
          </a:p>
        </p:txBody>
      </p:sp>
      <p:sp>
        <p:nvSpPr>
          <p:cNvPr id="3" name="Content Placeholder 2"/>
          <p:cNvSpPr>
            <a:spLocks noGrp="1"/>
          </p:cNvSpPr>
          <p:nvPr>
            <p:ph idx="1"/>
          </p:nvPr>
        </p:nvSpPr>
        <p:spPr>
          <a:xfrm>
            <a:off x="577850" y="742950"/>
            <a:ext cx="8229600" cy="4114800"/>
          </a:xfrm>
        </p:spPr>
        <p:txBody>
          <a:bodyPr/>
          <a:lstStyle/>
          <a:p>
            <a:r>
              <a:rPr lang="en-US" sz="2800" dirty="0"/>
              <a:t>Is the overall stock market predictable?</a:t>
            </a:r>
          </a:p>
          <a:p>
            <a:pPr lvl="1"/>
            <a:r>
              <a:rPr lang="en-US" sz="2400" i="1" dirty="0"/>
              <a:t>Timing</a:t>
            </a:r>
            <a:r>
              <a:rPr lang="en-US" sz="2400" dirty="0"/>
              <a:t> information is about the direction of the overall market or broad sectors</a:t>
            </a:r>
          </a:p>
          <a:p>
            <a:pPr lvl="1"/>
            <a:r>
              <a:rPr lang="en-US" sz="2400" dirty="0"/>
              <a:t>Most of the difference in the performance is due to allocation to sectors or styles</a:t>
            </a:r>
          </a:p>
          <a:p>
            <a:r>
              <a:rPr lang="en-US" sz="2800" dirty="0"/>
              <a:t>Can we predict which firms beat the market?</a:t>
            </a:r>
          </a:p>
          <a:p>
            <a:pPr lvl="1"/>
            <a:r>
              <a:rPr lang="en-US" sz="2400" i="1" dirty="0"/>
              <a:t>Selectivity</a:t>
            </a:r>
            <a:r>
              <a:rPr lang="en-US" sz="2400" dirty="0"/>
              <a:t> information is about whether or not individual stocks will beat the market</a:t>
            </a:r>
          </a:p>
        </p:txBody>
      </p:sp>
    </p:spTree>
    <p:extLst>
      <p:ext uri="{BB962C8B-B14F-4D97-AF65-F5344CB8AC3E}">
        <p14:creationId xmlns:p14="http://schemas.microsoft.com/office/powerpoint/2010/main" val="312126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Markets</a:t>
            </a:r>
          </a:p>
        </p:txBody>
      </p:sp>
      <p:sp>
        <p:nvSpPr>
          <p:cNvPr id="3" name="Content Placeholder 2"/>
          <p:cNvSpPr>
            <a:spLocks noGrp="1"/>
          </p:cNvSpPr>
          <p:nvPr>
            <p:ph idx="1"/>
          </p:nvPr>
        </p:nvSpPr>
        <p:spPr/>
        <p:txBody>
          <a:bodyPr/>
          <a:lstStyle/>
          <a:p>
            <a:pPr marL="0" indent="0">
              <a:buNone/>
            </a:pPr>
            <a:r>
              <a:rPr lang="en-US" sz="2800" dirty="0"/>
              <a:t>In an efficient market,</a:t>
            </a:r>
          </a:p>
          <a:p>
            <a:r>
              <a:rPr lang="en-US" sz="2800" dirty="0"/>
              <a:t>prices fully and rationally reflect all information</a:t>
            </a:r>
          </a:p>
          <a:p>
            <a:r>
              <a:rPr lang="en-US" sz="2800" dirty="0"/>
              <a:t>and investors cannot </a:t>
            </a:r>
            <a:r>
              <a:rPr lang="en-US" sz="2800" i="1" dirty="0"/>
              <a:t>systematically</a:t>
            </a:r>
            <a:r>
              <a:rPr lang="en-US" sz="2800" dirty="0"/>
              <a:t> earn excess returns</a:t>
            </a:r>
          </a:p>
          <a:p>
            <a:r>
              <a:rPr lang="en-US" sz="2800" dirty="0">
                <a:solidFill>
                  <a:srgbClr val="FF0000"/>
                </a:solidFill>
              </a:rPr>
              <a:t>Are these two statements equivalent?</a:t>
            </a:r>
          </a:p>
          <a:p>
            <a:r>
              <a:rPr lang="en-US" sz="2800" dirty="0">
                <a:solidFill>
                  <a:srgbClr val="FF0000"/>
                </a:solidFill>
              </a:rPr>
              <a:t>Can market prices deviate from fundamentals and not offer opportunities to earn excess returns?</a:t>
            </a:r>
          </a:p>
          <a:p>
            <a:endParaRPr lang="en-US" sz="2800" dirty="0"/>
          </a:p>
        </p:txBody>
      </p:sp>
    </p:spTree>
    <p:extLst>
      <p:ext uri="{BB962C8B-B14F-4D97-AF65-F5344CB8AC3E}">
        <p14:creationId xmlns:p14="http://schemas.microsoft.com/office/powerpoint/2010/main" val="153885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539750"/>
          </a:xfrm>
        </p:spPr>
        <p:txBody>
          <a:bodyPr/>
          <a:lstStyle/>
          <a:p>
            <a:r>
              <a:rPr lang="en-US" dirty="0"/>
              <a:t>Efficient Markets 101</a:t>
            </a:r>
          </a:p>
        </p:txBody>
      </p:sp>
      <p:sp>
        <p:nvSpPr>
          <p:cNvPr id="3" name="Content Placeholder 2"/>
          <p:cNvSpPr>
            <a:spLocks noGrp="1"/>
          </p:cNvSpPr>
          <p:nvPr>
            <p:ph idx="1"/>
          </p:nvPr>
        </p:nvSpPr>
        <p:spPr>
          <a:xfrm>
            <a:off x="577850" y="742950"/>
            <a:ext cx="8229600" cy="4114800"/>
          </a:xfrm>
        </p:spPr>
        <p:txBody>
          <a:bodyPr/>
          <a:lstStyle/>
          <a:p>
            <a:r>
              <a:rPr lang="en-US" sz="2400" dirty="0"/>
              <a:t>Austin Technologies benefits from its great location and has attracted the best talent to it organization. Given its superior talent, it is expected to grow much faster than the competition.</a:t>
            </a:r>
          </a:p>
          <a:p>
            <a:r>
              <a:rPr lang="en-US" sz="2400" dirty="0"/>
              <a:t>Baltimore Technologies is facing some challenges attracting talent, which is severely affecting its ability to develop new products.</a:t>
            </a:r>
          </a:p>
          <a:p>
            <a:endParaRPr lang="en-US" sz="2400" dirty="0"/>
          </a:p>
          <a:p>
            <a:pPr marL="0" indent="0">
              <a:buNone/>
            </a:pPr>
            <a:r>
              <a:rPr lang="en-US" sz="2400" dirty="0">
                <a:solidFill>
                  <a:srgbClr val="FF0000"/>
                </a:solidFill>
              </a:rPr>
              <a:t>Which stock would you prefer?</a:t>
            </a:r>
          </a:p>
          <a:p>
            <a:pPr marL="0" indent="0">
              <a:buNone/>
            </a:pPr>
            <a:r>
              <a:rPr lang="en-US" sz="2400" dirty="0">
                <a:solidFill>
                  <a:srgbClr val="FF0000"/>
                </a:solidFill>
              </a:rPr>
              <a:t>Are the expected rates of return necessarily equal?</a:t>
            </a:r>
          </a:p>
        </p:txBody>
      </p:sp>
    </p:spTree>
    <p:extLst>
      <p:ext uri="{BB962C8B-B14F-4D97-AF65-F5344CB8AC3E}">
        <p14:creationId xmlns:p14="http://schemas.microsoft.com/office/powerpoint/2010/main" val="30361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a:ln>
            <a:solidFill>
              <a:srgbClr val="FFC000"/>
            </a:solidFill>
          </a:ln>
        </p:spPr>
        <p:txBody>
          <a:bodyPr/>
          <a:lstStyle/>
          <a:p>
            <a:r>
              <a:rPr lang="en-US" dirty="0">
                <a:solidFill>
                  <a:schemeClr val="tx1"/>
                </a:solidFill>
              </a:rPr>
              <a:t>Characterizing Market Efficiency</a:t>
            </a:r>
          </a:p>
        </p:txBody>
      </p:sp>
      <p:sp>
        <p:nvSpPr>
          <p:cNvPr id="3" name="Content Placeholder 2"/>
          <p:cNvSpPr>
            <a:spLocks noGrp="1"/>
          </p:cNvSpPr>
          <p:nvPr>
            <p:ph idx="1"/>
          </p:nvPr>
        </p:nvSpPr>
        <p:spPr/>
        <p:txBody>
          <a:bodyPr/>
          <a:lstStyle/>
          <a:p>
            <a:r>
              <a:rPr lang="en-US" sz="2400" dirty="0"/>
              <a:t>Weak and semi-strong efficiency</a:t>
            </a:r>
          </a:p>
          <a:p>
            <a:pPr lvl="1"/>
            <a:r>
              <a:rPr lang="en-US" sz="2400" dirty="0"/>
              <a:t>Prices fully reflect freely available hard information</a:t>
            </a:r>
          </a:p>
          <a:p>
            <a:pPr marL="457200" lvl="1" indent="0">
              <a:buNone/>
            </a:pPr>
            <a:endParaRPr lang="en-US" sz="2400" dirty="0"/>
          </a:p>
          <a:p>
            <a:r>
              <a:rPr lang="en-US" sz="2400" dirty="0"/>
              <a:t>Strong efficiency</a:t>
            </a:r>
          </a:p>
          <a:p>
            <a:pPr lvl="1"/>
            <a:r>
              <a:rPr lang="en-US" sz="2400" dirty="0"/>
              <a:t>Prices fully reflect soft information that may be difficult to gather and costly to interpret as well as hard information</a:t>
            </a:r>
          </a:p>
          <a:p>
            <a:pPr marL="457200" lvl="1" indent="0">
              <a:buNone/>
            </a:pPr>
            <a:endParaRPr lang="en-US" sz="2400" dirty="0"/>
          </a:p>
        </p:txBody>
      </p:sp>
    </p:spTree>
    <p:extLst>
      <p:ext uri="{BB962C8B-B14F-4D97-AF65-F5344CB8AC3E}">
        <p14:creationId xmlns:p14="http://schemas.microsoft.com/office/powerpoint/2010/main" val="8834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768350"/>
          </a:xfrm>
        </p:spPr>
        <p:txBody>
          <a:bodyPr/>
          <a:lstStyle/>
          <a:p>
            <a:r>
              <a:rPr lang="en-US" sz="3200" dirty="0"/>
              <a:t>Do we expect markets to be fully efficient?</a:t>
            </a:r>
          </a:p>
        </p:txBody>
      </p:sp>
      <p:sp>
        <p:nvSpPr>
          <p:cNvPr id="3" name="Content Placeholder 2"/>
          <p:cNvSpPr>
            <a:spLocks noGrp="1"/>
          </p:cNvSpPr>
          <p:nvPr>
            <p:ph idx="1"/>
          </p:nvPr>
        </p:nvSpPr>
        <p:spPr>
          <a:xfrm>
            <a:off x="577850" y="1200150"/>
            <a:ext cx="8229600" cy="3657600"/>
          </a:xfrm>
        </p:spPr>
        <p:txBody>
          <a:bodyPr/>
          <a:lstStyle/>
          <a:p>
            <a:pPr marL="0" indent="0">
              <a:buNone/>
            </a:pPr>
            <a:r>
              <a:rPr lang="en-US" sz="2800" b="0" dirty="0"/>
              <a:t>No,</a:t>
            </a:r>
          </a:p>
          <a:p>
            <a:pPr marL="0" indent="0">
              <a:buNone/>
            </a:pPr>
            <a:r>
              <a:rPr lang="en-US" sz="2800" b="0" dirty="0"/>
              <a:t>Collecting and interpreting information is time consuming and costly. If market prices fully reflect all information, there is no incentive to gather information. Someone needs to gather and trade on information to make markets efficient.</a:t>
            </a:r>
          </a:p>
          <a:p>
            <a:pPr marL="0" indent="0">
              <a:buNone/>
            </a:pPr>
            <a:endParaRPr lang="en-US" b="0" dirty="0"/>
          </a:p>
          <a:p>
            <a:pPr marL="0" indent="0">
              <a:buNone/>
            </a:pPr>
            <a:endParaRPr lang="en-US" b="0" dirty="0"/>
          </a:p>
          <a:p>
            <a:pPr marL="0" indent="0">
              <a:buNone/>
            </a:pPr>
            <a:endParaRPr lang="en-US" b="0" dirty="0"/>
          </a:p>
        </p:txBody>
      </p:sp>
    </p:spTree>
    <p:extLst>
      <p:ext uri="{BB962C8B-B14F-4D97-AF65-F5344CB8AC3E}">
        <p14:creationId xmlns:p14="http://schemas.microsoft.com/office/powerpoint/2010/main" val="150347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How Inefficient?</a:t>
            </a:r>
          </a:p>
        </p:txBody>
      </p:sp>
      <p:sp>
        <p:nvSpPr>
          <p:cNvPr id="3" name="Content Placeholder 2"/>
          <p:cNvSpPr>
            <a:spLocks noGrp="1"/>
          </p:cNvSpPr>
          <p:nvPr>
            <p:ph idx="1"/>
          </p:nvPr>
        </p:nvSpPr>
        <p:spPr/>
        <p:txBody>
          <a:bodyPr/>
          <a:lstStyle/>
          <a:p>
            <a:r>
              <a:rPr lang="en-US" sz="2400" b="0" dirty="0"/>
              <a:t>Inefficient enough to attract active managers …</a:t>
            </a:r>
          </a:p>
          <a:p>
            <a:r>
              <a:rPr lang="en-US" sz="2400" b="0" dirty="0"/>
              <a:t>But not so inefficient that active managers make money too easily</a:t>
            </a:r>
          </a:p>
          <a:p>
            <a:endParaRPr lang="en-US" sz="2400" b="0" dirty="0"/>
          </a:p>
          <a:p>
            <a:pPr marL="0" indent="0">
              <a:buNone/>
            </a:pPr>
            <a:r>
              <a:rPr lang="en-US" sz="2400" b="0" dirty="0"/>
              <a:t>Equilibrium: (in theory)</a:t>
            </a:r>
          </a:p>
          <a:p>
            <a:pPr marL="0" indent="0">
              <a:buNone/>
            </a:pPr>
            <a:endParaRPr lang="en-US" sz="2400" b="0" dirty="0"/>
          </a:p>
          <a:p>
            <a:pPr marL="0" indent="0">
              <a:buNone/>
            </a:pPr>
            <a:r>
              <a:rPr lang="en-US" sz="2400" b="0" dirty="0"/>
              <a:t>There is enough active managers so that they make a competitive wage that reflects their talents, training etc.</a:t>
            </a:r>
          </a:p>
          <a:p>
            <a:pPr marL="0" indent="0">
              <a:buNone/>
            </a:pPr>
            <a:endParaRPr lang="en-US" sz="2400" b="0" dirty="0"/>
          </a:p>
          <a:p>
            <a:pPr marL="0" indent="0">
              <a:buNone/>
            </a:pPr>
            <a:endParaRPr lang="en-US" sz="2400" b="0" dirty="0"/>
          </a:p>
        </p:txBody>
      </p:sp>
    </p:spTree>
    <p:extLst>
      <p:ext uri="{BB962C8B-B14F-4D97-AF65-F5344CB8AC3E}">
        <p14:creationId xmlns:p14="http://schemas.microsoft.com/office/powerpoint/2010/main" val="404645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thought experiment</a:t>
            </a:r>
          </a:p>
        </p:txBody>
      </p:sp>
      <p:sp>
        <p:nvSpPr>
          <p:cNvPr id="3" name="Content Placeholder 2"/>
          <p:cNvSpPr>
            <a:spLocks noGrp="1"/>
          </p:cNvSpPr>
          <p:nvPr>
            <p:ph idx="1"/>
          </p:nvPr>
        </p:nvSpPr>
        <p:spPr/>
        <p:txBody>
          <a:bodyPr/>
          <a:lstStyle/>
          <a:p>
            <a:r>
              <a:rPr lang="en-US" sz="2400" dirty="0"/>
              <a:t>To a large extent, stock trading is a zero-sum game</a:t>
            </a:r>
          </a:p>
          <a:p>
            <a:r>
              <a:rPr lang="en-US" sz="2400" dirty="0"/>
              <a:t>For you to win, your counterparty needs to lose</a:t>
            </a:r>
          </a:p>
          <a:p>
            <a:r>
              <a:rPr lang="en-US" sz="2400" dirty="0"/>
              <a:t>Are you smarter than your counterparty?</a:t>
            </a:r>
          </a:p>
          <a:p>
            <a:pPr lvl="1"/>
            <a:r>
              <a:rPr lang="en-US" sz="2400" dirty="0"/>
              <a:t>Most trades come from sophisticated institutions</a:t>
            </a:r>
          </a:p>
          <a:p>
            <a:pPr lvl="1"/>
            <a:r>
              <a:rPr lang="en-US" sz="2400" dirty="0"/>
              <a:t>Are they trading because they have different information than you?</a:t>
            </a:r>
          </a:p>
          <a:p>
            <a:pPr lvl="1"/>
            <a:r>
              <a:rPr lang="en-US" sz="2400" dirty="0"/>
              <a:t>Are they trading for non-information reasons?</a:t>
            </a:r>
          </a:p>
        </p:txBody>
      </p:sp>
    </p:spTree>
    <p:extLst>
      <p:ext uri="{BB962C8B-B14F-4D97-AF65-F5344CB8AC3E}">
        <p14:creationId xmlns:p14="http://schemas.microsoft.com/office/powerpoint/2010/main" val="418900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No Trade Theorem</a:t>
            </a:r>
          </a:p>
        </p:txBody>
      </p:sp>
      <p:sp>
        <p:nvSpPr>
          <p:cNvPr id="3" name="Content Placeholder 2"/>
          <p:cNvSpPr>
            <a:spLocks noGrp="1"/>
          </p:cNvSpPr>
          <p:nvPr>
            <p:ph idx="1"/>
          </p:nvPr>
        </p:nvSpPr>
        <p:spPr/>
        <p:txBody>
          <a:bodyPr/>
          <a:lstStyle/>
          <a:p>
            <a:pPr marL="0" indent="0">
              <a:buNone/>
            </a:pPr>
            <a:r>
              <a:rPr lang="en-US" sz="2400" dirty="0"/>
              <a:t>There will be no trade unless</a:t>
            </a:r>
          </a:p>
          <a:p>
            <a:pPr marL="514350" indent="-514350">
              <a:buAutoNum type="arabicPeriod"/>
            </a:pPr>
            <a:r>
              <a:rPr lang="en-US" sz="2400" dirty="0"/>
              <a:t>Investors have non-information reasons to trade</a:t>
            </a:r>
          </a:p>
          <a:p>
            <a:pPr marL="914400" lvl="1" indent="-514350"/>
            <a:r>
              <a:rPr lang="en-US" sz="2400" dirty="0"/>
              <a:t>A sudden need for cash</a:t>
            </a:r>
          </a:p>
          <a:p>
            <a:pPr marL="914400" lvl="1" indent="-514350"/>
            <a:r>
              <a:rPr lang="en-US" sz="2400" dirty="0"/>
              <a:t>An inflow of cash that needs to be invested</a:t>
            </a:r>
          </a:p>
          <a:p>
            <a:pPr marL="514350" indent="-514350">
              <a:buFont typeface="+mj-lt"/>
              <a:buAutoNum type="arabicPeriod"/>
            </a:pPr>
            <a:r>
              <a:rPr lang="en-US" sz="2400" dirty="0"/>
              <a:t>Overconfidence</a:t>
            </a:r>
          </a:p>
          <a:p>
            <a:pPr marL="914400" lvl="1" indent="-514350"/>
            <a:r>
              <a:rPr lang="en-US" sz="2400" dirty="0"/>
              <a:t>Both sides of the trade think they are smarter than the other</a:t>
            </a:r>
          </a:p>
          <a:p>
            <a:pPr marL="514350" indent="-514350"/>
            <a:r>
              <a:rPr lang="en-US" sz="2800" dirty="0">
                <a:solidFill>
                  <a:srgbClr val="FF0000"/>
                </a:solidFill>
              </a:rPr>
              <a:t>Always ask – </a:t>
            </a:r>
          </a:p>
          <a:p>
            <a:pPr marL="400050" lvl="1" indent="0">
              <a:buNone/>
            </a:pPr>
            <a:r>
              <a:rPr lang="en-US" sz="2400" dirty="0">
                <a:solidFill>
                  <a:srgbClr val="FF0000"/>
                </a:solidFill>
              </a:rPr>
              <a:t>“who is on the other side of my trades?”</a:t>
            </a:r>
          </a:p>
          <a:p>
            <a:pPr marL="400050" lvl="1" indent="0">
              <a:buNone/>
            </a:pPr>
            <a:r>
              <a:rPr lang="en-US" sz="2400" dirty="0">
                <a:solidFill>
                  <a:srgbClr val="FF0000"/>
                </a:solidFill>
              </a:rPr>
              <a:t>“if the smart investors are overweight chemicals, who are the dumb investors who are underweight chemicals?”</a:t>
            </a:r>
          </a:p>
        </p:txBody>
      </p:sp>
    </p:spTree>
    <p:extLst>
      <p:ext uri="{BB962C8B-B14F-4D97-AF65-F5344CB8AC3E}">
        <p14:creationId xmlns:p14="http://schemas.microsoft.com/office/powerpoint/2010/main" val="207552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269DDA-DA2A-4111-B594-92A2F02B4025}"/>
              </a:ext>
            </a:extLst>
          </p:cNvPr>
          <p:cNvSpPr>
            <a:spLocks noGrp="1"/>
          </p:cNvSpPr>
          <p:nvPr>
            <p:ph type="body" idx="1"/>
          </p:nvPr>
        </p:nvSpPr>
        <p:spPr/>
        <p:txBody>
          <a:bodyPr/>
          <a:lstStyle/>
          <a:p>
            <a:pPr algn="ctr"/>
            <a:r>
              <a:rPr lang="en-US" sz="3200" dirty="0">
                <a:solidFill>
                  <a:srgbClr val="FF0000"/>
                </a:solidFill>
              </a:rPr>
              <a:t>But what if all investors simply choose to hold the market portfolio?</a:t>
            </a:r>
          </a:p>
        </p:txBody>
      </p:sp>
    </p:spTree>
    <p:extLst>
      <p:ext uri="{BB962C8B-B14F-4D97-AF65-F5344CB8AC3E}">
        <p14:creationId xmlns:p14="http://schemas.microsoft.com/office/powerpoint/2010/main" val="191269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Efficiently Inefficient Market</a:t>
            </a:r>
          </a:p>
        </p:txBody>
      </p:sp>
      <p:sp>
        <p:nvSpPr>
          <p:cNvPr id="3" name="Content Placeholder 2"/>
          <p:cNvSpPr>
            <a:spLocks noGrp="1"/>
          </p:cNvSpPr>
          <p:nvPr>
            <p:ph idx="1"/>
          </p:nvPr>
        </p:nvSpPr>
        <p:spPr/>
        <p:txBody>
          <a:bodyPr/>
          <a:lstStyle/>
          <a:p>
            <a:r>
              <a:rPr lang="en-US" sz="2800" dirty="0"/>
              <a:t>Individuals with no comparative advantage should invest in passive index funds (they shouldn’t trade)</a:t>
            </a:r>
          </a:p>
          <a:p>
            <a:r>
              <a:rPr lang="en-US" sz="2800" dirty="0"/>
              <a:t>Can they hire other (presumably) informed individuals to invest for them?</a:t>
            </a:r>
          </a:p>
          <a:p>
            <a:pPr lvl="1"/>
            <a:r>
              <a:rPr lang="en-US" sz="2400" dirty="0"/>
              <a:t>Only if they have a comparative advantage in evaluating informed investors</a:t>
            </a:r>
          </a:p>
          <a:p>
            <a:pPr lvl="2"/>
            <a:r>
              <a:rPr lang="en-US" dirty="0"/>
              <a:t>Most active mutual funds underperform after fees</a:t>
            </a:r>
          </a:p>
          <a:p>
            <a:pPr lvl="2"/>
            <a:r>
              <a:rPr lang="en-US" dirty="0"/>
              <a:t>It requires special skills to determine which funds will outperform</a:t>
            </a:r>
          </a:p>
          <a:p>
            <a:pPr lvl="3"/>
            <a:r>
              <a:rPr lang="en-US" dirty="0"/>
              <a:t>Why not just buy the funds that did well in the past?</a:t>
            </a:r>
          </a:p>
        </p:txBody>
      </p:sp>
    </p:spTree>
    <p:extLst>
      <p:ext uri="{BB962C8B-B14F-4D97-AF65-F5344CB8AC3E}">
        <p14:creationId xmlns:p14="http://schemas.microsoft.com/office/powerpoint/2010/main" val="13773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514350" indent="-514350">
              <a:buFont typeface="+mj-lt"/>
              <a:buAutoNum type="arabicPeriod"/>
            </a:pPr>
            <a:r>
              <a:rPr lang="en-US" sz="2800" b="0" dirty="0"/>
              <a:t>The investment management business</a:t>
            </a:r>
          </a:p>
          <a:p>
            <a:pPr marL="914400" lvl="1" indent="-514350"/>
            <a:r>
              <a:rPr lang="en-US" dirty="0"/>
              <a:t>Who are the players?</a:t>
            </a:r>
          </a:p>
          <a:p>
            <a:pPr marL="514350" indent="-514350">
              <a:buFont typeface="+mj-lt"/>
              <a:buAutoNum type="arabicPeriod"/>
            </a:pPr>
            <a:r>
              <a:rPr lang="en-US" sz="2800" b="0" dirty="0"/>
              <a:t>Characterizing information</a:t>
            </a:r>
          </a:p>
          <a:p>
            <a:pPr marL="914400" lvl="1" indent="-514350"/>
            <a:r>
              <a:rPr lang="en-US" dirty="0"/>
              <a:t>Soft (subjective) versus hard (objective)</a:t>
            </a:r>
          </a:p>
          <a:p>
            <a:pPr marL="514350" indent="-514350">
              <a:buFont typeface="+mj-lt"/>
              <a:buAutoNum type="arabicPeriod"/>
            </a:pPr>
            <a:r>
              <a:rPr lang="en-US" sz="2800" b="0" dirty="0"/>
              <a:t>Defining market efficiency</a:t>
            </a:r>
          </a:p>
          <a:p>
            <a:pPr marL="514350" indent="-514350">
              <a:buFont typeface="+mj-lt"/>
              <a:buAutoNum type="arabicPeriod"/>
            </a:pPr>
            <a:r>
              <a:rPr lang="en-US" sz="2800" b="0" dirty="0"/>
              <a:t>Understanding the relation between liquidity and market efficiency</a:t>
            </a:r>
          </a:p>
          <a:p>
            <a:pPr marL="514350" indent="-514350">
              <a:buFont typeface="+mj-lt"/>
              <a:buAutoNum type="arabicPeriod"/>
            </a:pPr>
            <a:r>
              <a:rPr lang="en-US" sz="2800" b="0" dirty="0"/>
              <a:t>Quant analysis versus traditional fundamental analysis</a:t>
            </a:r>
          </a:p>
          <a:p>
            <a:pPr marL="0" indent="0">
              <a:buNone/>
            </a:pPr>
            <a:endParaRPr lang="en-US" b="0" dirty="0"/>
          </a:p>
        </p:txBody>
      </p:sp>
    </p:spTree>
    <p:extLst>
      <p:ext uri="{BB962C8B-B14F-4D97-AF65-F5344CB8AC3E}">
        <p14:creationId xmlns:p14="http://schemas.microsoft.com/office/powerpoint/2010/main" val="351610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be active investors?</a:t>
            </a:r>
          </a:p>
        </p:txBody>
      </p:sp>
      <p:sp>
        <p:nvSpPr>
          <p:cNvPr id="3" name="Content Placeholder 2"/>
          <p:cNvSpPr>
            <a:spLocks noGrp="1"/>
          </p:cNvSpPr>
          <p:nvPr>
            <p:ph idx="1"/>
          </p:nvPr>
        </p:nvSpPr>
        <p:spPr/>
        <p:txBody>
          <a:bodyPr/>
          <a:lstStyle/>
          <a:p>
            <a:pPr marL="914400" lvl="2" indent="0">
              <a:buNone/>
            </a:pPr>
            <a:endParaRPr lang="en-US" dirty="0"/>
          </a:p>
          <a:p>
            <a:r>
              <a:rPr lang="en-US" sz="2400" dirty="0"/>
              <a:t>Who are the investors with a comparative advantage?</a:t>
            </a:r>
          </a:p>
          <a:p>
            <a:pPr lvl="1"/>
            <a:r>
              <a:rPr lang="en-US" sz="2400" dirty="0"/>
              <a:t>The Harvard endowment has an advisory board consisting of alums and faculty who have been successful in the finance industry</a:t>
            </a:r>
          </a:p>
          <a:p>
            <a:pPr lvl="2"/>
            <a:r>
              <a:rPr lang="en-US" sz="2000" dirty="0"/>
              <a:t>They should have a comparative advantage identifying investors with a comparative advantage</a:t>
            </a:r>
          </a:p>
          <a:p>
            <a:pPr lvl="1"/>
            <a:r>
              <a:rPr lang="en-US" sz="2400" dirty="0"/>
              <a:t>Individuals with both talent and capital</a:t>
            </a:r>
          </a:p>
          <a:p>
            <a:pPr lvl="2"/>
            <a:r>
              <a:rPr lang="en-US" sz="2000" dirty="0"/>
              <a:t>But if individuals tend to be overconfident, there may be “too many” active investors who think they have the special talent</a:t>
            </a:r>
          </a:p>
          <a:p>
            <a:pPr marL="914400" lvl="2" indent="0">
              <a:buNone/>
            </a:pPr>
            <a:endParaRPr lang="en-US" sz="2000" dirty="0"/>
          </a:p>
          <a:p>
            <a:pPr lvl="1"/>
            <a:endParaRPr lang="en-US" dirty="0"/>
          </a:p>
          <a:p>
            <a:pPr marL="457200" lvl="1" indent="0">
              <a:buNone/>
            </a:pPr>
            <a:endParaRPr lang="en-US" sz="2400" dirty="0"/>
          </a:p>
          <a:p>
            <a:endParaRPr lang="en-US" dirty="0"/>
          </a:p>
        </p:txBody>
      </p:sp>
    </p:spTree>
    <p:extLst>
      <p:ext uri="{BB962C8B-B14F-4D97-AF65-F5344CB8AC3E}">
        <p14:creationId xmlns:p14="http://schemas.microsoft.com/office/powerpoint/2010/main" val="16225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435D-CA49-4F95-9A4C-002355B71469}"/>
              </a:ext>
            </a:extLst>
          </p:cNvPr>
          <p:cNvSpPr>
            <a:spLocks noGrp="1"/>
          </p:cNvSpPr>
          <p:nvPr>
            <p:ph type="title"/>
          </p:nvPr>
        </p:nvSpPr>
        <p:spPr/>
        <p:txBody>
          <a:bodyPr/>
          <a:lstStyle/>
          <a:p>
            <a:r>
              <a:rPr lang="en-US" dirty="0"/>
              <a:t>Information and Liquidity</a:t>
            </a:r>
          </a:p>
        </p:txBody>
      </p:sp>
      <p:sp>
        <p:nvSpPr>
          <p:cNvPr id="3" name="Content Placeholder 2">
            <a:extLst>
              <a:ext uri="{FF2B5EF4-FFF2-40B4-BE49-F238E27FC236}">
                <a16:creationId xmlns:a16="http://schemas.microsoft.com/office/drawing/2014/main" id="{5AEBF805-F55F-45E0-A4C1-854FBD5171F5}"/>
              </a:ext>
            </a:extLst>
          </p:cNvPr>
          <p:cNvSpPr>
            <a:spLocks noGrp="1"/>
          </p:cNvSpPr>
          <p:nvPr>
            <p:ph idx="1"/>
          </p:nvPr>
        </p:nvSpPr>
        <p:spPr/>
        <p:txBody>
          <a:bodyPr/>
          <a:lstStyle/>
          <a:p>
            <a:pPr marL="0" indent="0">
              <a:buNone/>
            </a:pPr>
            <a:r>
              <a:rPr lang="en-US" sz="2400" b="0" dirty="0"/>
              <a:t>The </a:t>
            </a:r>
            <a:r>
              <a:rPr lang="en-US" sz="2400" b="0" dirty="0">
                <a:solidFill>
                  <a:srgbClr val="FF0000"/>
                </a:solidFill>
              </a:rPr>
              <a:t>liquidity</a:t>
            </a:r>
            <a:r>
              <a:rPr lang="en-US" sz="2400" b="0" dirty="0"/>
              <a:t> of an investment can be viewed as the extent to which buying and selling the investment moves prices</a:t>
            </a:r>
          </a:p>
          <a:p>
            <a:pPr marL="0" indent="0">
              <a:buNone/>
            </a:pPr>
            <a:endParaRPr lang="en-US" sz="2400" b="0" dirty="0"/>
          </a:p>
          <a:p>
            <a:r>
              <a:rPr lang="en-US" sz="2400" b="0" dirty="0"/>
              <a:t>Short-term traders are often viewed as liquidity providers</a:t>
            </a:r>
          </a:p>
          <a:p>
            <a:r>
              <a:rPr lang="en-US" sz="2400" b="0" dirty="0"/>
              <a:t>Limit orders provide liquidity (and are subsidized on some trading platforms)</a:t>
            </a:r>
          </a:p>
          <a:p>
            <a:r>
              <a:rPr lang="en-US" sz="2400" b="0" dirty="0"/>
              <a:t>Market orders consume liquidity </a:t>
            </a:r>
          </a:p>
          <a:p>
            <a:endParaRPr lang="en-US" sz="2400" b="0" dirty="0"/>
          </a:p>
          <a:p>
            <a:pPr marL="0" indent="0">
              <a:buNone/>
            </a:pPr>
            <a:r>
              <a:rPr lang="en-US" sz="2400" b="0" dirty="0">
                <a:solidFill>
                  <a:srgbClr val="FF0000"/>
                </a:solidFill>
              </a:rPr>
              <a:t>What are the incentives of investors to provide liquidity?</a:t>
            </a:r>
          </a:p>
          <a:p>
            <a:pPr marL="0" indent="0">
              <a:buNone/>
            </a:pPr>
            <a:r>
              <a:rPr lang="en-US" sz="2400" b="0" dirty="0">
                <a:solidFill>
                  <a:srgbClr val="FF0000"/>
                </a:solidFill>
              </a:rPr>
              <a:t>How do these incentives relate to information?</a:t>
            </a:r>
          </a:p>
        </p:txBody>
      </p:sp>
    </p:spTree>
    <p:extLst>
      <p:ext uri="{BB962C8B-B14F-4D97-AF65-F5344CB8AC3E}">
        <p14:creationId xmlns:p14="http://schemas.microsoft.com/office/powerpoint/2010/main" val="2328735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8D7C-DF76-40D5-9B61-030D81FA1295}"/>
              </a:ext>
            </a:extLst>
          </p:cNvPr>
          <p:cNvSpPr>
            <a:spLocks noGrp="1"/>
          </p:cNvSpPr>
          <p:nvPr>
            <p:ph type="title"/>
          </p:nvPr>
        </p:nvSpPr>
        <p:spPr>
          <a:xfrm>
            <a:off x="577850" y="127000"/>
            <a:ext cx="8229600" cy="920750"/>
          </a:xfrm>
        </p:spPr>
        <p:txBody>
          <a:bodyPr/>
          <a:lstStyle/>
          <a:p>
            <a:r>
              <a:rPr lang="en-US" dirty="0"/>
              <a:t>How do Market Makers Make (and lose) Money?</a:t>
            </a:r>
          </a:p>
        </p:txBody>
      </p:sp>
      <p:sp>
        <p:nvSpPr>
          <p:cNvPr id="3" name="Content Placeholder 2">
            <a:extLst>
              <a:ext uri="{FF2B5EF4-FFF2-40B4-BE49-F238E27FC236}">
                <a16:creationId xmlns:a16="http://schemas.microsoft.com/office/drawing/2014/main" id="{7B178414-BEAF-4A5F-A0DA-526D03E27BD0}"/>
              </a:ext>
            </a:extLst>
          </p:cNvPr>
          <p:cNvSpPr>
            <a:spLocks noGrp="1"/>
          </p:cNvSpPr>
          <p:nvPr>
            <p:ph idx="1"/>
          </p:nvPr>
        </p:nvSpPr>
        <p:spPr>
          <a:xfrm>
            <a:off x="577850" y="1276350"/>
            <a:ext cx="8229600" cy="3581400"/>
          </a:xfrm>
        </p:spPr>
        <p:txBody>
          <a:bodyPr/>
          <a:lstStyle/>
          <a:p>
            <a:pPr marL="0" indent="0">
              <a:buNone/>
            </a:pPr>
            <a:r>
              <a:rPr lang="en-US" sz="2400" b="0" dirty="0"/>
              <a:t>Market makers quote both bid (offers to buy) and ask (offers to sell) prices.</a:t>
            </a:r>
          </a:p>
          <a:p>
            <a:pPr marL="0" indent="0">
              <a:buNone/>
            </a:pPr>
            <a:r>
              <a:rPr lang="en-US" sz="2400" b="0" dirty="0"/>
              <a:t>On average, the market maker makes money on trades against uninformed investors and loses money when trading against informed investors.</a:t>
            </a:r>
          </a:p>
          <a:p>
            <a:pPr marL="0" indent="0">
              <a:buNone/>
            </a:pPr>
            <a:r>
              <a:rPr lang="en-US" sz="2400" b="0" dirty="0"/>
              <a:t>How is the spread influenced by the probability that an order is coming from an informed investor?</a:t>
            </a:r>
          </a:p>
          <a:p>
            <a:pPr marL="0" indent="0">
              <a:buNone/>
            </a:pPr>
            <a:r>
              <a:rPr lang="en-US" sz="2400" b="0" dirty="0"/>
              <a:t>How does the mix between informed and uninformed traders influence market impact?</a:t>
            </a:r>
          </a:p>
          <a:p>
            <a:pPr marL="0" indent="0">
              <a:buNone/>
            </a:pPr>
            <a:endParaRPr lang="en-US" sz="2400" b="0" dirty="0"/>
          </a:p>
          <a:p>
            <a:pPr marL="0" indent="0">
              <a:buNone/>
            </a:pPr>
            <a:endParaRPr lang="en-US" sz="2400" b="0" dirty="0"/>
          </a:p>
        </p:txBody>
      </p:sp>
    </p:spTree>
    <p:extLst>
      <p:ext uri="{BB962C8B-B14F-4D97-AF65-F5344CB8AC3E}">
        <p14:creationId xmlns:p14="http://schemas.microsoft.com/office/powerpoint/2010/main" val="326696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D580-334D-4BAF-B228-0EA3162F98E7}"/>
              </a:ext>
            </a:extLst>
          </p:cNvPr>
          <p:cNvSpPr>
            <a:spLocks noGrp="1"/>
          </p:cNvSpPr>
          <p:nvPr>
            <p:ph type="title"/>
          </p:nvPr>
        </p:nvSpPr>
        <p:spPr/>
        <p:txBody>
          <a:bodyPr/>
          <a:lstStyle/>
          <a:p>
            <a:r>
              <a:rPr lang="en-US" dirty="0"/>
              <a:t>Behavioral Finance 101</a:t>
            </a:r>
          </a:p>
        </p:txBody>
      </p:sp>
      <p:sp>
        <p:nvSpPr>
          <p:cNvPr id="3" name="Content Placeholder 2">
            <a:extLst>
              <a:ext uri="{FF2B5EF4-FFF2-40B4-BE49-F238E27FC236}">
                <a16:creationId xmlns:a16="http://schemas.microsoft.com/office/drawing/2014/main" id="{FC876967-D7A3-4FEB-B6AF-ED2C6D3AD3ED}"/>
              </a:ext>
            </a:extLst>
          </p:cNvPr>
          <p:cNvSpPr>
            <a:spLocks noGrp="1"/>
          </p:cNvSpPr>
          <p:nvPr>
            <p:ph idx="1"/>
          </p:nvPr>
        </p:nvSpPr>
        <p:spPr/>
        <p:txBody>
          <a:bodyPr/>
          <a:lstStyle/>
          <a:p>
            <a:pPr marL="0" indent="0">
              <a:buNone/>
            </a:pPr>
            <a:r>
              <a:rPr lang="en-US" dirty="0"/>
              <a:t>Two important behavioral biases</a:t>
            </a:r>
          </a:p>
          <a:p>
            <a:pPr marL="514350" indent="-514350">
              <a:buFont typeface="+mj-lt"/>
              <a:buAutoNum type="arabicPeriod"/>
            </a:pPr>
            <a:r>
              <a:rPr lang="en-US" sz="2400" dirty="0"/>
              <a:t>Limited attention</a:t>
            </a:r>
          </a:p>
          <a:p>
            <a:pPr marL="914400" lvl="1" indent="-514350"/>
            <a:r>
              <a:rPr lang="en-US" sz="2000" dirty="0"/>
              <a:t>We tend to underweight information that is not salient</a:t>
            </a:r>
          </a:p>
          <a:p>
            <a:pPr marL="514350" indent="-514350">
              <a:buFont typeface="+mj-lt"/>
              <a:buAutoNum type="arabicPeriod"/>
            </a:pPr>
            <a:r>
              <a:rPr lang="en-US" sz="2400" dirty="0"/>
              <a:t>Overconfidence</a:t>
            </a:r>
          </a:p>
          <a:p>
            <a:pPr marL="914400" lvl="1" indent="-514350"/>
            <a:r>
              <a:rPr lang="en-US" sz="2000" dirty="0"/>
              <a:t>We tend to think that our private information is more precise than it really is</a:t>
            </a:r>
          </a:p>
          <a:p>
            <a:pPr marL="914400" lvl="1" indent="-514350"/>
            <a:r>
              <a:rPr lang="en-US" sz="2000" dirty="0"/>
              <a:t>We tend to be dismissive about the precision of other people’s information</a:t>
            </a:r>
          </a:p>
        </p:txBody>
      </p:sp>
    </p:spTree>
    <p:extLst>
      <p:ext uri="{BB962C8B-B14F-4D97-AF65-F5344CB8AC3E}">
        <p14:creationId xmlns:p14="http://schemas.microsoft.com/office/powerpoint/2010/main" val="228578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7850" y="127000"/>
            <a:ext cx="8229600" cy="844550"/>
          </a:xfrm>
        </p:spPr>
        <p:txBody>
          <a:bodyPr/>
          <a:lstStyle/>
          <a:p>
            <a:r>
              <a:rPr lang="en-US" dirty="0"/>
              <a:t>Overconfidence</a:t>
            </a:r>
          </a:p>
        </p:txBody>
      </p:sp>
      <p:sp>
        <p:nvSpPr>
          <p:cNvPr id="5" name="Content Placeholder 4"/>
          <p:cNvSpPr>
            <a:spLocks noGrp="1"/>
          </p:cNvSpPr>
          <p:nvPr>
            <p:ph idx="1"/>
          </p:nvPr>
        </p:nvSpPr>
        <p:spPr>
          <a:xfrm>
            <a:off x="577850" y="1123950"/>
            <a:ext cx="8229600" cy="3733800"/>
          </a:xfrm>
        </p:spPr>
        <p:txBody>
          <a:bodyPr/>
          <a:lstStyle/>
          <a:p>
            <a:r>
              <a:rPr lang="en-US" sz="2400" dirty="0"/>
              <a:t>To some extent overconfident investors are needed for well-functioning liquid markets</a:t>
            </a:r>
          </a:p>
          <a:p>
            <a:pPr lvl="1"/>
            <a:r>
              <a:rPr lang="en-US" sz="1800" dirty="0"/>
              <a:t>Traders need to believe that they are better informed than their counterparty</a:t>
            </a:r>
          </a:p>
          <a:p>
            <a:pPr lvl="1"/>
            <a:r>
              <a:rPr lang="en-US" sz="1800" dirty="0"/>
              <a:t>Investors will not invest in information in illiquid markets</a:t>
            </a:r>
          </a:p>
          <a:p>
            <a:pPr lvl="1"/>
            <a:endParaRPr lang="en-US" sz="1800" dirty="0"/>
          </a:p>
          <a:p>
            <a:r>
              <a:rPr lang="en-US" sz="2400" dirty="0"/>
              <a:t>At the same time, many quant strategies are designed to exploit overconfident investors</a:t>
            </a:r>
          </a:p>
          <a:p>
            <a:pPr lvl="1"/>
            <a:r>
              <a:rPr lang="en-US" sz="1800" dirty="0"/>
              <a:t>Value strategies</a:t>
            </a:r>
          </a:p>
          <a:p>
            <a:pPr lvl="1"/>
            <a:r>
              <a:rPr lang="en-US" sz="1800" dirty="0"/>
              <a:t>Equity issuance strategies</a:t>
            </a:r>
          </a:p>
          <a:p>
            <a:pPr lvl="1"/>
            <a:r>
              <a:rPr lang="en-US" sz="1800" dirty="0"/>
              <a:t>Momentum strategies</a:t>
            </a:r>
          </a:p>
        </p:txBody>
      </p:sp>
    </p:spTree>
    <p:extLst>
      <p:ext uri="{BB962C8B-B14F-4D97-AF65-F5344CB8AC3E}">
        <p14:creationId xmlns:p14="http://schemas.microsoft.com/office/powerpoint/2010/main" val="418161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B667-6FC6-4741-8DC0-3E99CBC6F0F5}"/>
              </a:ext>
            </a:extLst>
          </p:cNvPr>
          <p:cNvSpPr>
            <a:spLocks noGrp="1"/>
          </p:cNvSpPr>
          <p:nvPr>
            <p:ph type="title"/>
          </p:nvPr>
        </p:nvSpPr>
        <p:spPr/>
        <p:txBody>
          <a:bodyPr/>
          <a:lstStyle/>
          <a:p>
            <a:r>
              <a:rPr lang="en-US" dirty="0"/>
              <a:t>Salience and Limited Attention</a:t>
            </a:r>
          </a:p>
        </p:txBody>
      </p:sp>
      <p:sp>
        <p:nvSpPr>
          <p:cNvPr id="3" name="Content Placeholder 2">
            <a:extLst>
              <a:ext uri="{FF2B5EF4-FFF2-40B4-BE49-F238E27FC236}">
                <a16:creationId xmlns:a16="http://schemas.microsoft.com/office/drawing/2014/main" id="{BD4A2745-2583-4AF3-8CF6-5BE34359CAD0}"/>
              </a:ext>
            </a:extLst>
          </p:cNvPr>
          <p:cNvSpPr>
            <a:spLocks noGrp="1"/>
          </p:cNvSpPr>
          <p:nvPr>
            <p:ph idx="1"/>
          </p:nvPr>
        </p:nvSpPr>
        <p:spPr/>
        <p:txBody>
          <a:bodyPr/>
          <a:lstStyle/>
          <a:p>
            <a:r>
              <a:rPr lang="en-US" sz="2400" dirty="0"/>
              <a:t>Information that is not particularly salient may receive too little attention</a:t>
            </a:r>
          </a:p>
          <a:p>
            <a:pPr lvl="1"/>
            <a:r>
              <a:rPr lang="en-US" sz="2000" dirty="0"/>
              <a:t>Fundamental analysts try to rearrange accounting numbers to come up with better measures of earnings and book values … </a:t>
            </a:r>
          </a:p>
          <a:p>
            <a:pPr lvl="1"/>
            <a:r>
              <a:rPr lang="en-US" sz="2000" dirty="0"/>
              <a:t>The general idea is that complicated and subtle information may be underweighted</a:t>
            </a:r>
          </a:p>
        </p:txBody>
      </p:sp>
    </p:spTree>
    <p:extLst>
      <p:ext uri="{BB962C8B-B14F-4D97-AF65-F5344CB8AC3E}">
        <p14:creationId xmlns:p14="http://schemas.microsoft.com/office/powerpoint/2010/main" val="625592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844550"/>
          </a:xfrm>
        </p:spPr>
        <p:txBody>
          <a:bodyPr/>
          <a:lstStyle/>
          <a:p>
            <a:r>
              <a:rPr lang="en-US" dirty="0"/>
              <a:t>Overconfidence and the Overvaluation of Growth Stocks</a:t>
            </a:r>
          </a:p>
        </p:txBody>
      </p:sp>
      <p:sp>
        <p:nvSpPr>
          <p:cNvPr id="3" name="Content Placeholder 2"/>
          <p:cNvSpPr>
            <a:spLocks noGrp="1"/>
          </p:cNvSpPr>
          <p:nvPr>
            <p:ph idx="1"/>
          </p:nvPr>
        </p:nvSpPr>
        <p:spPr>
          <a:xfrm>
            <a:off x="577850" y="1047750"/>
            <a:ext cx="8229600" cy="3810000"/>
          </a:xfrm>
        </p:spPr>
        <p:txBody>
          <a:bodyPr/>
          <a:lstStyle/>
          <a:p>
            <a:r>
              <a:rPr lang="en-US" sz="2400" dirty="0"/>
              <a:t>Companies A, B and C are competing in a winner takes all market</a:t>
            </a:r>
          </a:p>
          <a:p>
            <a:pPr lvl="1"/>
            <a:r>
              <a:rPr lang="en-US" sz="2000" dirty="0"/>
              <a:t>Investors collect (soft) information that help them predict the winner</a:t>
            </a:r>
          </a:p>
          <a:p>
            <a:pPr lvl="1"/>
            <a:r>
              <a:rPr lang="en-US" sz="2000" dirty="0"/>
              <a:t>Because they collect different information or interpret it differently, they have different opinions about who will be the winner</a:t>
            </a:r>
          </a:p>
          <a:p>
            <a:pPr lvl="1"/>
            <a:r>
              <a:rPr lang="en-US" sz="2000" dirty="0"/>
              <a:t>If there are constraints on short-selling, stock prices tend to reflect the more optimistic investors (the pessimists simply don’t participate)</a:t>
            </a:r>
          </a:p>
        </p:txBody>
      </p:sp>
    </p:spTree>
    <p:extLst>
      <p:ext uri="{BB962C8B-B14F-4D97-AF65-F5344CB8AC3E}">
        <p14:creationId xmlns:p14="http://schemas.microsoft.com/office/powerpoint/2010/main" val="346159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768350"/>
          </a:xfrm>
        </p:spPr>
        <p:txBody>
          <a:bodyPr/>
          <a:lstStyle/>
          <a:p>
            <a:r>
              <a:rPr lang="en-US" dirty="0"/>
              <a:t>Overconfidence and the Underreaction to Corporate Announcements</a:t>
            </a:r>
          </a:p>
        </p:txBody>
      </p:sp>
      <p:sp>
        <p:nvSpPr>
          <p:cNvPr id="3" name="Content Placeholder 2"/>
          <p:cNvSpPr>
            <a:spLocks noGrp="1"/>
          </p:cNvSpPr>
          <p:nvPr>
            <p:ph idx="1"/>
          </p:nvPr>
        </p:nvSpPr>
        <p:spPr>
          <a:xfrm>
            <a:off x="577850" y="1276350"/>
            <a:ext cx="8229600" cy="3581400"/>
          </a:xfrm>
        </p:spPr>
        <p:txBody>
          <a:bodyPr/>
          <a:lstStyle/>
          <a:p>
            <a:r>
              <a:rPr lang="en-US" sz="2400" dirty="0"/>
              <a:t>Why do firms issue equity?</a:t>
            </a:r>
          </a:p>
          <a:p>
            <a:pPr lvl="1"/>
            <a:r>
              <a:rPr lang="en-US" sz="2000" dirty="0"/>
              <a:t>Good investment opportunities</a:t>
            </a:r>
          </a:p>
          <a:p>
            <a:pPr lvl="1"/>
            <a:r>
              <a:rPr lang="en-US" sz="2000" dirty="0"/>
              <a:t>Managers believe their shares are overpriced – the evidence tends to support this second explanation</a:t>
            </a:r>
          </a:p>
          <a:p>
            <a:r>
              <a:rPr lang="en-US" sz="2400" dirty="0"/>
              <a:t>How should stock prices react when firms issue equity?</a:t>
            </a:r>
          </a:p>
          <a:p>
            <a:r>
              <a:rPr lang="en-US" sz="2400" dirty="0"/>
              <a:t>Will prices over or under-react to issuance choices?</a:t>
            </a:r>
          </a:p>
          <a:p>
            <a:pPr lvl="1"/>
            <a:r>
              <a:rPr lang="en-US" sz="2000" dirty="0"/>
              <a:t>If investors are overconfident about how precisely they value the stock prior to the announcement, prices overreact</a:t>
            </a:r>
          </a:p>
          <a:p>
            <a:pPr lvl="1"/>
            <a:r>
              <a:rPr lang="en-US" sz="2000" dirty="0"/>
              <a:t>If they put too much weight on their prior beliefs it follows that they put too little weight on the new information</a:t>
            </a:r>
          </a:p>
          <a:p>
            <a:endParaRPr lang="en-US" dirty="0"/>
          </a:p>
        </p:txBody>
      </p:sp>
    </p:spTree>
    <p:extLst>
      <p:ext uri="{BB962C8B-B14F-4D97-AF65-F5344CB8AC3E}">
        <p14:creationId xmlns:p14="http://schemas.microsoft.com/office/powerpoint/2010/main" val="259285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768350"/>
          </a:xfrm>
        </p:spPr>
        <p:txBody>
          <a:bodyPr/>
          <a:lstStyle/>
          <a:p>
            <a:r>
              <a:rPr lang="en-US" dirty="0"/>
              <a:t>Overconfidence, Momentum and Reversals</a:t>
            </a:r>
          </a:p>
        </p:txBody>
      </p:sp>
      <p:sp>
        <p:nvSpPr>
          <p:cNvPr id="3" name="Content Placeholder 2"/>
          <p:cNvSpPr>
            <a:spLocks noGrp="1"/>
          </p:cNvSpPr>
          <p:nvPr>
            <p:ph idx="1"/>
          </p:nvPr>
        </p:nvSpPr>
        <p:spPr>
          <a:xfrm>
            <a:off x="577850" y="1047750"/>
            <a:ext cx="8229600" cy="3962400"/>
          </a:xfrm>
        </p:spPr>
        <p:txBody>
          <a:bodyPr/>
          <a:lstStyle/>
          <a:p>
            <a:r>
              <a:rPr lang="en-US" sz="2400" dirty="0"/>
              <a:t>Stock prices can change for three reasons</a:t>
            </a:r>
          </a:p>
          <a:p>
            <a:pPr marL="914400" lvl="1" indent="-457200">
              <a:buFont typeface="+mj-lt"/>
              <a:buAutoNum type="arabicPeriod"/>
            </a:pPr>
            <a:r>
              <a:rPr lang="en-US" sz="2000" dirty="0"/>
              <a:t>Reaction to public information</a:t>
            </a:r>
          </a:p>
          <a:p>
            <a:pPr marL="914400" lvl="1" indent="-457200">
              <a:buFont typeface="+mj-lt"/>
              <a:buAutoNum type="arabicPeriod"/>
            </a:pPr>
            <a:r>
              <a:rPr lang="en-US" sz="2000" dirty="0"/>
              <a:t>Price reaction due to trades based on private information</a:t>
            </a:r>
          </a:p>
          <a:p>
            <a:pPr marL="914400" lvl="1" indent="-457200">
              <a:buFont typeface="+mj-lt"/>
              <a:buAutoNum type="arabicPeriod"/>
            </a:pPr>
            <a:r>
              <a:rPr lang="en-US" sz="2000" dirty="0"/>
              <a:t>Price reaction due to trades based on liquidity needs and noise</a:t>
            </a:r>
          </a:p>
          <a:p>
            <a:r>
              <a:rPr lang="en-US" sz="2400" b="0" dirty="0"/>
              <a:t>If investors overestimate the precision of their private information, they will tend to overreact</a:t>
            </a:r>
          </a:p>
          <a:p>
            <a:r>
              <a:rPr lang="en-US" sz="2400" b="0" dirty="0"/>
              <a:t>If investors are dismissive about others, they will tend to provide too much liquidity, which implies underreaction</a:t>
            </a:r>
          </a:p>
        </p:txBody>
      </p:sp>
    </p:spTree>
    <p:extLst>
      <p:ext uri="{BB962C8B-B14F-4D97-AF65-F5344CB8AC3E}">
        <p14:creationId xmlns:p14="http://schemas.microsoft.com/office/powerpoint/2010/main" val="134589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682B-2749-4A5F-83F6-20D103AEB2B4}"/>
              </a:ext>
            </a:extLst>
          </p:cNvPr>
          <p:cNvSpPr>
            <a:spLocks noGrp="1"/>
          </p:cNvSpPr>
          <p:nvPr>
            <p:ph type="title"/>
          </p:nvPr>
        </p:nvSpPr>
        <p:spPr>
          <a:xfrm>
            <a:off x="577850" y="0"/>
            <a:ext cx="8229600" cy="971550"/>
          </a:xfrm>
        </p:spPr>
        <p:txBody>
          <a:bodyPr/>
          <a:lstStyle/>
          <a:p>
            <a:r>
              <a:rPr lang="en-US" dirty="0"/>
              <a:t>Overconfidence, Momentum and Reversals</a:t>
            </a:r>
          </a:p>
        </p:txBody>
      </p:sp>
      <p:sp>
        <p:nvSpPr>
          <p:cNvPr id="3" name="Content Placeholder 2">
            <a:extLst>
              <a:ext uri="{FF2B5EF4-FFF2-40B4-BE49-F238E27FC236}">
                <a16:creationId xmlns:a16="http://schemas.microsoft.com/office/drawing/2014/main" id="{6B11D0D1-2AE1-43D1-881C-E95FBD2207CC}"/>
              </a:ext>
            </a:extLst>
          </p:cNvPr>
          <p:cNvSpPr>
            <a:spLocks noGrp="1"/>
          </p:cNvSpPr>
          <p:nvPr>
            <p:ph idx="1"/>
          </p:nvPr>
        </p:nvSpPr>
        <p:spPr>
          <a:xfrm>
            <a:off x="577850" y="1123950"/>
            <a:ext cx="8229600" cy="3733800"/>
          </a:xfrm>
        </p:spPr>
        <p:txBody>
          <a:bodyPr/>
          <a:lstStyle/>
          <a:p>
            <a:pPr marL="0" indent="0">
              <a:buNone/>
            </a:pPr>
            <a:r>
              <a:rPr lang="en-US" sz="2400" dirty="0">
                <a:solidFill>
                  <a:schemeClr val="tx1"/>
                </a:solidFill>
              </a:rPr>
              <a:t>Theories of momentum and reversals are based on </a:t>
            </a:r>
          </a:p>
          <a:p>
            <a:pPr marL="914400" lvl="1" indent="-457200">
              <a:buFont typeface="+mj-lt"/>
              <a:buAutoNum type="arabicPeriod"/>
            </a:pPr>
            <a:r>
              <a:rPr lang="en-US" sz="2000" dirty="0"/>
              <a:t>If overconfident investors overreact to their own private information – overreaction generates subsequent reversals</a:t>
            </a:r>
          </a:p>
          <a:p>
            <a:pPr marL="914400" lvl="1" indent="-457200">
              <a:buFont typeface="+mj-lt"/>
              <a:buAutoNum type="arabicPeriod"/>
            </a:pPr>
            <a:r>
              <a:rPr lang="en-US" sz="2000" dirty="0"/>
              <a:t>If overconfident investors are dismissive about the precision of other investor’s information – dismissive investors underreact to the order flow, generating subsequent momentum</a:t>
            </a:r>
          </a:p>
          <a:p>
            <a:pPr marL="914400" lvl="1" indent="-457200">
              <a:buFont typeface="+mj-lt"/>
              <a:buAutoNum type="arabicPeriod"/>
            </a:pPr>
            <a:r>
              <a:rPr lang="en-US" sz="2000" dirty="0"/>
              <a:t>Dismissive investors may react to old information (they learn something that is already incorporated in stock prices)</a:t>
            </a:r>
          </a:p>
          <a:p>
            <a:endParaRPr lang="en-US" dirty="0"/>
          </a:p>
        </p:txBody>
      </p:sp>
    </p:spTree>
    <p:extLst>
      <p:ext uri="{BB962C8B-B14F-4D97-AF65-F5344CB8AC3E}">
        <p14:creationId xmlns:p14="http://schemas.microsoft.com/office/powerpoint/2010/main" val="136563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Management Players</a:t>
            </a:r>
          </a:p>
        </p:txBody>
      </p:sp>
      <p:sp>
        <p:nvSpPr>
          <p:cNvPr id="3" name="Content Placeholder 2"/>
          <p:cNvSpPr>
            <a:spLocks noGrp="1"/>
          </p:cNvSpPr>
          <p:nvPr>
            <p:ph idx="1"/>
          </p:nvPr>
        </p:nvSpPr>
        <p:spPr/>
        <p:txBody>
          <a:bodyPr/>
          <a:lstStyle/>
          <a:p>
            <a:r>
              <a:rPr lang="en-US" sz="2400" dirty="0"/>
              <a:t>Firms and individuals seeking capital</a:t>
            </a:r>
          </a:p>
          <a:p>
            <a:r>
              <a:rPr lang="en-US" sz="2400" dirty="0"/>
              <a:t>Retail Investors</a:t>
            </a:r>
          </a:p>
          <a:p>
            <a:r>
              <a:rPr lang="en-US" sz="2400" dirty="0"/>
              <a:t>Long term institutional investors (mutual funds, hedge funds, pension funds, sovereign wealth funds)</a:t>
            </a:r>
          </a:p>
          <a:p>
            <a:pPr lvl="1"/>
            <a:r>
              <a:rPr lang="en-US" sz="2000" dirty="0"/>
              <a:t>Traditional fundamental investors and buy side analysts</a:t>
            </a:r>
          </a:p>
          <a:p>
            <a:pPr lvl="1"/>
            <a:r>
              <a:rPr lang="en-US" sz="2000" dirty="0"/>
              <a:t>Active quants</a:t>
            </a:r>
          </a:p>
          <a:p>
            <a:pPr lvl="1"/>
            <a:r>
              <a:rPr lang="en-US" sz="2000" dirty="0"/>
              <a:t>Smart beta/passive quants</a:t>
            </a:r>
          </a:p>
          <a:p>
            <a:pPr lvl="1"/>
            <a:r>
              <a:rPr lang="en-US" sz="2000" dirty="0"/>
              <a:t>Indexers</a:t>
            </a:r>
          </a:p>
          <a:p>
            <a:r>
              <a:rPr lang="en-US" sz="2400" dirty="0"/>
              <a:t>Short-term traders</a:t>
            </a:r>
          </a:p>
          <a:p>
            <a:pPr lvl="1"/>
            <a:r>
              <a:rPr lang="en-US" sz="2000" dirty="0"/>
              <a:t>Technical and high frequency traders</a:t>
            </a:r>
          </a:p>
          <a:p>
            <a:pPr lvl="1"/>
            <a:r>
              <a:rPr lang="en-US" sz="2000" dirty="0"/>
              <a:t>Market makers</a:t>
            </a:r>
          </a:p>
        </p:txBody>
      </p:sp>
    </p:spTree>
    <p:extLst>
      <p:ext uri="{BB962C8B-B14F-4D97-AF65-F5344CB8AC3E}">
        <p14:creationId xmlns:p14="http://schemas.microsoft.com/office/powerpoint/2010/main" val="3370318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285751"/>
            <a:ext cx="8229600" cy="838200"/>
          </a:xfrm>
        </p:spPr>
        <p:txBody>
          <a:bodyPr/>
          <a:lstStyle/>
          <a:p>
            <a:r>
              <a:rPr lang="en-US" sz="3200" dirty="0"/>
              <a:t>Overconfidence and Market Inefficiency: A General Theory</a:t>
            </a:r>
          </a:p>
        </p:txBody>
      </p:sp>
      <p:sp>
        <p:nvSpPr>
          <p:cNvPr id="3" name="Content Placeholder 2"/>
          <p:cNvSpPr>
            <a:spLocks noGrp="1"/>
          </p:cNvSpPr>
          <p:nvPr>
            <p:ph idx="1"/>
          </p:nvPr>
        </p:nvSpPr>
        <p:spPr>
          <a:xfrm>
            <a:off x="577850" y="1504950"/>
            <a:ext cx="8229600" cy="3581400"/>
          </a:xfrm>
        </p:spPr>
        <p:txBody>
          <a:bodyPr/>
          <a:lstStyle/>
          <a:p>
            <a:r>
              <a:rPr lang="en-US" sz="2400" dirty="0"/>
              <a:t>Stock prices reflect a mix of hard and soft information</a:t>
            </a:r>
          </a:p>
          <a:p>
            <a:pPr lvl="1">
              <a:buFont typeface="Wingdings" panose="05000000000000000000" pitchFamily="2" charset="2"/>
              <a:buChar char="Ø"/>
            </a:pPr>
            <a:r>
              <a:rPr lang="en-US" sz="2400" dirty="0"/>
              <a:t>Optimal mix determined by the precision of soft information</a:t>
            </a:r>
          </a:p>
          <a:p>
            <a:r>
              <a:rPr lang="en-US" sz="2400" dirty="0"/>
              <a:t>What if investors are overconfident about their interpretation of soft information?</a:t>
            </a:r>
          </a:p>
          <a:p>
            <a:pPr lvl="1">
              <a:buFont typeface="Wingdings" panose="05000000000000000000" pitchFamily="2" charset="2"/>
              <a:buChar char="Ø"/>
            </a:pPr>
            <a:r>
              <a:rPr lang="en-US" sz="2400" dirty="0"/>
              <a:t>Too much weight on soft information</a:t>
            </a:r>
          </a:p>
          <a:p>
            <a:pPr lvl="1">
              <a:buFont typeface="Wingdings" panose="05000000000000000000" pitchFamily="2" charset="2"/>
              <a:buChar char="Ø"/>
            </a:pPr>
            <a:r>
              <a:rPr lang="en-US" sz="2400" dirty="0"/>
              <a:t>Too little weight on hard information</a:t>
            </a:r>
          </a:p>
          <a:p>
            <a:pPr lvl="1">
              <a:buFont typeface="Wingdings" panose="05000000000000000000" pitchFamily="2" charset="2"/>
              <a:buChar char="Ø"/>
            </a:pPr>
            <a:r>
              <a:rPr lang="en-US" sz="2400" dirty="0"/>
              <a:t>Implies underreaction to hard information</a:t>
            </a:r>
          </a:p>
          <a:p>
            <a:pPr marL="57150" indent="0">
              <a:buNone/>
            </a:pPr>
            <a:r>
              <a:rPr lang="en-US" sz="2400" dirty="0">
                <a:solidFill>
                  <a:srgbClr val="FF0000"/>
                </a:solidFill>
              </a:rPr>
              <a:t>Explains the motivation for using pure quant strategies</a:t>
            </a:r>
          </a:p>
        </p:txBody>
      </p:sp>
    </p:spTree>
    <p:extLst>
      <p:ext uri="{BB962C8B-B14F-4D97-AF65-F5344CB8AC3E}">
        <p14:creationId xmlns:p14="http://schemas.microsoft.com/office/powerpoint/2010/main" val="280268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for market efficiency?</a:t>
            </a:r>
          </a:p>
        </p:txBody>
      </p:sp>
      <p:sp>
        <p:nvSpPr>
          <p:cNvPr id="3" name="Content Placeholder 2"/>
          <p:cNvSpPr>
            <a:spLocks noGrp="1"/>
          </p:cNvSpPr>
          <p:nvPr>
            <p:ph idx="1"/>
          </p:nvPr>
        </p:nvSpPr>
        <p:spPr>
          <a:xfrm>
            <a:off x="577850" y="569913"/>
            <a:ext cx="8229600" cy="4440237"/>
          </a:xfrm>
        </p:spPr>
        <p:txBody>
          <a:bodyPr/>
          <a:lstStyle/>
          <a:p>
            <a:r>
              <a:rPr lang="en-US" sz="2400" dirty="0"/>
              <a:t>Testing for weak and semi-strong efficiency</a:t>
            </a:r>
          </a:p>
          <a:p>
            <a:pPr lvl="1"/>
            <a:r>
              <a:rPr lang="en-US" sz="2000" dirty="0"/>
              <a:t>Evaluate trading strategies that utilize hard selectivity information</a:t>
            </a:r>
          </a:p>
          <a:p>
            <a:pPr lvl="1"/>
            <a:r>
              <a:rPr lang="en-US" sz="2000" dirty="0"/>
              <a:t>Quant investors as well as academics do this</a:t>
            </a:r>
          </a:p>
          <a:p>
            <a:pPr lvl="1"/>
            <a:r>
              <a:rPr lang="en-US" sz="2000" dirty="0"/>
              <a:t>The tests are identical to other tests of the CAPM/APT, i.e., we estimate the alphas of the relevant strategies</a:t>
            </a:r>
          </a:p>
          <a:p>
            <a:pPr marL="457200" lvl="1" indent="0">
              <a:buNone/>
            </a:pPr>
            <a:endParaRPr lang="en-US" sz="2400" dirty="0"/>
          </a:p>
          <a:p>
            <a:r>
              <a:rPr lang="en-US" sz="2400" dirty="0"/>
              <a:t>Testing for strong efficiency</a:t>
            </a:r>
          </a:p>
          <a:p>
            <a:pPr lvl="1"/>
            <a:r>
              <a:rPr lang="en-US" sz="2000" dirty="0"/>
              <a:t>Evaluate the performance of professional investors, e.g., mutual funds and hedge funds</a:t>
            </a:r>
          </a:p>
          <a:p>
            <a:pPr lvl="1"/>
            <a:r>
              <a:rPr lang="en-US" sz="2000" dirty="0"/>
              <a:t>Do these investors tend to generate positive alphas?</a:t>
            </a:r>
          </a:p>
          <a:p>
            <a:pPr lvl="1"/>
            <a:r>
              <a:rPr lang="en-US" sz="2000" dirty="0"/>
              <a:t>Do they tend to exhibits higher betas in up markets than in down markets?</a:t>
            </a:r>
          </a:p>
        </p:txBody>
      </p:sp>
    </p:spTree>
    <p:extLst>
      <p:ext uri="{BB962C8B-B14F-4D97-AF65-F5344CB8AC3E}">
        <p14:creationId xmlns:p14="http://schemas.microsoft.com/office/powerpoint/2010/main" val="117993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3268-B083-4C22-9EAF-6657A22EC3CB}"/>
              </a:ext>
            </a:extLst>
          </p:cNvPr>
          <p:cNvSpPr>
            <a:spLocks noGrp="1"/>
          </p:cNvSpPr>
          <p:nvPr>
            <p:ph type="title"/>
          </p:nvPr>
        </p:nvSpPr>
        <p:spPr>
          <a:xfrm>
            <a:off x="577850" y="127000"/>
            <a:ext cx="8229600" cy="615950"/>
          </a:xfrm>
        </p:spPr>
        <p:txBody>
          <a:bodyPr/>
          <a:lstStyle/>
          <a:p>
            <a:r>
              <a:rPr lang="en-US" dirty="0"/>
              <a:t>Some of my past research</a:t>
            </a:r>
          </a:p>
        </p:txBody>
      </p:sp>
      <p:sp>
        <p:nvSpPr>
          <p:cNvPr id="3" name="Content Placeholder 2">
            <a:extLst>
              <a:ext uri="{FF2B5EF4-FFF2-40B4-BE49-F238E27FC236}">
                <a16:creationId xmlns:a16="http://schemas.microsoft.com/office/drawing/2014/main" id="{97FF3137-53C2-468D-B6AE-FBB2709CC30B}"/>
              </a:ext>
            </a:extLst>
          </p:cNvPr>
          <p:cNvSpPr>
            <a:spLocks noGrp="1"/>
          </p:cNvSpPr>
          <p:nvPr>
            <p:ph idx="1"/>
          </p:nvPr>
        </p:nvSpPr>
        <p:spPr>
          <a:xfrm>
            <a:off x="577850" y="895350"/>
            <a:ext cx="8229600" cy="3962400"/>
          </a:xfrm>
        </p:spPr>
        <p:txBody>
          <a:bodyPr/>
          <a:lstStyle/>
          <a:p>
            <a:pPr marL="0" indent="0">
              <a:buNone/>
            </a:pPr>
            <a:r>
              <a:rPr lang="en-US" sz="2000" b="0" dirty="0"/>
              <a:t>"The Valuation Effects of Stock Splits and Stock Dividends," (with Mark </a:t>
            </a:r>
            <a:r>
              <a:rPr lang="en-US" sz="2000" b="0" dirty="0" err="1"/>
              <a:t>Grinblatt</a:t>
            </a:r>
            <a:r>
              <a:rPr lang="en-US" sz="2000" b="0" dirty="0"/>
              <a:t> and Ronald </a:t>
            </a:r>
            <a:r>
              <a:rPr lang="en-US" sz="2000" b="0" dirty="0" err="1"/>
              <a:t>Masulis</a:t>
            </a:r>
            <a:r>
              <a:rPr lang="en-US" sz="2000" b="0" dirty="0"/>
              <a:t>), </a:t>
            </a:r>
            <a:r>
              <a:rPr lang="en-US" sz="2000" b="0" u="sng" dirty="0"/>
              <a:t>Journal of Financial Economics</a:t>
            </a:r>
            <a:r>
              <a:rPr lang="en-US" sz="2000" b="0" dirty="0"/>
              <a:t>, December 1984.</a:t>
            </a:r>
          </a:p>
          <a:p>
            <a:pPr marL="0" indent="0">
              <a:buNone/>
            </a:pPr>
            <a:r>
              <a:rPr lang="en-US" sz="2000" b="0" dirty="0"/>
              <a:t>"Mutual Fund Performance: An Analysis of Quarterly Portfolio Holdings," (with Mark </a:t>
            </a:r>
            <a:r>
              <a:rPr lang="en-US" sz="2000" b="0" dirty="0" err="1"/>
              <a:t>Grinblatt</a:t>
            </a:r>
            <a:r>
              <a:rPr lang="en-US" sz="2000" b="0" dirty="0"/>
              <a:t>), </a:t>
            </a:r>
            <a:r>
              <a:rPr lang="en-US" sz="2000" b="0" u="sng" dirty="0"/>
              <a:t>Journal of Business</a:t>
            </a:r>
            <a:r>
              <a:rPr lang="en-US" sz="2000" b="0" dirty="0"/>
              <a:t>, July 1989.</a:t>
            </a:r>
          </a:p>
          <a:p>
            <a:pPr marL="0" indent="0">
              <a:buNone/>
            </a:pPr>
            <a:r>
              <a:rPr lang="en-US" sz="2000" b="0" dirty="0"/>
              <a:t>"The Persistence of Mutual Fund Returns," (with Mark </a:t>
            </a:r>
            <a:r>
              <a:rPr lang="en-US" sz="2000" b="0" dirty="0" err="1"/>
              <a:t>Grinblatt</a:t>
            </a:r>
            <a:r>
              <a:rPr lang="en-US" sz="2000" b="0" dirty="0"/>
              <a:t>), </a:t>
            </a:r>
            <a:r>
              <a:rPr lang="en-US" sz="2000" b="0" u="sng" dirty="0"/>
              <a:t>Journal of Finance</a:t>
            </a:r>
            <a:r>
              <a:rPr lang="en-US" sz="2000" b="0" dirty="0"/>
              <a:t>.  December 1992.</a:t>
            </a:r>
          </a:p>
          <a:p>
            <a:pPr marL="0" indent="0">
              <a:buNone/>
            </a:pPr>
            <a:r>
              <a:rPr lang="en-US" sz="2000" b="0" dirty="0"/>
              <a:t>"Returns to Buying Winners and Selling Losers: Implications for Stock Market Efficiency," (with Narasimhan </a:t>
            </a:r>
            <a:r>
              <a:rPr lang="en-US" sz="2000" b="0" dirty="0" err="1"/>
              <a:t>Jegadeesh</a:t>
            </a:r>
            <a:r>
              <a:rPr lang="en-US" sz="2000" b="0" dirty="0"/>
              <a:t>), </a:t>
            </a:r>
            <a:r>
              <a:rPr lang="en-US" sz="2000" b="0" u="sng" dirty="0"/>
              <a:t>Journal of Finance</a:t>
            </a:r>
            <a:r>
              <a:rPr lang="en-US" sz="2000" b="0" dirty="0"/>
              <a:t>, March 1993.</a:t>
            </a:r>
          </a:p>
          <a:p>
            <a:pPr marL="0" indent="0">
              <a:buNone/>
            </a:pPr>
            <a:r>
              <a:rPr lang="en-US" sz="2000" b="0" dirty="0"/>
              <a:t>“Profitability of Momentum Strategies: An Evaluation of Alternative Explanations” (with Narasimhan </a:t>
            </a:r>
            <a:r>
              <a:rPr lang="en-US" sz="2000" b="0" dirty="0" err="1"/>
              <a:t>Jegadeesh</a:t>
            </a:r>
            <a:r>
              <a:rPr lang="en-US" sz="2000" b="0" dirty="0"/>
              <a:t>), </a:t>
            </a:r>
            <a:r>
              <a:rPr lang="en-US" sz="2000" b="0" u="sng" dirty="0"/>
              <a:t>Journal of Finance, </a:t>
            </a:r>
            <a:r>
              <a:rPr lang="en-US" sz="2000" b="0" dirty="0"/>
              <a:t>2001.</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3954317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1F81-E16B-4C6E-BEF8-50079CC9486B}"/>
              </a:ext>
            </a:extLst>
          </p:cNvPr>
          <p:cNvSpPr>
            <a:spLocks noGrp="1"/>
          </p:cNvSpPr>
          <p:nvPr>
            <p:ph type="title"/>
          </p:nvPr>
        </p:nvSpPr>
        <p:spPr/>
        <p:txBody>
          <a:bodyPr/>
          <a:lstStyle/>
          <a:p>
            <a:r>
              <a:rPr lang="en-US" dirty="0"/>
              <a:t>Stock Split Study</a:t>
            </a:r>
          </a:p>
        </p:txBody>
      </p:sp>
      <p:sp>
        <p:nvSpPr>
          <p:cNvPr id="3" name="Content Placeholder 2">
            <a:extLst>
              <a:ext uri="{FF2B5EF4-FFF2-40B4-BE49-F238E27FC236}">
                <a16:creationId xmlns:a16="http://schemas.microsoft.com/office/drawing/2014/main" id="{2A21CD3C-8616-4AB4-BF61-0A2E47D7620F}"/>
              </a:ext>
            </a:extLst>
          </p:cNvPr>
          <p:cNvSpPr>
            <a:spLocks noGrp="1"/>
          </p:cNvSpPr>
          <p:nvPr>
            <p:ph idx="1"/>
          </p:nvPr>
        </p:nvSpPr>
        <p:spPr/>
        <p:txBody>
          <a:bodyPr/>
          <a:lstStyle/>
          <a:p>
            <a:pPr marL="0" indent="0">
              <a:buNone/>
            </a:pPr>
            <a:r>
              <a:rPr lang="en-US" sz="2000" dirty="0"/>
              <a:t>Stock splits are purely cosmetic events – Should prices react to these announcements?</a:t>
            </a:r>
          </a:p>
          <a:p>
            <a:pPr marL="0" indent="0">
              <a:buNone/>
            </a:pPr>
            <a:r>
              <a:rPr lang="en-US" sz="2000" dirty="0"/>
              <a:t>Do we expect prices to underreact or overreact to these announcements?</a:t>
            </a:r>
          </a:p>
          <a:p>
            <a:pPr marL="0" indent="0">
              <a:buNone/>
            </a:pPr>
            <a:r>
              <a:rPr lang="en-US" sz="2000" dirty="0"/>
              <a:t>Theory – splits attract attention to firms – which firms are most likely to want the attention?</a:t>
            </a:r>
          </a:p>
          <a:p>
            <a:r>
              <a:rPr lang="en-US" sz="2000" dirty="0"/>
              <a:t>Stock prices react favorably to stock split announcements </a:t>
            </a:r>
          </a:p>
          <a:p>
            <a:pPr lvl="1"/>
            <a:r>
              <a:rPr lang="en-US" sz="1600" dirty="0"/>
              <a:t>about 2-3% return</a:t>
            </a:r>
          </a:p>
          <a:p>
            <a:r>
              <a:rPr lang="en-US" sz="2000" dirty="0"/>
              <a:t>The evidence suggests that the market underreacts</a:t>
            </a:r>
          </a:p>
          <a:p>
            <a:pPr lvl="1"/>
            <a:r>
              <a:rPr lang="en-US" sz="1600" dirty="0"/>
              <a:t>Test for underreaction by measuring the returns (and alphas) of strategies based on buying stocks that announced a split in the last N months.</a:t>
            </a:r>
          </a:p>
          <a:p>
            <a:pPr lvl="1"/>
            <a:endParaRPr lang="en-US" sz="1600" dirty="0"/>
          </a:p>
          <a:p>
            <a:r>
              <a:rPr lang="en-US" sz="2000" dirty="0"/>
              <a:t>How do you interpret this evidence with respect to the behavioral theories?</a:t>
            </a:r>
          </a:p>
        </p:txBody>
      </p:sp>
    </p:spTree>
    <p:extLst>
      <p:ext uri="{BB962C8B-B14F-4D97-AF65-F5344CB8AC3E}">
        <p14:creationId xmlns:p14="http://schemas.microsoft.com/office/powerpoint/2010/main" val="152948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63D1-C0C4-416A-AC32-67A53D90DEAA}"/>
              </a:ext>
            </a:extLst>
          </p:cNvPr>
          <p:cNvSpPr>
            <a:spLocks noGrp="1"/>
          </p:cNvSpPr>
          <p:nvPr>
            <p:ph type="title"/>
          </p:nvPr>
        </p:nvSpPr>
        <p:spPr>
          <a:xfrm>
            <a:off x="577850" y="0"/>
            <a:ext cx="8229600" cy="666750"/>
          </a:xfrm>
        </p:spPr>
        <p:txBody>
          <a:bodyPr/>
          <a:lstStyle/>
          <a:p>
            <a:r>
              <a:rPr lang="en-US" dirty="0"/>
              <a:t>Momentum Studies</a:t>
            </a:r>
          </a:p>
        </p:txBody>
      </p:sp>
      <p:sp>
        <p:nvSpPr>
          <p:cNvPr id="3" name="Content Placeholder 2">
            <a:extLst>
              <a:ext uri="{FF2B5EF4-FFF2-40B4-BE49-F238E27FC236}">
                <a16:creationId xmlns:a16="http://schemas.microsoft.com/office/drawing/2014/main" id="{573633DA-82A8-4B2F-9FF5-858B98BECE2B}"/>
              </a:ext>
            </a:extLst>
          </p:cNvPr>
          <p:cNvSpPr>
            <a:spLocks noGrp="1"/>
          </p:cNvSpPr>
          <p:nvPr>
            <p:ph idx="1"/>
          </p:nvPr>
        </p:nvSpPr>
        <p:spPr/>
        <p:txBody>
          <a:bodyPr/>
          <a:lstStyle/>
          <a:p>
            <a:pPr marL="0" indent="0">
              <a:buNone/>
            </a:pPr>
            <a:r>
              <a:rPr lang="en-US" sz="2400" b="0" dirty="0"/>
              <a:t>It’s natural to ask whether stock prices over or under-react to information and looking at the relation between past returns and future returns is a natural way to ask this question.</a:t>
            </a:r>
          </a:p>
          <a:p>
            <a:pPr marL="0" indent="0">
              <a:buNone/>
            </a:pPr>
            <a:r>
              <a:rPr lang="en-US" sz="2400" b="0" dirty="0"/>
              <a:t>Portfolio strategy:</a:t>
            </a:r>
          </a:p>
          <a:p>
            <a:pPr marL="457200" indent="-457200">
              <a:buFont typeface="+mj-lt"/>
              <a:buAutoNum type="arabicPeriod"/>
            </a:pPr>
            <a:r>
              <a:rPr lang="en-US" sz="2400" b="0" dirty="0"/>
              <a:t>Rank stocks based on past returns over the past J months.</a:t>
            </a:r>
          </a:p>
          <a:p>
            <a:pPr marL="457200" indent="-457200">
              <a:buFont typeface="+mj-lt"/>
              <a:buAutoNum type="arabicPeriod"/>
            </a:pPr>
            <a:r>
              <a:rPr lang="en-US" sz="2400" b="0" dirty="0"/>
              <a:t>Form portfolios based on these past returns</a:t>
            </a:r>
          </a:p>
          <a:p>
            <a:pPr marL="457200" indent="-457200">
              <a:buFont typeface="+mj-lt"/>
              <a:buAutoNum type="arabicPeriod"/>
            </a:pPr>
            <a:r>
              <a:rPr lang="en-US" sz="2400" b="0" dirty="0"/>
              <a:t>Measure returns and alphas of the portfolio strategy over the next K months</a:t>
            </a:r>
          </a:p>
        </p:txBody>
      </p:sp>
    </p:spTree>
    <p:extLst>
      <p:ext uri="{BB962C8B-B14F-4D97-AF65-F5344CB8AC3E}">
        <p14:creationId xmlns:p14="http://schemas.microsoft.com/office/powerpoint/2010/main" val="223385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88D2-ECA2-4868-973B-0D2CD951051F}"/>
              </a:ext>
            </a:extLst>
          </p:cNvPr>
          <p:cNvSpPr>
            <a:spLocks noGrp="1"/>
          </p:cNvSpPr>
          <p:nvPr>
            <p:ph type="title"/>
          </p:nvPr>
        </p:nvSpPr>
        <p:spPr>
          <a:xfrm>
            <a:off x="577850" y="127000"/>
            <a:ext cx="8229600" cy="1149350"/>
          </a:xfrm>
        </p:spPr>
        <p:txBody>
          <a:bodyPr/>
          <a:lstStyle/>
          <a:p>
            <a:r>
              <a:rPr lang="en-US" dirty="0"/>
              <a:t>Mechanical Explanations for Momentum Returns</a:t>
            </a:r>
          </a:p>
        </p:txBody>
      </p:sp>
      <p:sp>
        <p:nvSpPr>
          <p:cNvPr id="3" name="Content Placeholder 2">
            <a:extLst>
              <a:ext uri="{FF2B5EF4-FFF2-40B4-BE49-F238E27FC236}">
                <a16:creationId xmlns:a16="http://schemas.microsoft.com/office/drawing/2014/main" id="{030C9011-4AC4-4803-A702-9A9C4E57B25A}"/>
              </a:ext>
            </a:extLst>
          </p:cNvPr>
          <p:cNvSpPr>
            <a:spLocks noGrp="1"/>
          </p:cNvSpPr>
          <p:nvPr>
            <p:ph idx="1"/>
          </p:nvPr>
        </p:nvSpPr>
        <p:spPr>
          <a:xfrm>
            <a:off x="577850" y="1504950"/>
            <a:ext cx="8229600" cy="3352800"/>
          </a:xfrm>
        </p:spPr>
        <p:txBody>
          <a:bodyPr/>
          <a:lstStyle/>
          <a:p>
            <a:pPr marL="514350" indent="-514350">
              <a:buAutoNum type="arabicPeriod"/>
            </a:pPr>
            <a:r>
              <a:rPr lang="en-US" sz="2400" dirty="0"/>
              <a:t>Underreaction to information (private or public)</a:t>
            </a:r>
          </a:p>
          <a:p>
            <a:pPr marL="514350" indent="-514350">
              <a:buAutoNum type="arabicPeriod"/>
            </a:pPr>
            <a:r>
              <a:rPr lang="en-US" sz="2400" dirty="0"/>
              <a:t>Delayed over-reaction to information</a:t>
            </a:r>
          </a:p>
          <a:p>
            <a:pPr marL="914400" lvl="1" indent="-514350"/>
            <a:r>
              <a:rPr lang="en-US" sz="2000" dirty="0"/>
              <a:t>Implies a subsequent reversal</a:t>
            </a:r>
          </a:p>
          <a:p>
            <a:pPr marL="914400" lvl="1" indent="-514350"/>
            <a:r>
              <a:rPr lang="en-US" sz="2000" dirty="0"/>
              <a:t>We do observe subsequent reversals in some time periods but not always</a:t>
            </a:r>
          </a:p>
          <a:p>
            <a:pPr marL="514350" indent="-514350">
              <a:buFont typeface="+mj-lt"/>
              <a:buAutoNum type="arabicPeriod"/>
            </a:pPr>
            <a:r>
              <a:rPr lang="en-US" sz="2400" dirty="0"/>
              <a:t>High beta stocks underreact to the market</a:t>
            </a:r>
          </a:p>
          <a:p>
            <a:pPr marL="914400" lvl="1" indent="-514350"/>
            <a:r>
              <a:rPr lang="en-US" sz="2000" dirty="0"/>
              <a:t>Momentum should be stronger in more volatile markets</a:t>
            </a:r>
          </a:p>
          <a:p>
            <a:pPr marL="914400" lvl="1" indent="-514350"/>
            <a:r>
              <a:rPr lang="en-US" sz="2000" dirty="0"/>
              <a:t>The evidence does not support this, but momentum does seem to be stronger following bull markets</a:t>
            </a:r>
          </a:p>
        </p:txBody>
      </p:sp>
    </p:spTree>
    <p:extLst>
      <p:ext uri="{BB962C8B-B14F-4D97-AF65-F5344CB8AC3E}">
        <p14:creationId xmlns:p14="http://schemas.microsoft.com/office/powerpoint/2010/main" val="419617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1079-E9EB-4058-9CD2-4235AC6401BA}"/>
              </a:ext>
            </a:extLst>
          </p:cNvPr>
          <p:cNvSpPr>
            <a:spLocks noGrp="1"/>
          </p:cNvSpPr>
          <p:nvPr>
            <p:ph type="title"/>
          </p:nvPr>
        </p:nvSpPr>
        <p:spPr>
          <a:xfrm>
            <a:off x="577850" y="127000"/>
            <a:ext cx="8229600" cy="539750"/>
          </a:xfrm>
        </p:spPr>
        <p:txBody>
          <a:bodyPr/>
          <a:lstStyle/>
          <a:p>
            <a:r>
              <a:rPr lang="en-US" dirty="0"/>
              <a:t>Recent Research</a:t>
            </a:r>
          </a:p>
        </p:txBody>
      </p:sp>
      <p:sp>
        <p:nvSpPr>
          <p:cNvPr id="3" name="Content Placeholder 2">
            <a:extLst>
              <a:ext uri="{FF2B5EF4-FFF2-40B4-BE49-F238E27FC236}">
                <a16:creationId xmlns:a16="http://schemas.microsoft.com/office/drawing/2014/main" id="{6909BF58-1894-469B-9347-F5D6EC12D2B6}"/>
              </a:ext>
            </a:extLst>
          </p:cNvPr>
          <p:cNvSpPr>
            <a:spLocks noGrp="1"/>
          </p:cNvSpPr>
          <p:nvPr>
            <p:ph idx="1"/>
          </p:nvPr>
        </p:nvSpPr>
        <p:spPr>
          <a:xfrm>
            <a:off x="577850" y="971550"/>
            <a:ext cx="8229600" cy="3886200"/>
          </a:xfrm>
        </p:spPr>
        <p:txBody>
          <a:bodyPr/>
          <a:lstStyle/>
          <a:p>
            <a:pPr marL="0" indent="0">
              <a:buNone/>
            </a:pPr>
            <a:r>
              <a:rPr lang="en-US" sz="2000" b="0" dirty="0"/>
              <a:t>Stock price manipulation: Corporate actions and the exploitation of retail investors in China, (with </a:t>
            </a:r>
            <a:r>
              <a:rPr lang="en-US" sz="2000" b="0" dirty="0" err="1"/>
              <a:t>Chishen</a:t>
            </a:r>
            <a:r>
              <a:rPr lang="en-US" sz="2000" b="0" dirty="0"/>
              <a:t> Wei and Bin Zhao)</a:t>
            </a:r>
          </a:p>
          <a:p>
            <a:r>
              <a:rPr lang="en-US" sz="2000" b="0" dirty="0"/>
              <a:t>Out of sample evidence on stock splits in the US and a comparison to the situation in China</a:t>
            </a:r>
          </a:p>
          <a:p>
            <a:pPr marL="0" indent="0">
              <a:buNone/>
            </a:pPr>
            <a:endParaRPr lang="en-US" sz="2000" b="0" dirty="0"/>
          </a:p>
          <a:p>
            <a:pPr marL="0" indent="0">
              <a:buNone/>
            </a:pPr>
            <a:r>
              <a:rPr lang="en-US" sz="2000" b="0" dirty="0"/>
              <a:t>Geographic Lead-Lag Effects, (with Chris Parsons and Riccardo Sabbatucci)</a:t>
            </a:r>
          </a:p>
          <a:p>
            <a:r>
              <a:rPr lang="en-US" sz="2000" b="0" dirty="0"/>
              <a:t>The relation between lead-lag effects and portfolio momentum</a:t>
            </a:r>
          </a:p>
        </p:txBody>
      </p:sp>
    </p:spTree>
    <p:extLst>
      <p:ext uri="{BB962C8B-B14F-4D97-AF65-F5344CB8AC3E}">
        <p14:creationId xmlns:p14="http://schemas.microsoft.com/office/powerpoint/2010/main" val="2699668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231B-A461-4482-938A-A6815462CB46}"/>
              </a:ext>
            </a:extLst>
          </p:cNvPr>
          <p:cNvSpPr>
            <a:spLocks noGrp="1"/>
          </p:cNvSpPr>
          <p:nvPr>
            <p:ph type="title"/>
          </p:nvPr>
        </p:nvSpPr>
        <p:spPr>
          <a:xfrm>
            <a:off x="577850" y="127000"/>
            <a:ext cx="8229600" cy="539750"/>
          </a:xfrm>
        </p:spPr>
        <p:txBody>
          <a:bodyPr/>
          <a:lstStyle/>
          <a:p>
            <a:r>
              <a:rPr lang="en-US" dirty="0"/>
              <a:t>Stock Splits Revisited</a:t>
            </a:r>
          </a:p>
        </p:txBody>
      </p:sp>
      <p:sp>
        <p:nvSpPr>
          <p:cNvPr id="3" name="Content Placeholder 2">
            <a:extLst>
              <a:ext uri="{FF2B5EF4-FFF2-40B4-BE49-F238E27FC236}">
                <a16:creationId xmlns:a16="http://schemas.microsoft.com/office/drawing/2014/main" id="{C6A3F5A2-032A-40A4-9751-BB69EB95FF26}"/>
              </a:ext>
            </a:extLst>
          </p:cNvPr>
          <p:cNvSpPr>
            <a:spLocks noGrp="1"/>
          </p:cNvSpPr>
          <p:nvPr>
            <p:ph idx="1"/>
          </p:nvPr>
        </p:nvSpPr>
        <p:spPr>
          <a:xfrm>
            <a:off x="577850" y="742950"/>
            <a:ext cx="8229600" cy="4114800"/>
          </a:xfrm>
        </p:spPr>
        <p:txBody>
          <a:bodyPr/>
          <a:lstStyle/>
          <a:p>
            <a:pPr marL="457200" indent="-457200">
              <a:buAutoNum type="arabicPeriod"/>
            </a:pPr>
            <a:r>
              <a:rPr lang="en-US" sz="2400" dirty="0"/>
              <a:t>Do we expect to observe the post-announcement stock split effect after 2000?</a:t>
            </a:r>
          </a:p>
          <a:p>
            <a:pPr marL="857250" lvl="1" indent="-457200"/>
            <a:r>
              <a:rPr lang="en-US" sz="2000" dirty="0"/>
              <a:t>Most anomalies weakened or disappeared post-2000</a:t>
            </a:r>
          </a:p>
          <a:p>
            <a:pPr marL="857250" lvl="1" indent="-457200"/>
            <a:r>
              <a:rPr lang="en-US" sz="2000" dirty="0"/>
              <a:t>Maybe the split effect is tied to momentum and weakened along with momentum</a:t>
            </a:r>
          </a:p>
          <a:p>
            <a:pPr marL="457200" indent="-457200">
              <a:buFont typeface="+mj-lt"/>
              <a:buAutoNum type="arabicPeriod"/>
            </a:pPr>
            <a:r>
              <a:rPr lang="en-US" sz="2400" dirty="0"/>
              <a:t>How are the return patterns different in China?</a:t>
            </a:r>
          </a:p>
          <a:p>
            <a:pPr marL="857250" lvl="1" indent="-457200"/>
            <a:r>
              <a:rPr lang="en-US" sz="2000" dirty="0"/>
              <a:t>Primarily an under-educated retail market</a:t>
            </a:r>
          </a:p>
          <a:p>
            <a:pPr marL="857250" lvl="1" indent="-457200"/>
            <a:r>
              <a:rPr lang="en-US" sz="2000" dirty="0"/>
              <a:t>Essentially no short-selling</a:t>
            </a:r>
          </a:p>
          <a:p>
            <a:pPr marL="857250" lvl="1" indent="-457200"/>
            <a:r>
              <a:rPr lang="en-US" sz="2000" dirty="0">
                <a:solidFill>
                  <a:srgbClr val="FF0000"/>
                </a:solidFill>
              </a:rPr>
              <a:t>Are stock splits used to facilitate manipulation in China?</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811865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100" dirty="0"/>
              <a:t>Daily abnormal returns around stock split announcement: China vs US market</a:t>
            </a:r>
          </a:p>
        </p:txBody>
      </p:sp>
      <p:graphicFrame>
        <p:nvGraphicFramePr>
          <p:cNvPr id="6" name="Chart 5">
            <a:extLst>
              <a:ext uri="{FF2B5EF4-FFF2-40B4-BE49-F238E27FC236}">
                <a16:creationId xmlns:a16="http://schemas.microsoft.com/office/drawing/2014/main" id="{00000000-0008-0000-1000-000003000000}"/>
              </a:ext>
            </a:extLst>
          </p:cNvPr>
          <p:cNvGraphicFramePr/>
          <p:nvPr>
            <p:extLst/>
          </p:nvPr>
        </p:nvGraphicFramePr>
        <p:xfrm>
          <a:off x="1428750" y="1132689"/>
          <a:ext cx="6065044" cy="300751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628236" y="4295955"/>
            <a:ext cx="4263606" cy="369332"/>
          </a:xfrm>
          <a:prstGeom prst="rect">
            <a:avLst/>
          </a:prstGeom>
          <a:noFill/>
        </p:spPr>
        <p:txBody>
          <a:bodyPr wrap="square" rtlCol="0">
            <a:spAutoFit/>
          </a:bodyPr>
          <a:lstStyle/>
          <a:p>
            <a:r>
              <a:rPr lang="en-US" dirty="0">
                <a:latin typeface="Gill Sans MT" panose="020B0502020104020203" pitchFamily="34" charset="0"/>
              </a:rPr>
              <a:t>Announcement on day=0</a:t>
            </a:r>
          </a:p>
        </p:txBody>
      </p:sp>
    </p:spTree>
    <p:extLst>
      <p:ext uri="{BB962C8B-B14F-4D97-AF65-F5344CB8AC3E}">
        <p14:creationId xmlns:p14="http://schemas.microsoft.com/office/powerpoint/2010/main" val="3055503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100" dirty="0"/>
              <a:t>Monthly abnormal returns after split announcement:</a:t>
            </a:r>
            <a:br>
              <a:rPr lang="en-US" sz="2100" dirty="0"/>
            </a:br>
            <a:r>
              <a:rPr lang="en-US" sz="2100" dirty="0"/>
              <a:t>Regular vs. Suspicious splits in China</a:t>
            </a:r>
          </a:p>
        </p:txBody>
      </p:sp>
      <p:sp>
        <p:nvSpPr>
          <p:cNvPr id="7" name="TextBox 6"/>
          <p:cNvSpPr txBox="1"/>
          <p:nvPr/>
        </p:nvSpPr>
        <p:spPr>
          <a:xfrm>
            <a:off x="1628236" y="4295955"/>
            <a:ext cx="4263606" cy="369332"/>
          </a:xfrm>
          <a:prstGeom prst="rect">
            <a:avLst/>
          </a:prstGeom>
          <a:noFill/>
        </p:spPr>
        <p:txBody>
          <a:bodyPr wrap="square" rtlCol="0">
            <a:spAutoFit/>
          </a:bodyPr>
          <a:lstStyle/>
          <a:p>
            <a:r>
              <a:rPr lang="en-US" dirty="0">
                <a:latin typeface="Gill Sans MT" panose="020B0502020104020203" pitchFamily="34" charset="0"/>
              </a:rPr>
              <a:t>Announcement in month=0</a:t>
            </a:r>
          </a:p>
        </p:txBody>
      </p:sp>
      <p:graphicFrame>
        <p:nvGraphicFramePr>
          <p:cNvPr id="5" name="Chart 4">
            <a:extLst>
              <a:ext uri="{FF2B5EF4-FFF2-40B4-BE49-F238E27FC236}">
                <a16:creationId xmlns:a16="http://schemas.microsoft.com/office/drawing/2014/main" id="{00000000-0008-0000-1400-000002000000}"/>
              </a:ext>
            </a:extLst>
          </p:cNvPr>
          <p:cNvGraphicFramePr/>
          <p:nvPr>
            <p:extLst/>
          </p:nvPr>
        </p:nvGraphicFramePr>
        <p:xfrm>
          <a:off x="1428750" y="937022"/>
          <a:ext cx="6259830" cy="3269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262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4B4-452B-4B29-A8C8-1547803D3D91}"/>
              </a:ext>
            </a:extLst>
          </p:cNvPr>
          <p:cNvSpPr>
            <a:spLocks noGrp="1"/>
          </p:cNvSpPr>
          <p:nvPr>
            <p:ph type="title"/>
          </p:nvPr>
        </p:nvSpPr>
        <p:spPr/>
        <p:txBody>
          <a:bodyPr/>
          <a:lstStyle/>
          <a:p>
            <a:r>
              <a:rPr lang="en-US" dirty="0"/>
              <a:t>Information Collectors</a:t>
            </a:r>
          </a:p>
        </p:txBody>
      </p:sp>
      <p:sp>
        <p:nvSpPr>
          <p:cNvPr id="3" name="Content Placeholder 2">
            <a:extLst>
              <a:ext uri="{FF2B5EF4-FFF2-40B4-BE49-F238E27FC236}">
                <a16:creationId xmlns:a16="http://schemas.microsoft.com/office/drawing/2014/main" id="{E234858F-9A1D-44BA-A3EC-D1C136B429E6}"/>
              </a:ext>
            </a:extLst>
          </p:cNvPr>
          <p:cNvSpPr>
            <a:spLocks noGrp="1"/>
          </p:cNvSpPr>
          <p:nvPr>
            <p:ph idx="1"/>
          </p:nvPr>
        </p:nvSpPr>
        <p:spPr/>
        <p:txBody>
          <a:bodyPr/>
          <a:lstStyle/>
          <a:p>
            <a:r>
              <a:rPr lang="en-US" sz="2400" b="0" dirty="0"/>
              <a:t>Buy-side Analysts</a:t>
            </a:r>
          </a:p>
          <a:p>
            <a:pPr lvl="1"/>
            <a:r>
              <a:rPr lang="en-US" sz="2000" dirty="0"/>
              <a:t>Employed by investors to collect and analyze information</a:t>
            </a:r>
            <a:endParaRPr lang="en-US" sz="2000" b="0" dirty="0"/>
          </a:p>
          <a:p>
            <a:r>
              <a:rPr lang="en-US" sz="2400" b="0" dirty="0"/>
              <a:t>Sell-side Analysts</a:t>
            </a:r>
          </a:p>
          <a:p>
            <a:pPr lvl="1"/>
            <a:r>
              <a:rPr lang="en-US" sz="2000" dirty="0"/>
              <a:t>Employed by brokers</a:t>
            </a:r>
          </a:p>
          <a:p>
            <a:pPr lvl="1"/>
            <a:r>
              <a:rPr lang="en-US" sz="2000" dirty="0"/>
              <a:t>Collect fundamental information from other investors as well as from firms</a:t>
            </a:r>
          </a:p>
          <a:p>
            <a:pPr marL="0" indent="0">
              <a:buNone/>
            </a:pPr>
            <a:r>
              <a:rPr lang="en-US" sz="2400" b="0" dirty="0">
                <a:solidFill>
                  <a:srgbClr val="FF0000"/>
                </a:solidFill>
              </a:rPr>
              <a:t>If you have an exceptional ability to uncover pertinent information are you more valuable to the buy side or the sell side?</a:t>
            </a:r>
          </a:p>
          <a:p>
            <a:pPr marL="0" indent="0">
              <a:buNone/>
            </a:pPr>
            <a:r>
              <a:rPr lang="en-US" sz="2400" b="0" dirty="0">
                <a:solidFill>
                  <a:srgbClr val="FF0000"/>
                </a:solidFill>
              </a:rPr>
              <a:t>Why do investors provide information to sell side analysts?</a:t>
            </a:r>
          </a:p>
        </p:txBody>
      </p:sp>
    </p:spTree>
    <p:extLst>
      <p:ext uri="{BB962C8B-B14F-4D97-AF65-F5344CB8AC3E}">
        <p14:creationId xmlns:p14="http://schemas.microsoft.com/office/powerpoint/2010/main" val="1374940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A71B-9599-4020-8946-E500714CB955}"/>
              </a:ext>
            </a:extLst>
          </p:cNvPr>
          <p:cNvSpPr>
            <a:spLocks noGrp="1"/>
          </p:cNvSpPr>
          <p:nvPr>
            <p:ph type="title"/>
          </p:nvPr>
        </p:nvSpPr>
        <p:spPr/>
        <p:txBody>
          <a:bodyPr/>
          <a:lstStyle/>
          <a:p>
            <a:r>
              <a:rPr lang="en-US" dirty="0"/>
              <a:t>Post-2000 Evidence</a:t>
            </a:r>
          </a:p>
        </p:txBody>
      </p:sp>
      <p:sp>
        <p:nvSpPr>
          <p:cNvPr id="3" name="Content Placeholder 2">
            <a:extLst>
              <a:ext uri="{FF2B5EF4-FFF2-40B4-BE49-F238E27FC236}">
                <a16:creationId xmlns:a16="http://schemas.microsoft.com/office/drawing/2014/main" id="{D15BE955-401A-4375-A283-A2C9A94B4334}"/>
              </a:ext>
            </a:extLst>
          </p:cNvPr>
          <p:cNvSpPr>
            <a:spLocks noGrp="1"/>
          </p:cNvSpPr>
          <p:nvPr>
            <p:ph idx="1"/>
          </p:nvPr>
        </p:nvSpPr>
        <p:spPr/>
        <p:txBody>
          <a:bodyPr/>
          <a:lstStyle/>
          <a:p>
            <a:r>
              <a:rPr lang="en-US" sz="2400" dirty="0"/>
              <a:t>There still seems to be some underreaction in the US</a:t>
            </a:r>
          </a:p>
          <a:p>
            <a:r>
              <a:rPr lang="en-US" sz="2400" dirty="0"/>
              <a:t>For the Chinese, we divided the sample into subsamples</a:t>
            </a:r>
          </a:p>
          <a:p>
            <a:pPr lvl="1"/>
            <a:r>
              <a:rPr lang="en-US" sz="2000" dirty="0"/>
              <a:t>Suspicious splits – suspicious accounting and suspicious timing</a:t>
            </a:r>
          </a:p>
          <a:p>
            <a:pPr lvl="1"/>
            <a:r>
              <a:rPr lang="en-US" sz="2000" dirty="0"/>
              <a:t>Not suspicious splits</a:t>
            </a:r>
          </a:p>
          <a:p>
            <a:pPr lvl="1"/>
            <a:r>
              <a:rPr lang="en-US" sz="2000" dirty="0"/>
              <a:t>We also looked separately at SOEs and private firms</a:t>
            </a:r>
          </a:p>
          <a:p>
            <a:pPr marL="400050"/>
            <a:r>
              <a:rPr lang="en-US" sz="2400" dirty="0"/>
              <a:t>For the SOEs and not suspicious private firms, the evidence is similar to the US </a:t>
            </a:r>
          </a:p>
          <a:p>
            <a:pPr marL="800100" lvl="1"/>
            <a:r>
              <a:rPr lang="en-US" sz="2000" dirty="0"/>
              <a:t>Positive announcement returns and weak evidence of a positive post-announcement drift</a:t>
            </a:r>
          </a:p>
          <a:p>
            <a:pPr marL="400050"/>
            <a:r>
              <a:rPr lang="en-US" sz="2400" dirty="0"/>
              <a:t>For suspicious private firms</a:t>
            </a:r>
          </a:p>
          <a:p>
            <a:pPr marL="800100" lvl="1"/>
            <a:r>
              <a:rPr lang="en-US" sz="2000" dirty="0"/>
              <a:t>Positive returns for first couple of months, and then strong reversal</a:t>
            </a:r>
          </a:p>
        </p:txBody>
      </p:sp>
    </p:spTree>
    <p:extLst>
      <p:ext uri="{BB962C8B-B14F-4D97-AF65-F5344CB8AC3E}">
        <p14:creationId xmlns:p14="http://schemas.microsoft.com/office/powerpoint/2010/main" val="1336319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4685-C1DF-4DE9-A487-053D4BB556DB}"/>
              </a:ext>
            </a:extLst>
          </p:cNvPr>
          <p:cNvSpPr>
            <a:spLocks noGrp="1"/>
          </p:cNvSpPr>
          <p:nvPr>
            <p:ph type="title"/>
          </p:nvPr>
        </p:nvSpPr>
        <p:spPr/>
        <p:txBody>
          <a:bodyPr/>
          <a:lstStyle/>
          <a:p>
            <a:r>
              <a:rPr lang="en-US" dirty="0"/>
              <a:t>Lead-Lags</a:t>
            </a:r>
          </a:p>
        </p:txBody>
      </p:sp>
      <p:sp>
        <p:nvSpPr>
          <p:cNvPr id="3" name="Content Placeholder 2">
            <a:extLst>
              <a:ext uri="{FF2B5EF4-FFF2-40B4-BE49-F238E27FC236}">
                <a16:creationId xmlns:a16="http://schemas.microsoft.com/office/drawing/2014/main" id="{B74ECF62-06BE-4D07-88E5-3EB9B9FBBA27}"/>
              </a:ext>
            </a:extLst>
          </p:cNvPr>
          <p:cNvSpPr>
            <a:spLocks noGrp="1"/>
          </p:cNvSpPr>
          <p:nvPr>
            <p:ph idx="1"/>
          </p:nvPr>
        </p:nvSpPr>
        <p:spPr/>
        <p:txBody>
          <a:bodyPr/>
          <a:lstStyle/>
          <a:p>
            <a:pPr marL="0" indent="0">
              <a:buNone/>
            </a:pPr>
            <a:r>
              <a:rPr lang="en-US" sz="2000" b="0" dirty="0"/>
              <a:t>There is a relatively short-term strategy that is sometimes referred to as pairs trading, lead-lag trading, or portfolio momentum trading. My impression is that some of the funds that were doing what they referred to as statistical arbitrage was doing something similar.</a:t>
            </a:r>
          </a:p>
          <a:p>
            <a:pPr marL="0" indent="0">
              <a:buNone/>
            </a:pPr>
            <a:endParaRPr lang="en-US" sz="2000" b="0" dirty="0"/>
          </a:p>
          <a:p>
            <a:pPr marL="0" indent="0">
              <a:buNone/>
            </a:pPr>
            <a:r>
              <a:rPr lang="en-US" sz="2000" b="0" dirty="0"/>
              <a:t>The general idea: GM and Ford are exposed to the same factor or industry risk, but may react at slightly different times. If GM outperforms Ford today, we expect Ford to outperform GM tomorrow.</a:t>
            </a:r>
          </a:p>
          <a:p>
            <a:pPr marL="0" indent="0">
              <a:buNone/>
            </a:pPr>
            <a:r>
              <a:rPr lang="en-US" sz="2000" b="0" dirty="0"/>
              <a:t>If we assume that the stocks do not over-react to the information, then industry lead-lag effects generate industry momentum.</a:t>
            </a:r>
          </a:p>
          <a:p>
            <a:pPr marL="0" indent="0">
              <a:buNone/>
            </a:pPr>
            <a:r>
              <a:rPr lang="en-US" sz="2000" b="0" dirty="0">
                <a:solidFill>
                  <a:srgbClr val="FF0000"/>
                </a:solidFill>
              </a:rPr>
              <a:t>In other words, within industry lead-lags create opportunities for within industry contrarian strategies and across industry momentum strategies</a:t>
            </a:r>
          </a:p>
          <a:p>
            <a:pPr marL="0" indent="0">
              <a:buNone/>
            </a:pPr>
            <a:endParaRPr lang="en-US" sz="2000" b="0" dirty="0"/>
          </a:p>
        </p:txBody>
      </p:sp>
    </p:spTree>
    <p:extLst>
      <p:ext uri="{BB962C8B-B14F-4D97-AF65-F5344CB8AC3E}">
        <p14:creationId xmlns:p14="http://schemas.microsoft.com/office/powerpoint/2010/main" val="2317347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82D5-7F83-4169-9A2F-0CE19DB95803}"/>
              </a:ext>
            </a:extLst>
          </p:cNvPr>
          <p:cNvSpPr>
            <a:spLocks noGrp="1"/>
          </p:cNvSpPr>
          <p:nvPr>
            <p:ph type="title"/>
          </p:nvPr>
        </p:nvSpPr>
        <p:spPr>
          <a:xfrm>
            <a:off x="577850" y="127000"/>
            <a:ext cx="8229600" cy="539750"/>
          </a:xfrm>
        </p:spPr>
        <p:txBody>
          <a:bodyPr/>
          <a:lstStyle/>
          <a:p>
            <a:r>
              <a:rPr lang="en-US" dirty="0"/>
              <a:t>Group Classification</a:t>
            </a:r>
          </a:p>
        </p:txBody>
      </p:sp>
      <p:sp>
        <p:nvSpPr>
          <p:cNvPr id="3" name="Content Placeholder 2">
            <a:extLst>
              <a:ext uri="{FF2B5EF4-FFF2-40B4-BE49-F238E27FC236}">
                <a16:creationId xmlns:a16="http://schemas.microsoft.com/office/drawing/2014/main" id="{C5DF45AF-76C3-4C8B-9CC4-C9DD322F5E7C}"/>
              </a:ext>
            </a:extLst>
          </p:cNvPr>
          <p:cNvSpPr>
            <a:spLocks noGrp="1"/>
          </p:cNvSpPr>
          <p:nvPr>
            <p:ph idx="1"/>
          </p:nvPr>
        </p:nvSpPr>
        <p:spPr>
          <a:xfrm>
            <a:off x="577850" y="819150"/>
            <a:ext cx="8229600" cy="4038600"/>
          </a:xfrm>
        </p:spPr>
        <p:txBody>
          <a:bodyPr/>
          <a:lstStyle/>
          <a:p>
            <a:pPr marL="0" indent="0">
              <a:buNone/>
            </a:pPr>
            <a:r>
              <a:rPr lang="en-US" sz="2000" b="0" dirty="0"/>
              <a:t>The trick here is to group stocks into clusters that are likely to be exposed to the same factor exposures</a:t>
            </a:r>
          </a:p>
          <a:p>
            <a:pPr marL="0" indent="0">
              <a:buNone/>
            </a:pPr>
            <a:endParaRPr lang="en-US" sz="2000" b="0" dirty="0"/>
          </a:p>
          <a:p>
            <a:pPr marL="0" indent="0">
              <a:buNone/>
            </a:pPr>
            <a:r>
              <a:rPr lang="en-US" sz="2000" b="0" dirty="0"/>
              <a:t>How do we do this?</a:t>
            </a:r>
          </a:p>
          <a:p>
            <a:pPr marL="0" indent="0">
              <a:buNone/>
            </a:pPr>
            <a:endParaRPr lang="en-US" sz="2000" b="0" dirty="0"/>
          </a:p>
          <a:p>
            <a:pPr marL="0" indent="0">
              <a:buNone/>
            </a:pPr>
            <a:r>
              <a:rPr lang="en-US" sz="2000" b="0" dirty="0"/>
              <a:t>Is there a purely statistical classification methodology?</a:t>
            </a:r>
          </a:p>
          <a:p>
            <a:pPr marL="0" indent="0">
              <a:buNone/>
            </a:pPr>
            <a:r>
              <a:rPr lang="en-US" sz="2000" b="0" dirty="0"/>
              <a:t>Can machine learning help?</a:t>
            </a:r>
          </a:p>
          <a:p>
            <a:pPr marL="0" indent="0">
              <a:buNone/>
            </a:pPr>
            <a:endParaRPr lang="en-US" sz="2000" b="0" dirty="0"/>
          </a:p>
          <a:p>
            <a:pPr marL="0" indent="0">
              <a:buNone/>
            </a:pPr>
            <a:r>
              <a:rPr lang="en-US" sz="2000" b="0" dirty="0"/>
              <a:t>My conjecture – you want firms that are exposed to similar factors but which are followed by different analysts.</a:t>
            </a:r>
          </a:p>
        </p:txBody>
      </p:sp>
    </p:spTree>
    <p:extLst>
      <p:ext uri="{BB962C8B-B14F-4D97-AF65-F5344CB8AC3E}">
        <p14:creationId xmlns:p14="http://schemas.microsoft.com/office/powerpoint/2010/main" val="2862356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218C-3791-4237-BCAD-7BB4F9D67F6B}"/>
              </a:ext>
            </a:extLst>
          </p:cNvPr>
          <p:cNvSpPr>
            <a:spLocks noGrp="1"/>
          </p:cNvSpPr>
          <p:nvPr>
            <p:ph type="title"/>
          </p:nvPr>
        </p:nvSpPr>
        <p:spPr>
          <a:xfrm>
            <a:off x="577850" y="127000"/>
            <a:ext cx="8229600" cy="539750"/>
          </a:xfrm>
        </p:spPr>
        <p:txBody>
          <a:bodyPr/>
          <a:lstStyle/>
          <a:p>
            <a:r>
              <a:rPr lang="en-US" dirty="0"/>
              <a:t>Geographic Lead-lag Effects</a:t>
            </a:r>
          </a:p>
        </p:txBody>
      </p:sp>
      <p:sp>
        <p:nvSpPr>
          <p:cNvPr id="3" name="Content Placeholder 2">
            <a:extLst>
              <a:ext uri="{FF2B5EF4-FFF2-40B4-BE49-F238E27FC236}">
                <a16:creationId xmlns:a16="http://schemas.microsoft.com/office/drawing/2014/main" id="{48097C6D-9412-4247-993C-99165EBE2EE0}"/>
              </a:ext>
            </a:extLst>
          </p:cNvPr>
          <p:cNvSpPr>
            <a:spLocks noGrp="1"/>
          </p:cNvSpPr>
          <p:nvPr>
            <p:ph idx="1"/>
          </p:nvPr>
        </p:nvSpPr>
        <p:spPr>
          <a:xfrm>
            <a:off x="577850" y="742950"/>
            <a:ext cx="8229600" cy="4114800"/>
          </a:xfrm>
        </p:spPr>
        <p:txBody>
          <a:bodyPr/>
          <a:lstStyle/>
          <a:p>
            <a:pPr marL="514350" indent="-514350">
              <a:buFont typeface="+mj-lt"/>
              <a:buAutoNum type="arabicPeriod"/>
            </a:pPr>
            <a:r>
              <a:rPr lang="en-US" sz="2400" dirty="0"/>
              <a:t>Establish that the stock returns of firms headquartered in the same cities tend to be correlated after controlling for industry co-movement</a:t>
            </a:r>
          </a:p>
          <a:p>
            <a:pPr marL="514350" indent="-514350">
              <a:buFont typeface="+mj-lt"/>
              <a:buAutoNum type="arabicPeriod"/>
            </a:pPr>
            <a:r>
              <a:rPr lang="en-US" sz="2400" dirty="0"/>
              <a:t>Look at long-term correlations versus short-term correlations. If long-term correlations are larger, there is likely to be a lead-lag relation</a:t>
            </a:r>
          </a:p>
          <a:p>
            <a:pPr marL="514350" indent="-514350">
              <a:buFont typeface="+mj-lt"/>
              <a:buAutoNum type="arabicPeriod"/>
            </a:pPr>
            <a:r>
              <a:rPr lang="en-US" sz="2400" dirty="0"/>
              <a:t>Form portfolios and estimate alphas</a:t>
            </a:r>
          </a:p>
        </p:txBody>
      </p:sp>
    </p:spTree>
    <p:extLst>
      <p:ext uri="{BB962C8B-B14F-4D97-AF65-F5344CB8AC3E}">
        <p14:creationId xmlns:p14="http://schemas.microsoft.com/office/powerpoint/2010/main" val="427211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0412-81D1-D941-8C9C-7975C0740EF1}"/>
              </a:ext>
            </a:extLst>
          </p:cNvPr>
          <p:cNvSpPr>
            <a:spLocks noGrp="1"/>
          </p:cNvSpPr>
          <p:nvPr>
            <p:ph type="title"/>
          </p:nvPr>
        </p:nvSpPr>
        <p:spPr>
          <a:xfrm>
            <a:off x="577850" y="127000"/>
            <a:ext cx="8229600" cy="844550"/>
          </a:xfrm>
        </p:spPr>
        <p:txBody>
          <a:bodyPr/>
          <a:lstStyle/>
          <a:p>
            <a:r>
              <a:rPr lang="en-US" dirty="0" err="1"/>
              <a:t>Comovement</a:t>
            </a:r>
            <a:r>
              <a:rPr lang="en-US" dirty="0"/>
              <a:t> in fundamentals and returns</a:t>
            </a:r>
          </a:p>
        </p:txBody>
      </p:sp>
      <p:pic>
        <p:nvPicPr>
          <p:cNvPr id="7" name="Content Placeholder 6">
            <a:extLst>
              <a:ext uri="{FF2B5EF4-FFF2-40B4-BE49-F238E27FC236}">
                <a16:creationId xmlns:a16="http://schemas.microsoft.com/office/drawing/2014/main" id="{F849B0CB-C036-064E-850B-44C1D42A605A}"/>
              </a:ext>
            </a:extLst>
          </p:cNvPr>
          <p:cNvPicPr>
            <a:picLocks noGrp="1" noChangeAspect="1"/>
          </p:cNvPicPr>
          <p:nvPr>
            <p:ph idx="1"/>
          </p:nvPr>
        </p:nvPicPr>
        <p:blipFill>
          <a:blip r:embed="rId2"/>
          <a:stretch>
            <a:fillRect/>
          </a:stretch>
        </p:blipFill>
        <p:spPr>
          <a:xfrm>
            <a:off x="2186858" y="1369219"/>
            <a:ext cx="4770285" cy="3263504"/>
          </a:xfrm>
        </p:spPr>
      </p:pic>
    </p:spTree>
    <p:extLst>
      <p:ext uri="{BB962C8B-B14F-4D97-AF65-F5344CB8AC3E}">
        <p14:creationId xmlns:p14="http://schemas.microsoft.com/office/powerpoint/2010/main" val="1969289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0412-81D1-D941-8C9C-7975C0740EF1}"/>
              </a:ext>
            </a:extLst>
          </p:cNvPr>
          <p:cNvSpPr>
            <a:spLocks noGrp="1"/>
          </p:cNvSpPr>
          <p:nvPr>
            <p:ph type="title"/>
          </p:nvPr>
        </p:nvSpPr>
        <p:spPr/>
        <p:txBody>
          <a:bodyPr/>
          <a:lstStyle/>
          <a:p>
            <a:r>
              <a:rPr lang="en-US" dirty="0"/>
              <a:t>Long-short trading strategy</a:t>
            </a:r>
          </a:p>
        </p:txBody>
      </p:sp>
      <p:pic>
        <p:nvPicPr>
          <p:cNvPr id="7" name="Content Placeholder 6">
            <a:extLst>
              <a:ext uri="{FF2B5EF4-FFF2-40B4-BE49-F238E27FC236}">
                <a16:creationId xmlns:a16="http://schemas.microsoft.com/office/drawing/2014/main" id="{FF64665C-C327-3E49-8983-1D68954AEFB4}"/>
              </a:ext>
            </a:extLst>
          </p:cNvPr>
          <p:cNvPicPr>
            <a:picLocks noGrp="1" noChangeAspect="1"/>
          </p:cNvPicPr>
          <p:nvPr>
            <p:ph idx="1"/>
          </p:nvPr>
        </p:nvPicPr>
        <p:blipFill>
          <a:blip r:embed="rId2"/>
          <a:stretch>
            <a:fillRect/>
          </a:stretch>
        </p:blipFill>
        <p:spPr>
          <a:xfrm>
            <a:off x="860811" y="1369219"/>
            <a:ext cx="7422378" cy="3263504"/>
          </a:xfrm>
        </p:spPr>
      </p:pic>
    </p:spTree>
    <p:extLst>
      <p:ext uri="{BB962C8B-B14F-4D97-AF65-F5344CB8AC3E}">
        <p14:creationId xmlns:p14="http://schemas.microsoft.com/office/powerpoint/2010/main" val="479124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315232"/>
            <a:ext cx="8229600" cy="422275"/>
          </a:xfrm>
        </p:spPr>
        <p:txBody>
          <a:bodyPr/>
          <a:lstStyle/>
          <a:p>
            <a:r>
              <a:rPr lang="en-US" sz="3200" dirty="0"/>
              <a:t>Concluding Thoughts</a:t>
            </a:r>
          </a:p>
        </p:txBody>
      </p:sp>
      <p:sp>
        <p:nvSpPr>
          <p:cNvPr id="3" name="Content Placeholder 2"/>
          <p:cNvSpPr>
            <a:spLocks noGrp="1"/>
          </p:cNvSpPr>
          <p:nvPr>
            <p:ph idx="1"/>
          </p:nvPr>
        </p:nvSpPr>
        <p:spPr>
          <a:xfrm>
            <a:off x="381000" y="798513"/>
            <a:ext cx="8610600" cy="4287837"/>
          </a:xfrm>
        </p:spPr>
        <p:txBody>
          <a:bodyPr/>
          <a:lstStyle/>
          <a:p>
            <a:pPr marL="914400" lvl="1" indent="-457200">
              <a:buAutoNum type="arabicPeriod"/>
            </a:pPr>
            <a:r>
              <a:rPr lang="en-US" sz="2200" dirty="0"/>
              <a:t>The cost of active management must be compensated</a:t>
            </a:r>
          </a:p>
          <a:p>
            <a:pPr lvl="2"/>
            <a:r>
              <a:rPr lang="en-US" sz="1800" dirty="0"/>
              <a:t>In a completely rational world, markets cannot be completely efficient</a:t>
            </a:r>
          </a:p>
          <a:p>
            <a:pPr lvl="2"/>
            <a:r>
              <a:rPr lang="en-US" sz="1800" dirty="0"/>
              <a:t>Irrationality cuts both ways – it can contribute to both efficiency and inefficiency</a:t>
            </a:r>
          </a:p>
          <a:p>
            <a:pPr marL="914400" lvl="1" indent="-457200">
              <a:buAutoNum type="arabicPeriod"/>
            </a:pPr>
            <a:r>
              <a:rPr lang="en-US" sz="2200" dirty="0"/>
              <a:t>Investors buy and sell for a variety of reasons – someone must take the other side of these trades</a:t>
            </a:r>
          </a:p>
          <a:p>
            <a:pPr lvl="2"/>
            <a:r>
              <a:rPr lang="en-US" sz="1800" dirty="0"/>
              <a:t>Always consider the motivation of your counterparty</a:t>
            </a:r>
          </a:p>
          <a:p>
            <a:pPr marL="914400" lvl="1" indent="-457200">
              <a:buAutoNum type="arabicPeriod"/>
            </a:pPr>
            <a:r>
              <a:rPr lang="en-US" sz="2200" dirty="0"/>
              <a:t>Deviating from a “market portfolio” increases risk – this risk must be compensated</a:t>
            </a:r>
          </a:p>
          <a:p>
            <a:pPr marL="914400" lvl="1" indent="-457200">
              <a:buAutoNum type="arabicPeriod"/>
            </a:pPr>
            <a:r>
              <a:rPr lang="en-US" sz="2200" dirty="0"/>
              <a:t>Trading individual stocks at significant volume moves prices </a:t>
            </a:r>
          </a:p>
          <a:p>
            <a:pPr lvl="2"/>
            <a:r>
              <a:rPr lang="en-US" sz="1800" dirty="0"/>
              <a:t>What affects liquidity?</a:t>
            </a:r>
          </a:p>
          <a:p>
            <a:pPr lvl="2"/>
            <a:r>
              <a:rPr lang="en-US" sz="1800" dirty="0"/>
              <a:t>Why are baskets of securities more liquid than individual stocks?</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137827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127000"/>
            <a:ext cx="8229600" cy="539750"/>
          </a:xfrm>
        </p:spPr>
        <p:txBody>
          <a:bodyPr/>
          <a:lstStyle/>
          <a:p>
            <a:r>
              <a:rPr lang="en-US" dirty="0"/>
              <a:t>Concluding Thoughts</a:t>
            </a:r>
          </a:p>
        </p:txBody>
      </p:sp>
      <p:sp>
        <p:nvSpPr>
          <p:cNvPr id="3" name="Content Placeholder 2"/>
          <p:cNvSpPr>
            <a:spLocks noGrp="1"/>
          </p:cNvSpPr>
          <p:nvPr>
            <p:ph idx="1"/>
          </p:nvPr>
        </p:nvSpPr>
        <p:spPr>
          <a:xfrm>
            <a:off x="577850" y="895350"/>
            <a:ext cx="8229600" cy="3962400"/>
          </a:xfrm>
        </p:spPr>
        <p:txBody>
          <a:bodyPr/>
          <a:lstStyle/>
          <a:p>
            <a:pPr marL="457200" lvl="1" indent="0">
              <a:buNone/>
            </a:pPr>
            <a:r>
              <a:rPr lang="en-US" sz="2400" dirty="0"/>
              <a:t>5. Evaluating soft information requires judgement </a:t>
            </a:r>
          </a:p>
          <a:p>
            <a:pPr lvl="2"/>
            <a:r>
              <a:rPr lang="en-US" sz="1800" dirty="0"/>
              <a:t>Individuals tend to be overconfident about the precision of their judgement </a:t>
            </a:r>
          </a:p>
          <a:p>
            <a:pPr lvl="2"/>
            <a:r>
              <a:rPr lang="en-US" sz="1800" dirty="0"/>
              <a:t>This implies that they put too little weight on hard information</a:t>
            </a:r>
          </a:p>
          <a:p>
            <a:pPr marL="457200" lvl="1" indent="0">
              <a:buNone/>
            </a:pPr>
            <a:endParaRPr lang="en-US" sz="2200" dirty="0"/>
          </a:p>
          <a:p>
            <a:pPr marL="457200" lvl="1" indent="0">
              <a:buNone/>
            </a:pPr>
            <a:r>
              <a:rPr lang="en-US" sz="2200" dirty="0"/>
              <a:t>6. Think about efficiency with respect to specific types of information</a:t>
            </a:r>
          </a:p>
          <a:p>
            <a:endParaRPr lang="en-US" dirty="0"/>
          </a:p>
        </p:txBody>
      </p:sp>
    </p:spTree>
    <p:extLst>
      <p:ext uri="{BB962C8B-B14F-4D97-AF65-F5344CB8AC3E}">
        <p14:creationId xmlns:p14="http://schemas.microsoft.com/office/powerpoint/2010/main" val="264922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248585"/>
            <a:ext cx="7086600" cy="954107"/>
          </a:xfrm>
          <a:prstGeom prst="rect">
            <a:avLst/>
          </a:prstGeom>
        </p:spPr>
        <p:txBody>
          <a:bodyPr wrap="square">
            <a:spAutoFit/>
          </a:bodyPr>
          <a:lstStyle/>
          <a:p>
            <a:pPr marL="0" indent="0">
              <a:buNone/>
            </a:pPr>
            <a:r>
              <a:rPr lang="en-US" sz="2800" dirty="0"/>
              <a:t>To a large extent, investors can be defined by how they collect and use information</a:t>
            </a:r>
          </a:p>
        </p:txBody>
      </p:sp>
    </p:spTree>
    <p:extLst>
      <p:ext uri="{BB962C8B-B14F-4D97-AF65-F5344CB8AC3E}">
        <p14:creationId xmlns:p14="http://schemas.microsoft.com/office/powerpoint/2010/main" val="332679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Investors</a:t>
            </a:r>
          </a:p>
        </p:txBody>
      </p:sp>
      <p:sp>
        <p:nvSpPr>
          <p:cNvPr id="3" name="Content Placeholder 2"/>
          <p:cNvSpPr>
            <a:spLocks noGrp="1"/>
          </p:cNvSpPr>
          <p:nvPr>
            <p:ph idx="1"/>
          </p:nvPr>
        </p:nvSpPr>
        <p:spPr/>
        <p:txBody>
          <a:bodyPr/>
          <a:lstStyle/>
          <a:p>
            <a:r>
              <a:rPr lang="en-US" sz="2800" dirty="0"/>
              <a:t>Tend to mix quantitative analysis and judgement to project cash flows</a:t>
            </a:r>
          </a:p>
          <a:p>
            <a:r>
              <a:rPr lang="en-US" sz="2800" dirty="0"/>
              <a:t>Value companies by discounting cash flows</a:t>
            </a:r>
          </a:p>
          <a:p>
            <a:r>
              <a:rPr lang="en-US" sz="2400" dirty="0"/>
              <a:t>Evaluate comparative advantage and expansion options</a:t>
            </a:r>
          </a:p>
          <a:p>
            <a:r>
              <a:rPr lang="en-US" sz="2400" dirty="0"/>
              <a:t>Compare computed values to market prices</a:t>
            </a:r>
          </a:p>
          <a:p>
            <a:pPr lvl="1"/>
            <a:r>
              <a:rPr lang="en-US" sz="2000" dirty="0"/>
              <a:t>Buy the underpriced shares</a:t>
            </a:r>
          </a:p>
          <a:p>
            <a:pPr lvl="1"/>
            <a:r>
              <a:rPr lang="en-US" sz="2000" dirty="0"/>
              <a:t>Sell the overpriced shares</a:t>
            </a:r>
          </a:p>
          <a:p>
            <a:endParaRPr lang="en-US" sz="2400" dirty="0"/>
          </a:p>
        </p:txBody>
      </p:sp>
    </p:spTree>
    <p:extLst>
      <p:ext uri="{BB962C8B-B14F-4D97-AF65-F5344CB8AC3E}">
        <p14:creationId xmlns:p14="http://schemas.microsoft.com/office/powerpoint/2010/main" val="304606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Traders</a:t>
            </a:r>
          </a:p>
        </p:txBody>
      </p:sp>
      <p:sp>
        <p:nvSpPr>
          <p:cNvPr id="3" name="Content Placeholder 2"/>
          <p:cNvSpPr>
            <a:spLocks noGrp="1"/>
          </p:cNvSpPr>
          <p:nvPr>
            <p:ph idx="1"/>
          </p:nvPr>
        </p:nvSpPr>
        <p:spPr/>
        <p:txBody>
          <a:bodyPr/>
          <a:lstStyle/>
          <a:p>
            <a:r>
              <a:rPr lang="en-US" sz="2400" dirty="0"/>
              <a:t>Use information from past prices and volume patterns to infer investor demand</a:t>
            </a:r>
          </a:p>
          <a:p>
            <a:pPr lvl="1"/>
            <a:r>
              <a:rPr lang="en-US" sz="2400" dirty="0"/>
              <a:t>Try to make money by providing </a:t>
            </a:r>
            <a:r>
              <a:rPr lang="en-US" sz="2400" i="1" dirty="0"/>
              <a:t>liquidity</a:t>
            </a:r>
            <a:r>
              <a:rPr lang="en-US" sz="2400" dirty="0"/>
              <a:t> and anticipating order flows</a:t>
            </a:r>
          </a:p>
          <a:p>
            <a:pPr lvl="2"/>
            <a:r>
              <a:rPr lang="en-US" sz="2000" dirty="0"/>
              <a:t>“Reading the charts” to interpret market sentiment</a:t>
            </a:r>
          </a:p>
          <a:p>
            <a:pPr lvl="2"/>
            <a:r>
              <a:rPr lang="en-US" sz="2000" dirty="0"/>
              <a:t>The important point is that they try to learn from investor actions rather than from information about firms</a:t>
            </a:r>
          </a:p>
          <a:p>
            <a:pPr lvl="1"/>
            <a:r>
              <a:rPr lang="en-US" sz="2400" dirty="0"/>
              <a:t>Being displaced by high frequency traders (HFTs) using machine learning</a:t>
            </a:r>
          </a:p>
        </p:txBody>
      </p:sp>
    </p:spTree>
    <p:extLst>
      <p:ext uri="{BB962C8B-B14F-4D97-AF65-F5344CB8AC3E}">
        <p14:creationId xmlns:p14="http://schemas.microsoft.com/office/powerpoint/2010/main" val="41816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 Investors</a:t>
            </a:r>
          </a:p>
        </p:txBody>
      </p:sp>
      <p:sp>
        <p:nvSpPr>
          <p:cNvPr id="3" name="Content Placeholder 2"/>
          <p:cNvSpPr>
            <a:spLocks noGrp="1"/>
          </p:cNvSpPr>
          <p:nvPr>
            <p:ph idx="1"/>
          </p:nvPr>
        </p:nvSpPr>
        <p:spPr/>
        <p:txBody>
          <a:bodyPr/>
          <a:lstStyle/>
          <a:p>
            <a:r>
              <a:rPr lang="en-US" sz="2400" dirty="0"/>
              <a:t>Hypothesize statistical relationships based on theory and judgement</a:t>
            </a:r>
          </a:p>
          <a:p>
            <a:pPr lvl="1"/>
            <a:r>
              <a:rPr lang="en-US" sz="2000" dirty="0"/>
              <a:t>Need a theory based on behavioral biases or institutional frictions </a:t>
            </a:r>
          </a:p>
          <a:p>
            <a:r>
              <a:rPr lang="en-US" sz="2400" dirty="0"/>
              <a:t>Back-test the idea</a:t>
            </a:r>
          </a:p>
          <a:p>
            <a:pPr lvl="1"/>
            <a:r>
              <a:rPr lang="en-US" sz="2000" dirty="0"/>
              <a:t>The theory implies a portfolio strategy that should have a positive alpha</a:t>
            </a:r>
          </a:p>
          <a:p>
            <a:r>
              <a:rPr lang="en-US" sz="2400" dirty="0"/>
              <a:t>If the back-test looks favorable, create a signal that is used in portfolio selection</a:t>
            </a:r>
          </a:p>
          <a:p>
            <a:endParaRPr lang="en-US" dirty="0"/>
          </a:p>
        </p:txBody>
      </p:sp>
    </p:spTree>
    <p:extLst>
      <p:ext uri="{BB962C8B-B14F-4D97-AF65-F5344CB8AC3E}">
        <p14:creationId xmlns:p14="http://schemas.microsoft.com/office/powerpoint/2010/main" val="401482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Characterizing Information</a:t>
            </a:r>
          </a:p>
        </p:txBody>
      </p:sp>
      <p:sp>
        <p:nvSpPr>
          <p:cNvPr id="3" name="Content Placeholder 2"/>
          <p:cNvSpPr>
            <a:spLocks noGrp="1"/>
          </p:cNvSpPr>
          <p:nvPr>
            <p:ph idx="1"/>
          </p:nvPr>
        </p:nvSpPr>
        <p:spPr/>
        <p:txBody>
          <a:bodyPr/>
          <a:lstStyle/>
          <a:p>
            <a:r>
              <a:rPr lang="en-US" sz="2400" b="0" dirty="0"/>
              <a:t>Hard information – objective information that can be quantified</a:t>
            </a:r>
          </a:p>
          <a:p>
            <a:pPr lvl="1"/>
            <a:r>
              <a:rPr lang="en-US" sz="2400" dirty="0"/>
              <a:t>Accounting numbers, economic indicators, trading volume, insider holdings, education of managers, etc.</a:t>
            </a:r>
          </a:p>
          <a:p>
            <a:pPr lvl="1"/>
            <a:r>
              <a:rPr lang="en-US" sz="2400" dirty="0"/>
              <a:t>Text analysis and sentiment indicators</a:t>
            </a:r>
          </a:p>
          <a:p>
            <a:pPr lvl="1"/>
            <a:r>
              <a:rPr lang="en-US" sz="2400" dirty="0"/>
              <a:t>Machine readable</a:t>
            </a:r>
          </a:p>
          <a:p>
            <a:pPr lvl="1"/>
            <a:r>
              <a:rPr lang="en-US" sz="2400" dirty="0"/>
              <a:t>The HFT and quants rely exclusively on hard information</a:t>
            </a:r>
          </a:p>
          <a:p>
            <a:r>
              <a:rPr lang="en-US" sz="2400" b="0" dirty="0"/>
              <a:t>Soft information – subjective information </a:t>
            </a:r>
          </a:p>
          <a:p>
            <a:pPr lvl="1"/>
            <a:r>
              <a:rPr lang="en-US" sz="2400" dirty="0"/>
              <a:t>Opinions on strategies, capabilities, mgt. quality etc.</a:t>
            </a:r>
          </a:p>
          <a:p>
            <a:pPr lvl="1"/>
            <a:r>
              <a:rPr lang="en-US" sz="2400" dirty="0"/>
              <a:t>Requires judgement</a:t>
            </a:r>
            <a:endParaRPr lang="en-US" sz="2400" b="0" dirty="0"/>
          </a:p>
          <a:p>
            <a:pPr lvl="1"/>
            <a:endParaRPr lang="en-US" b="0" dirty="0"/>
          </a:p>
        </p:txBody>
      </p:sp>
    </p:spTree>
    <p:extLst>
      <p:ext uri="{BB962C8B-B14F-4D97-AF65-F5344CB8AC3E}">
        <p14:creationId xmlns:p14="http://schemas.microsoft.com/office/powerpoint/2010/main" val="10679191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132934</TotalTime>
  <Words>2773</Words>
  <Application>Microsoft Office PowerPoint</Application>
  <PresentationFormat>On-screen Show (16:9)</PresentationFormat>
  <Paragraphs>306</Paragraphs>
  <Slides>47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ＭＳ Ｐゴシック</vt:lpstr>
      <vt:lpstr>Adobe Gothic Std B</vt:lpstr>
      <vt:lpstr>Arial</vt:lpstr>
      <vt:lpstr>Calibri</vt:lpstr>
      <vt:lpstr>Garamond</vt:lpstr>
      <vt:lpstr>Gill Sans MT</vt:lpstr>
      <vt:lpstr>Times New Roman</vt:lpstr>
      <vt:lpstr>Wingdings</vt:lpstr>
      <vt:lpstr>Default Design</vt:lpstr>
      <vt:lpstr>2_Default Design</vt:lpstr>
      <vt:lpstr>Efficient Markets Theory  Fall 2019  Sheridan Titman</vt:lpstr>
      <vt:lpstr>Outline</vt:lpstr>
      <vt:lpstr>Investment Management Players</vt:lpstr>
      <vt:lpstr>Information Collectors</vt:lpstr>
      <vt:lpstr>PowerPoint Presentation</vt:lpstr>
      <vt:lpstr>Fundamental Investors</vt:lpstr>
      <vt:lpstr>Technical Traders</vt:lpstr>
      <vt:lpstr>Quant Investors</vt:lpstr>
      <vt:lpstr>Characterizing Information</vt:lpstr>
      <vt:lpstr>Selectivity versus Timing Information</vt:lpstr>
      <vt:lpstr>Efficient Markets</vt:lpstr>
      <vt:lpstr>Efficient Markets 101</vt:lpstr>
      <vt:lpstr>Characterizing Market Efficiency</vt:lpstr>
      <vt:lpstr>Do we expect markets to be fully efficient?</vt:lpstr>
      <vt:lpstr>But How Inefficient?</vt:lpstr>
      <vt:lpstr>A useful thought experiment</vt:lpstr>
      <vt:lpstr>The No Trade Theorem</vt:lpstr>
      <vt:lpstr>PowerPoint Presentation</vt:lpstr>
      <vt:lpstr>An Efficiently Inefficient Market</vt:lpstr>
      <vt:lpstr>Who should be active investors?</vt:lpstr>
      <vt:lpstr>Information and Liquidity</vt:lpstr>
      <vt:lpstr>How do Market Makers Make (and lose) Money?</vt:lpstr>
      <vt:lpstr>Behavioral Finance 101</vt:lpstr>
      <vt:lpstr>Overconfidence</vt:lpstr>
      <vt:lpstr>Salience and Limited Attention</vt:lpstr>
      <vt:lpstr>Overconfidence and the Overvaluation of Growth Stocks</vt:lpstr>
      <vt:lpstr>Overconfidence and the Underreaction to Corporate Announcements</vt:lpstr>
      <vt:lpstr>Overconfidence, Momentum and Reversals</vt:lpstr>
      <vt:lpstr>Overconfidence, Momentum and Reversals</vt:lpstr>
      <vt:lpstr>Overconfidence and Market Inefficiency: A General Theory</vt:lpstr>
      <vt:lpstr>How do we test for market efficiency?</vt:lpstr>
      <vt:lpstr>Some of my past research</vt:lpstr>
      <vt:lpstr>Stock Split Study</vt:lpstr>
      <vt:lpstr>Momentum Studies</vt:lpstr>
      <vt:lpstr>Mechanical Explanations for Momentum Returns</vt:lpstr>
      <vt:lpstr>Recent Research</vt:lpstr>
      <vt:lpstr>Stock Splits Revisited</vt:lpstr>
      <vt:lpstr>Daily abnormal returns around stock split announcement: China vs US market</vt:lpstr>
      <vt:lpstr>Monthly abnormal returns after split announcement: Regular vs. Suspicious splits in China</vt:lpstr>
      <vt:lpstr>Post-2000 Evidence</vt:lpstr>
      <vt:lpstr>Lead-Lags</vt:lpstr>
      <vt:lpstr>Group Classification</vt:lpstr>
      <vt:lpstr>Geographic Lead-lag Effects</vt:lpstr>
      <vt:lpstr>Comovement in fundamentals and returns</vt:lpstr>
      <vt:lpstr>Long-short trading strategy</vt:lpstr>
      <vt:lpstr>Concluding Thoughts</vt:lpstr>
      <vt:lpstr>Concluding Thoughts</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MSB</dc:creator>
  <cp:lastModifiedBy>Titman, Sheridan</cp:lastModifiedBy>
  <cp:revision>771</cp:revision>
  <cp:lastPrinted>2019-10-16T18:28:41Z</cp:lastPrinted>
  <dcterms:created xsi:type="dcterms:W3CDTF">2014-03-17T00:39:51Z</dcterms:created>
  <dcterms:modified xsi:type="dcterms:W3CDTF">2019-10-22T14:33:23Z</dcterms:modified>
</cp:coreProperties>
</file>