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7E75-C600-4DF9-B0EE-05E8C4A14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5863C3-5F0A-4971-9125-FECD301AB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EB0F8-B7D9-4A26-9F7B-B0F5AF8C243D}"/>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5" name="Footer Placeholder 4">
            <a:extLst>
              <a:ext uri="{FF2B5EF4-FFF2-40B4-BE49-F238E27FC236}">
                <a16:creationId xmlns:a16="http://schemas.microsoft.com/office/drawing/2014/main" id="{C3277297-3059-40E7-98A5-75E84E7DE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FE4F4-35C5-4251-96B5-A34BBE9FAA8F}"/>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210676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2F60-7B57-49A3-9AD6-3A53D3407D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A90345-CE3E-4B36-BDE0-EB533A0334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DEAE6-8E3D-4A20-8E3B-D22124039B1F}"/>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5" name="Footer Placeholder 4">
            <a:extLst>
              <a:ext uri="{FF2B5EF4-FFF2-40B4-BE49-F238E27FC236}">
                <a16:creationId xmlns:a16="http://schemas.microsoft.com/office/drawing/2014/main" id="{E8C12193-CA9F-4C3B-9829-71894A9DC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4F058-7BB8-4FC5-8195-FE795F2EEFF1}"/>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183109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5436E-05BA-4E38-9E68-2C826CB7A5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745843-1B63-4BA9-A521-E151BBD89B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5372B-2369-42DF-A426-65661F7467B7}"/>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5" name="Footer Placeholder 4">
            <a:extLst>
              <a:ext uri="{FF2B5EF4-FFF2-40B4-BE49-F238E27FC236}">
                <a16:creationId xmlns:a16="http://schemas.microsoft.com/office/drawing/2014/main" id="{19867B2D-3610-46E4-AB39-79E005B7C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B70B7-1DFD-473A-96A2-D170C19BEA5B}"/>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178811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E771-265B-4439-A818-E2312D567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EE91E-608F-419B-B05E-CAB0F1C7A8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DE261-3753-4BD4-B6AA-F6F49CB40A6A}"/>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5" name="Footer Placeholder 4">
            <a:extLst>
              <a:ext uri="{FF2B5EF4-FFF2-40B4-BE49-F238E27FC236}">
                <a16:creationId xmlns:a16="http://schemas.microsoft.com/office/drawing/2014/main" id="{10F08334-8119-4735-9C07-19A82C3B0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F8FDE-7BBA-4BF5-A46A-89345AAC1615}"/>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194657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F60B-93DD-41CC-BCE9-51017E809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D81F2-66EF-401E-865D-B430892E1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D559F5-ADE4-4241-8F8C-8E7E8FBCEA73}"/>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5" name="Footer Placeholder 4">
            <a:extLst>
              <a:ext uri="{FF2B5EF4-FFF2-40B4-BE49-F238E27FC236}">
                <a16:creationId xmlns:a16="http://schemas.microsoft.com/office/drawing/2014/main" id="{40B1DBF7-B48C-4ECD-BB48-C1619521C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970AB-CA08-4595-8735-473C0B6192EC}"/>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282384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CF6A-AF59-4467-A84B-D4AEEABA0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E2038-DCEC-422C-A3A8-01B289A5E0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1CCDE2-4626-4D36-91B9-DF8B93E093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6D3723-A5C1-408D-B82F-4CE029CDF15F}"/>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6" name="Footer Placeholder 5">
            <a:extLst>
              <a:ext uri="{FF2B5EF4-FFF2-40B4-BE49-F238E27FC236}">
                <a16:creationId xmlns:a16="http://schemas.microsoft.com/office/drawing/2014/main" id="{2617F48B-CB17-4C56-90F0-AD11A92A2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E1B8D-196B-41F5-8869-EE2E34C83117}"/>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247151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350F-A254-44FD-A1D7-2365948CB4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63E504-C800-4CA8-A262-CCEA5D56B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84C2D4-F62C-435F-99EE-A7A9A36011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F1FCDE-1B79-4C0E-8273-A5303AF2D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6A168A-8D6B-4020-B220-230DB111E4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24F494-C8A7-4F6C-B477-CC5161BFFD50}"/>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8" name="Footer Placeholder 7">
            <a:extLst>
              <a:ext uri="{FF2B5EF4-FFF2-40B4-BE49-F238E27FC236}">
                <a16:creationId xmlns:a16="http://schemas.microsoft.com/office/drawing/2014/main" id="{20BED8CA-A89E-4687-87D9-5F02FCA225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7EE1E7-218E-409C-A82E-893602B50138}"/>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338113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D4D8-C3DE-4ED8-89FE-16B2C583D3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F5BDEE-BC96-4B94-8672-1C910A05E4AE}"/>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4" name="Footer Placeholder 3">
            <a:extLst>
              <a:ext uri="{FF2B5EF4-FFF2-40B4-BE49-F238E27FC236}">
                <a16:creationId xmlns:a16="http://schemas.microsoft.com/office/drawing/2014/main" id="{D7F28392-3BAA-409C-BA9E-2E693DCFE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A22B76-E49C-4597-907D-C6DB1AFB5888}"/>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168627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B17B0-2348-471B-8758-319D5F4A3B74}"/>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3" name="Footer Placeholder 2">
            <a:extLst>
              <a:ext uri="{FF2B5EF4-FFF2-40B4-BE49-F238E27FC236}">
                <a16:creationId xmlns:a16="http://schemas.microsoft.com/office/drawing/2014/main" id="{F9A4F140-3275-40FA-A092-77E8215C6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4EF8D2-6723-4606-AB2D-81A792E216F8}"/>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42250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890E-90F8-4160-865D-838FC934B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251AB6-8418-4875-822C-E090EB1E2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3CDDFD-8A45-4561-9C15-667029FDA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A33427-8AF5-4CCD-9370-2185C0DF3699}"/>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6" name="Footer Placeholder 5">
            <a:extLst>
              <a:ext uri="{FF2B5EF4-FFF2-40B4-BE49-F238E27FC236}">
                <a16:creationId xmlns:a16="http://schemas.microsoft.com/office/drawing/2014/main" id="{802D8316-674C-42E9-86C6-8B341DDAC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7D4B9-9D60-4AC4-8B14-FAA6E74D54F8}"/>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341473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FC8F-9A68-48FA-8DAC-9743FF06D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C9720-46BB-44BF-AD80-5156448FE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C92ED-2918-4949-AEBA-2689B1D72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1B4563-C495-44E2-B161-0E11A40CE376}"/>
              </a:ext>
            </a:extLst>
          </p:cNvPr>
          <p:cNvSpPr>
            <a:spLocks noGrp="1"/>
          </p:cNvSpPr>
          <p:nvPr>
            <p:ph type="dt" sz="half" idx="10"/>
          </p:nvPr>
        </p:nvSpPr>
        <p:spPr/>
        <p:txBody>
          <a:bodyPr/>
          <a:lstStyle/>
          <a:p>
            <a:fld id="{8BBD2D3C-76C8-4169-8B4F-CDDB92B9B276}" type="datetimeFigureOut">
              <a:rPr lang="en-US" smtClean="0"/>
              <a:t>10/1/2019</a:t>
            </a:fld>
            <a:endParaRPr lang="en-US"/>
          </a:p>
        </p:txBody>
      </p:sp>
      <p:sp>
        <p:nvSpPr>
          <p:cNvPr id="6" name="Footer Placeholder 5">
            <a:extLst>
              <a:ext uri="{FF2B5EF4-FFF2-40B4-BE49-F238E27FC236}">
                <a16:creationId xmlns:a16="http://schemas.microsoft.com/office/drawing/2014/main" id="{F6DDBD6D-CFBD-4B5C-9206-6F5241F28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0BD1D-7256-4CDA-A0C5-E0A07BFA802B}"/>
              </a:ext>
            </a:extLst>
          </p:cNvPr>
          <p:cNvSpPr>
            <a:spLocks noGrp="1"/>
          </p:cNvSpPr>
          <p:nvPr>
            <p:ph type="sldNum" sz="quarter" idx="12"/>
          </p:nvPr>
        </p:nvSpPr>
        <p:spPr/>
        <p:txBody>
          <a:bodyPr/>
          <a:lstStyle/>
          <a:p>
            <a:fld id="{DB7EE9AC-6FCA-4340-B638-73D451DE02D6}" type="slidenum">
              <a:rPr lang="en-US" smtClean="0"/>
              <a:t>‹#›</a:t>
            </a:fld>
            <a:endParaRPr lang="en-US"/>
          </a:p>
        </p:txBody>
      </p:sp>
    </p:spTree>
    <p:extLst>
      <p:ext uri="{BB962C8B-B14F-4D97-AF65-F5344CB8AC3E}">
        <p14:creationId xmlns:p14="http://schemas.microsoft.com/office/powerpoint/2010/main" val="213445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E4E84-EE33-497B-B833-57673CE68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5DDF7A-C2EB-4DCB-A931-EAEEAABAC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910E0-8978-46B8-BCDE-200C23A69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D2D3C-76C8-4169-8B4F-CDDB92B9B276}" type="datetimeFigureOut">
              <a:rPr lang="en-US" smtClean="0"/>
              <a:t>10/1/2019</a:t>
            </a:fld>
            <a:endParaRPr lang="en-US"/>
          </a:p>
        </p:txBody>
      </p:sp>
      <p:sp>
        <p:nvSpPr>
          <p:cNvPr id="5" name="Footer Placeholder 4">
            <a:extLst>
              <a:ext uri="{FF2B5EF4-FFF2-40B4-BE49-F238E27FC236}">
                <a16:creationId xmlns:a16="http://schemas.microsoft.com/office/drawing/2014/main" id="{BFADA0C8-767C-4036-9B33-4482B3267B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368BC-0247-4621-B837-E24FD93FF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EE9AC-6FCA-4340-B638-73D451DE02D6}" type="slidenum">
              <a:rPr lang="en-US" smtClean="0"/>
              <a:t>‹#›</a:t>
            </a:fld>
            <a:endParaRPr lang="en-US"/>
          </a:p>
        </p:txBody>
      </p:sp>
    </p:spTree>
    <p:extLst>
      <p:ext uri="{BB962C8B-B14F-4D97-AF65-F5344CB8AC3E}">
        <p14:creationId xmlns:p14="http://schemas.microsoft.com/office/powerpoint/2010/main" val="365817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adp-gmbh.ch/ora/sql/create_tab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adp-gmbh.ch/ora/sql/to_dat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E9F1-62D2-49CF-83FA-D796AD6F9BA9}"/>
              </a:ext>
            </a:extLst>
          </p:cNvPr>
          <p:cNvSpPr>
            <a:spLocks noGrp="1"/>
          </p:cNvSpPr>
          <p:nvPr>
            <p:ph type="ctrTitle"/>
          </p:nvPr>
        </p:nvSpPr>
        <p:spPr/>
        <p:txBody>
          <a:bodyPr/>
          <a:lstStyle/>
          <a:p>
            <a:r>
              <a:rPr lang="en-US" dirty="0"/>
              <a:t>SQL Joins</a:t>
            </a:r>
          </a:p>
        </p:txBody>
      </p:sp>
      <p:sp>
        <p:nvSpPr>
          <p:cNvPr id="3" name="Subtitle 2">
            <a:extLst>
              <a:ext uri="{FF2B5EF4-FFF2-40B4-BE49-F238E27FC236}">
                <a16:creationId xmlns:a16="http://schemas.microsoft.com/office/drawing/2014/main" id="{E626FC3B-2BA8-4E4D-92C7-4FC8F9BCEF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771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DFD9-0DB7-4C45-9DB2-7F66539F3683}"/>
              </a:ext>
            </a:extLst>
          </p:cNvPr>
          <p:cNvSpPr>
            <a:spLocks noGrp="1"/>
          </p:cNvSpPr>
          <p:nvPr>
            <p:ph type="title"/>
          </p:nvPr>
        </p:nvSpPr>
        <p:spPr/>
        <p:txBody>
          <a:bodyPr/>
          <a:lstStyle/>
          <a:p>
            <a:r>
              <a:rPr lang="en-US" dirty="0"/>
              <a:t>Union vs Join</a:t>
            </a:r>
          </a:p>
        </p:txBody>
      </p:sp>
      <p:sp>
        <p:nvSpPr>
          <p:cNvPr id="3" name="Content Placeholder 2">
            <a:extLst>
              <a:ext uri="{FF2B5EF4-FFF2-40B4-BE49-F238E27FC236}">
                <a16:creationId xmlns:a16="http://schemas.microsoft.com/office/drawing/2014/main" id="{AE7945CF-260E-4540-A031-DFF2E6A1EF3A}"/>
              </a:ext>
            </a:extLst>
          </p:cNvPr>
          <p:cNvSpPr>
            <a:spLocks noGrp="1"/>
          </p:cNvSpPr>
          <p:nvPr>
            <p:ph idx="1"/>
          </p:nvPr>
        </p:nvSpPr>
        <p:spPr>
          <a:xfrm>
            <a:off x="156556" y="1457932"/>
            <a:ext cx="6360622" cy="4351338"/>
          </a:xfrm>
        </p:spPr>
        <p:txBody>
          <a:bodyPr>
            <a:normAutofit lnSpcReduction="10000"/>
          </a:bodyPr>
          <a:lstStyle/>
          <a:p>
            <a:r>
              <a:rPr lang="en-US" dirty="0"/>
              <a:t>Union – Allows us to add many similar data sets to create a resulting set that contains the data from multiple sources.</a:t>
            </a:r>
          </a:p>
          <a:p>
            <a:r>
              <a:rPr lang="en-US" dirty="0"/>
              <a:t>Union does not require any condition for joining</a:t>
            </a:r>
          </a:p>
          <a:p>
            <a:pPr marL="0" indent="0">
              <a:buNone/>
            </a:pPr>
            <a:r>
              <a:rPr lang="en-US" dirty="0">
                <a:latin typeface="Courier New" panose="02070309020205020404" pitchFamily="49" charset="0"/>
                <a:cs typeface="Courier New" panose="02070309020205020404" pitchFamily="49" charset="0"/>
              </a:rPr>
              <a:t>Select “ID”, “NAME” from Turtles</a:t>
            </a:r>
          </a:p>
          <a:p>
            <a:pPr marL="0" indent="0">
              <a:buNone/>
            </a:pPr>
            <a:r>
              <a:rPr lang="en-US" dirty="0">
                <a:latin typeface="Courier New" panose="02070309020205020404" pitchFamily="49" charset="0"/>
                <a:cs typeface="Courier New" panose="02070309020205020404" pitchFamily="49" charset="0"/>
              </a:rPr>
              <a:t>UNION</a:t>
            </a:r>
          </a:p>
          <a:p>
            <a:pPr marL="0" indent="0">
              <a:buNone/>
            </a:pPr>
            <a:r>
              <a:rPr lang="en-US" dirty="0">
                <a:latin typeface="Courier New" panose="02070309020205020404" pitchFamily="49" charset="0"/>
                <a:cs typeface="Courier New" panose="02070309020205020404" pitchFamily="49" charset="0"/>
              </a:rPr>
              <a:t>SELECT “ID”, “NAME” from </a:t>
            </a:r>
            <a:r>
              <a:rPr lang="en-US" dirty="0" err="1">
                <a:latin typeface="Courier New" panose="02070309020205020404" pitchFamily="49" charset="0"/>
                <a:cs typeface="Courier New" panose="02070309020205020404" pitchFamily="49" charset="0"/>
              </a:rPr>
              <a:t>Ninja_Turtles</a:t>
            </a:r>
            <a:endParaRPr lang="en-US"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Content Placeholder 2">
            <a:extLst>
              <a:ext uri="{FF2B5EF4-FFF2-40B4-BE49-F238E27FC236}">
                <a16:creationId xmlns:a16="http://schemas.microsoft.com/office/drawing/2014/main" id="{677CEDD8-0CDB-4CE2-BF02-E0ED0E5BF6B0}"/>
              </a:ext>
            </a:extLst>
          </p:cNvPr>
          <p:cNvSpPr txBox="1">
            <a:spLocks/>
          </p:cNvSpPr>
          <p:nvPr/>
        </p:nvSpPr>
        <p:spPr>
          <a:xfrm>
            <a:off x="6367548" y="1457932"/>
            <a:ext cx="63606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Join – Allows us to join records on different tables based on given conditions between many tables.</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Select * from Turtles 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INNER JOIN</a:t>
            </a:r>
          </a:p>
          <a:p>
            <a:pPr marL="0" indent="0">
              <a:buFont typeface="Arial" panose="020B0604020202020204" pitchFamily="34" charset="0"/>
              <a:buNone/>
            </a:pPr>
            <a:endParaRPr lang="en-US"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dirty="0" err="1">
                <a:latin typeface="Courier New" panose="02070309020205020404" pitchFamily="49" charset="0"/>
                <a:cs typeface="Courier New" panose="02070309020205020404" pitchFamily="49" charset="0"/>
              </a:rPr>
              <a:t>Ninja_Turtles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on </a:t>
            </a:r>
            <a:r>
              <a:rPr lang="en-US" dirty="0" err="1">
                <a:latin typeface="Courier New" panose="02070309020205020404" pitchFamily="49" charset="0"/>
                <a:cs typeface="Courier New" panose="02070309020205020404" pitchFamily="49" charset="0"/>
              </a:rPr>
              <a:t>nt.Name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t.Name</a:t>
            </a:r>
            <a:endParaRPr lang="en-US" dirty="0">
              <a:latin typeface="Courier New" panose="02070309020205020404" pitchFamily="49" charset="0"/>
              <a:cs typeface="Courier New" panose="02070309020205020404" pitchFamily="49" charset="0"/>
            </a:endParaRPr>
          </a:p>
          <a:p>
            <a:pPr marL="0" indent="0">
              <a:buNone/>
            </a:pPr>
            <a:endParaRPr lang="en-US" dirty="0"/>
          </a:p>
          <a:p>
            <a:endParaRPr lang="en-US" dirty="0"/>
          </a:p>
        </p:txBody>
      </p:sp>
    </p:spTree>
    <p:extLst>
      <p:ext uri="{BB962C8B-B14F-4D97-AF65-F5344CB8AC3E}">
        <p14:creationId xmlns:p14="http://schemas.microsoft.com/office/powerpoint/2010/main" val="97402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D035-AACA-4B78-B34A-D5C44DD2136B}"/>
              </a:ext>
            </a:extLst>
          </p:cNvPr>
          <p:cNvSpPr>
            <a:spLocks noGrp="1"/>
          </p:cNvSpPr>
          <p:nvPr>
            <p:ph type="title"/>
          </p:nvPr>
        </p:nvSpPr>
        <p:spPr/>
        <p:txBody>
          <a:bodyPr rtlCol="0">
            <a:normAutofit fontScale="90000"/>
          </a:bodyPr>
          <a:lstStyle/>
          <a:p>
            <a:pPr>
              <a:defRPr/>
            </a:pPr>
            <a:r>
              <a:rPr lang="en-US" b="1" dirty="0"/>
              <a:t>Set operators (UNION, UNION ALL, MINUS, INTERSECT) [SQL]</a:t>
            </a:r>
            <a:br>
              <a:rPr lang="en-US" b="1" dirty="0"/>
            </a:br>
            <a:endParaRPr lang="en-US" dirty="0"/>
          </a:p>
        </p:txBody>
      </p:sp>
      <p:sp>
        <p:nvSpPr>
          <p:cNvPr id="3" name="Content Placeholder 2">
            <a:extLst>
              <a:ext uri="{FF2B5EF4-FFF2-40B4-BE49-F238E27FC236}">
                <a16:creationId xmlns:a16="http://schemas.microsoft.com/office/drawing/2014/main" id="{6450B024-DC6C-4CB0-BD4F-DC66523C12B3}"/>
              </a:ext>
            </a:extLst>
          </p:cNvPr>
          <p:cNvSpPr>
            <a:spLocks noGrp="1"/>
          </p:cNvSpPr>
          <p:nvPr>
            <p:ph idx="1"/>
          </p:nvPr>
        </p:nvSpPr>
        <p:spPr/>
        <p:txBody>
          <a:bodyPr rtlCol="0">
            <a:normAutofit/>
          </a:bodyPr>
          <a:lstStyle/>
          <a:p>
            <a:pPr>
              <a:defRPr/>
            </a:pPr>
            <a:r>
              <a:rPr lang="en-US" b="1" dirty="0"/>
              <a:t>select</a:t>
            </a:r>
            <a:r>
              <a:rPr lang="en-US" dirty="0"/>
              <a:t> col_1, col_2, col_3, ... </a:t>
            </a:r>
            <a:r>
              <a:rPr lang="en-US" dirty="0" err="1"/>
              <a:t>col_n</a:t>
            </a:r>
            <a:r>
              <a:rPr lang="en-US" dirty="0"/>
              <a:t> from table_1 </a:t>
            </a:r>
            <a:r>
              <a:rPr lang="en-US" b="1" dirty="0"/>
              <a:t>set operator</a:t>
            </a:r>
            <a:r>
              <a:rPr lang="en-US" dirty="0"/>
              <a:t> </a:t>
            </a:r>
          </a:p>
          <a:p>
            <a:pPr>
              <a:buNone/>
              <a:defRPr/>
            </a:pPr>
            <a:r>
              <a:rPr lang="en-US" b="1" dirty="0"/>
              <a:t>	select</a:t>
            </a:r>
            <a:r>
              <a:rPr lang="en-US" dirty="0"/>
              <a:t> col_1, col_2, col_3, ... </a:t>
            </a:r>
            <a:r>
              <a:rPr lang="en-US" dirty="0" err="1"/>
              <a:t>col_n</a:t>
            </a:r>
            <a:r>
              <a:rPr lang="en-US" dirty="0"/>
              <a:t> from table_2 </a:t>
            </a:r>
            <a:r>
              <a:rPr lang="en-US" b="1" dirty="0"/>
              <a:t>set operator</a:t>
            </a:r>
            <a:r>
              <a:rPr lang="en-US" dirty="0"/>
              <a:t> </a:t>
            </a:r>
          </a:p>
          <a:p>
            <a:pPr>
              <a:buNone/>
              <a:defRPr/>
            </a:pPr>
            <a:r>
              <a:rPr lang="en-US" dirty="0"/>
              <a:t>    ... ... </a:t>
            </a:r>
            <a:r>
              <a:rPr lang="en-US" b="1" dirty="0"/>
              <a:t>select</a:t>
            </a:r>
            <a:r>
              <a:rPr lang="en-US" dirty="0"/>
              <a:t> col_1, col_2, col_3, ... </a:t>
            </a:r>
            <a:r>
              <a:rPr lang="en-US" dirty="0" err="1"/>
              <a:t>col_n</a:t>
            </a:r>
            <a:r>
              <a:rPr lang="en-US" dirty="0"/>
              <a:t> from </a:t>
            </a:r>
            <a:r>
              <a:rPr lang="en-US" dirty="0" err="1"/>
              <a:t>table_n</a:t>
            </a:r>
            <a:r>
              <a:rPr lang="en-US" dirty="0"/>
              <a:t>; </a:t>
            </a:r>
          </a:p>
          <a:p>
            <a:pPr>
              <a:defRPr/>
            </a:pPr>
            <a:r>
              <a:rPr lang="en-US" dirty="0"/>
              <a:t>The four </a:t>
            </a:r>
            <a:r>
              <a:rPr lang="en-US" i="1" dirty="0"/>
              <a:t>set operators</a:t>
            </a:r>
            <a:r>
              <a:rPr lang="en-US" dirty="0"/>
              <a:t> union, union all, intersect and minus allow to serially combine more than one select statements. Although more than one select statement will then be present, only </a:t>
            </a:r>
            <a:r>
              <a:rPr lang="en-US" i="1" dirty="0"/>
              <a:t>one</a:t>
            </a:r>
            <a:r>
              <a:rPr lang="en-US" dirty="0"/>
              <a:t> result set is then returned. </a:t>
            </a:r>
          </a:p>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CE73FCFD-ACE1-4816-8968-E625D0992230}"/>
              </a:ext>
            </a:extLst>
          </p:cNvPr>
          <p:cNvSpPr>
            <a:spLocks noGrp="1"/>
          </p:cNvSpPr>
          <p:nvPr>
            <p:ph idx="1"/>
          </p:nvPr>
        </p:nvSpPr>
        <p:spPr>
          <a:xfrm>
            <a:off x="492642" y="209108"/>
            <a:ext cx="8229600" cy="5364163"/>
          </a:xfrm>
        </p:spPr>
        <p:txBody>
          <a:bodyPr/>
          <a:lstStyle/>
          <a:p>
            <a:r>
              <a:rPr lang="en-US" altLang="en-US" dirty="0"/>
              <a:t>For the demonstration of set operators, the following test tables are created: </a:t>
            </a:r>
          </a:p>
          <a:p>
            <a:r>
              <a:rPr lang="en-US" altLang="en-US" dirty="0">
                <a:hlinkClick r:id="rId2"/>
              </a:rPr>
              <a:t>create table</a:t>
            </a:r>
            <a:r>
              <a:rPr lang="en-US" altLang="en-US" dirty="0"/>
              <a:t> table_1 ( col_1 number, col_2 varchar2(10), col_3 date );</a:t>
            </a:r>
          </a:p>
          <a:p>
            <a:r>
              <a:rPr lang="en-US" altLang="en-US" dirty="0">
                <a:hlinkClick r:id="rId2"/>
              </a:rPr>
              <a:t>create table</a:t>
            </a:r>
            <a:r>
              <a:rPr lang="en-US" altLang="en-US" dirty="0"/>
              <a:t> table_2 ( col_1 number, col_2 varchar2(10), col_3 date ); </a:t>
            </a:r>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08581-4909-41C0-B730-405D26AA91E2}"/>
              </a:ext>
            </a:extLst>
          </p:cNvPr>
          <p:cNvSpPr>
            <a:spLocks noGrp="1"/>
          </p:cNvSpPr>
          <p:nvPr>
            <p:ph idx="1"/>
          </p:nvPr>
        </p:nvSpPr>
        <p:spPr>
          <a:xfrm>
            <a:off x="1981200" y="685800"/>
            <a:ext cx="8229600" cy="5943600"/>
          </a:xfrm>
        </p:spPr>
        <p:txBody>
          <a:bodyPr rtlCol="0">
            <a:normAutofit fontScale="92500" lnSpcReduction="10000"/>
          </a:bodyPr>
          <a:lstStyle/>
          <a:p>
            <a:pPr>
              <a:defRPr/>
            </a:pPr>
            <a:r>
              <a:rPr lang="en-US" dirty="0"/>
              <a:t>Then, a few values are inserted: </a:t>
            </a:r>
          </a:p>
          <a:p>
            <a:pPr>
              <a:defRPr/>
            </a:pPr>
            <a:r>
              <a:rPr lang="en-US" dirty="0"/>
              <a:t>insert into table_1 values ( 3, 'hello' , </a:t>
            </a:r>
            <a:r>
              <a:rPr lang="en-US" dirty="0" err="1">
                <a:hlinkClick r:id="rId2"/>
              </a:rPr>
              <a:t>to_date</a:t>
            </a:r>
            <a:r>
              <a:rPr lang="en-US" dirty="0"/>
              <a:t>('28.08.1970')); </a:t>
            </a:r>
          </a:p>
          <a:p>
            <a:pPr>
              <a:defRPr/>
            </a:pPr>
            <a:r>
              <a:rPr lang="en-US" dirty="0"/>
              <a:t>insert into table_1 values ( 42, 'galaxy', </a:t>
            </a:r>
            <a:r>
              <a:rPr lang="en-US" dirty="0" err="1">
                <a:hlinkClick r:id="rId2"/>
              </a:rPr>
              <a:t>to_date</a:t>
            </a:r>
            <a:r>
              <a:rPr lang="en-US" dirty="0"/>
              <a:t>('01.01.2001')); </a:t>
            </a:r>
          </a:p>
          <a:p>
            <a:pPr>
              <a:defRPr/>
            </a:pPr>
            <a:r>
              <a:rPr lang="en-US" dirty="0"/>
              <a:t>insert into table_1 values (100, 'bye' , </a:t>
            </a:r>
            <a:r>
              <a:rPr lang="en-US" dirty="0" err="1">
                <a:hlinkClick r:id="rId2"/>
              </a:rPr>
              <a:t>to_date</a:t>
            </a:r>
            <a:r>
              <a:rPr lang="en-US" dirty="0"/>
              <a:t>('09.02.2004')); </a:t>
            </a:r>
          </a:p>
          <a:p>
            <a:pPr>
              <a:defRPr/>
            </a:pPr>
            <a:r>
              <a:rPr lang="en-US" dirty="0"/>
              <a:t>insert into table_2 values ( 3, 'bye' , </a:t>
            </a:r>
            <a:r>
              <a:rPr lang="en-US" dirty="0" err="1">
                <a:hlinkClick r:id="rId2"/>
              </a:rPr>
              <a:t>to_date</a:t>
            </a:r>
            <a:r>
              <a:rPr lang="en-US" dirty="0"/>
              <a:t>('28.08.1970')); </a:t>
            </a:r>
          </a:p>
          <a:p>
            <a:pPr>
              <a:defRPr/>
            </a:pPr>
            <a:r>
              <a:rPr lang="en-US" dirty="0"/>
              <a:t>insert into table_2 values ( 42, 'galaxy', </a:t>
            </a:r>
            <a:r>
              <a:rPr lang="en-US" dirty="0" err="1">
                <a:hlinkClick r:id="rId2"/>
              </a:rPr>
              <a:t>to_date</a:t>
            </a:r>
            <a:r>
              <a:rPr lang="en-US" dirty="0"/>
              <a:t>('01.01.2001')); </a:t>
            </a:r>
          </a:p>
          <a:p>
            <a:pPr>
              <a:defRPr/>
            </a:pPr>
            <a:r>
              <a:rPr lang="en-US" dirty="0"/>
              <a:t>insert into table_2 values ( 60, 'bye' , </a:t>
            </a:r>
            <a:r>
              <a:rPr lang="en-US" dirty="0" err="1">
                <a:hlinkClick r:id="rId2"/>
              </a:rPr>
              <a:t>to_date</a:t>
            </a:r>
            <a:r>
              <a:rPr lang="en-US" dirty="0"/>
              <a:t>('09.02.2004')); </a:t>
            </a:r>
          </a:p>
          <a:p>
            <a:pPr>
              <a:defRPr/>
            </a:pPr>
            <a:r>
              <a:rPr lang="en-US" dirty="0"/>
              <a:t>insert into table_2 values ( 3, 'hello' , </a:t>
            </a:r>
            <a:r>
              <a:rPr lang="en-US" dirty="0" err="1">
                <a:hlinkClick r:id="rId2"/>
              </a:rPr>
              <a:t>to_date</a:t>
            </a:r>
            <a:r>
              <a:rPr lang="en-US" dirty="0"/>
              <a:t>('05.05.2002')); </a:t>
            </a:r>
          </a:p>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FE8D07B-045C-415E-8FAD-4E3068F95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625" t="27083" r="28125" b="33333"/>
          <a:stretch>
            <a:fillRect/>
          </a:stretch>
        </p:blipFill>
        <p:spPr bwMode="auto">
          <a:xfrm>
            <a:off x="1905000" y="457200"/>
            <a:ext cx="8001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a:extLst>
              <a:ext uri="{FF2B5EF4-FFF2-40B4-BE49-F238E27FC236}">
                <a16:creationId xmlns:a16="http://schemas.microsoft.com/office/drawing/2014/main" id="{B4E7BE90-679D-40C9-B968-A0283D41A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33333" r="32813" b="27083"/>
          <a:stretch>
            <a:fillRect/>
          </a:stretch>
        </p:blipFill>
        <p:spPr bwMode="auto">
          <a:xfrm>
            <a:off x="1752600" y="533400"/>
            <a:ext cx="79248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6C22789-4D78-4201-B3AB-42E3136A3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28125" r="28125" b="41667"/>
          <a:stretch>
            <a:fillRect/>
          </a:stretch>
        </p:blipFill>
        <p:spPr bwMode="auto">
          <a:xfrm>
            <a:off x="1905000" y="609600"/>
            <a:ext cx="7696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6D731CB-ECE2-44A5-B22C-92289B345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625" t="46875" r="35938" b="19792"/>
          <a:stretch>
            <a:fillRect/>
          </a:stretch>
        </p:blipFill>
        <p:spPr bwMode="auto">
          <a:xfrm>
            <a:off x="2133600" y="838200"/>
            <a:ext cx="7391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07FC-EC2D-454A-ACB3-8AC82867A72D}"/>
              </a:ext>
            </a:extLst>
          </p:cNvPr>
          <p:cNvSpPr>
            <a:spLocks noGrp="1"/>
          </p:cNvSpPr>
          <p:nvPr>
            <p:ph type="title"/>
          </p:nvPr>
        </p:nvSpPr>
        <p:spPr/>
        <p:txBody>
          <a:bodyPr/>
          <a:lstStyle/>
          <a:p>
            <a:r>
              <a:rPr lang="en-US" dirty="0"/>
              <a:t>What is SQL Join?</a:t>
            </a:r>
          </a:p>
        </p:txBody>
      </p:sp>
      <p:sp>
        <p:nvSpPr>
          <p:cNvPr id="3" name="Content Placeholder 2">
            <a:extLst>
              <a:ext uri="{FF2B5EF4-FFF2-40B4-BE49-F238E27FC236}">
                <a16:creationId xmlns:a16="http://schemas.microsoft.com/office/drawing/2014/main" id="{A26676B2-835B-4394-B2BF-6F503F0FBB3D}"/>
              </a:ext>
            </a:extLst>
          </p:cNvPr>
          <p:cNvSpPr>
            <a:spLocks noGrp="1"/>
          </p:cNvSpPr>
          <p:nvPr>
            <p:ph idx="1"/>
          </p:nvPr>
        </p:nvSpPr>
        <p:spPr/>
        <p:txBody>
          <a:bodyPr/>
          <a:lstStyle/>
          <a:p>
            <a:r>
              <a:rPr lang="en-US" dirty="0"/>
              <a:t>The Join Clause combines rows from two or more tables</a:t>
            </a:r>
          </a:p>
          <a:p>
            <a:r>
              <a:rPr lang="en-US" dirty="0"/>
              <a:t>It creates a set of rows in a temporary table</a:t>
            </a:r>
          </a:p>
          <a:p>
            <a:r>
              <a:rPr lang="en-US" dirty="0"/>
              <a:t>EQUI JOIN</a:t>
            </a:r>
          </a:p>
          <a:p>
            <a:pPr lvl="1"/>
            <a:r>
              <a:rPr lang="en-US" dirty="0"/>
              <a:t>EQUI JOIN is a simple SQL join.</a:t>
            </a:r>
          </a:p>
          <a:p>
            <a:pPr lvl="1"/>
            <a:r>
              <a:rPr lang="en-US" dirty="0"/>
              <a:t>Uses the equal sign(=) as the comparison operator for the condition</a:t>
            </a:r>
          </a:p>
          <a:p>
            <a:r>
              <a:rPr lang="en-US" dirty="0"/>
              <a:t>NON EQUI JOIN (not used in practice)</a:t>
            </a:r>
          </a:p>
          <a:p>
            <a:pPr lvl="1"/>
            <a:r>
              <a:rPr lang="en-US" dirty="0"/>
              <a:t>NON EQUI JOIN uses comparison operator other than the equal sign.</a:t>
            </a:r>
          </a:p>
          <a:p>
            <a:pPr lvl="1"/>
            <a:r>
              <a:rPr lang="en-US" dirty="0"/>
              <a:t>The operators uses like &gt;, &lt;, &gt;=, &lt;= with the condition.</a:t>
            </a:r>
          </a:p>
          <a:p>
            <a:pPr marL="0" indent="0">
              <a:buNone/>
            </a:pPr>
            <a:endParaRPr lang="en-US" dirty="0"/>
          </a:p>
        </p:txBody>
      </p:sp>
    </p:spTree>
    <p:extLst>
      <p:ext uri="{BB962C8B-B14F-4D97-AF65-F5344CB8AC3E}">
        <p14:creationId xmlns:p14="http://schemas.microsoft.com/office/powerpoint/2010/main" val="318305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0C55-5ED5-4C2F-BEB3-3AF711941DAE}"/>
              </a:ext>
            </a:extLst>
          </p:cNvPr>
          <p:cNvSpPr>
            <a:spLocks noGrp="1"/>
          </p:cNvSpPr>
          <p:nvPr>
            <p:ph type="title"/>
          </p:nvPr>
        </p:nvSpPr>
        <p:spPr/>
        <p:txBody>
          <a:bodyPr/>
          <a:lstStyle/>
          <a:p>
            <a:r>
              <a:rPr lang="en-US" dirty="0"/>
              <a:t>Types of SQL Joins</a:t>
            </a:r>
          </a:p>
        </p:txBody>
      </p:sp>
      <p:sp>
        <p:nvSpPr>
          <p:cNvPr id="3" name="Content Placeholder 2">
            <a:extLst>
              <a:ext uri="{FF2B5EF4-FFF2-40B4-BE49-F238E27FC236}">
                <a16:creationId xmlns:a16="http://schemas.microsoft.com/office/drawing/2014/main" id="{A6F9419B-D06F-4D45-BCD8-21A0302801E2}"/>
              </a:ext>
            </a:extLst>
          </p:cNvPr>
          <p:cNvSpPr>
            <a:spLocks noGrp="1"/>
          </p:cNvSpPr>
          <p:nvPr>
            <p:ph idx="1"/>
          </p:nvPr>
        </p:nvSpPr>
        <p:spPr/>
        <p:txBody>
          <a:bodyPr/>
          <a:lstStyle/>
          <a:p>
            <a:r>
              <a:rPr lang="en-US" dirty="0"/>
              <a:t>INNER JOIN</a:t>
            </a:r>
          </a:p>
          <a:p>
            <a:r>
              <a:rPr lang="en-US" dirty="0"/>
              <a:t>LEFT JOIN OR LEFT OUTER JOIN</a:t>
            </a:r>
          </a:p>
          <a:p>
            <a:r>
              <a:rPr lang="en-US" dirty="0"/>
              <a:t>RIGHT JOIN OR RIGHT OUTER JOIN</a:t>
            </a:r>
          </a:p>
          <a:p>
            <a:r>
              <a:rPr lang="en-US" dirty="0"/>
              <a:t>FULL OUTER JOIN</a:t>
            </a:r>
          </a:p>
          <a:p>
            <a:r>
              <a:rPr lang="en-US" dirty="0"/>
              <a:t>CROSS JOIN</a:t>
            </a:r>
          </a:p>
          <a:p>
            <a:r>
              <a:rPr lang="en-US" dirty="0"/>
              <a:t>SELF JOIN</a:t>
            </a:r>
          </a:p>
          <a:p>
            <a:r>
              <a:rPr lang="en-US" dirty="0"/>
              <a:t>NATURAL JOIN</a:t>
            </a:r>
          </a:p>
          <a:p>
            <a:endParaRPr lang="en-US" dirty="0"/>
          </a:p>
        </p:txBody>
      </p:sp>
    </p:spTree>
    <p:extLst>
      <p:ext uri="{BB962C8B-B14F-4D97-AF65-F5344CB8AC3E}">
        <p14:creationId xmlns:p14="http://schemas.microsoft.com/office/powerpoint/2010/main" val="393331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C0BF-4FEA-4D36-9799-76331E71126A}"/>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5EFCFA8A-81A2-40E4-8183-84F0078418D0}"/>
              </a:ext>
            </a:extLst>
          </p:cNvPr>
          <p:cNvSpPr>
            <a:spLocks noGrp="1"/>
          </p:cNvSpPr>
          <p:nvPr>
            <p:ph idx="1"/>
          </p:nvPr>
        </p:nvSpPr>
        <p:spPr>
          <a:xfrm>
            <a:off x="458972" y="1591709"/>
            <a:ext cx="5637028" cy="4351338"/>
          </a:xfrm>
        </p:spPr>
        <p:txBody>
          <a:bodyPr>
            <a:normAutofit/>
          </a:bodyPr>
          <a:lstStyle/>
          <a:p>
            <a:r>
              <a:rPr lang="en-US" dirty="0"/>
              <a:t>The INNER JOIN selects all rows from both participating tables as long as there is a match between the columns.</a:t>
            </a:r>
          </a:p>
          <a:p>
            <a:r>
              <a:rPr lang="en-US" dirty="0"/>
              <a:t>An SQL INNER JOIN is same as JOIN clause, combining rows from two or more tables.</a:t>
            </a:r>
          </a:p>
          <a:p>
            <a:endParaRPr lang="en-US" dirty="0"/>
          </a:p>
        </p:txBody>
      </p:sp>
      <p:sp>
        <p:nvSpPr>
          <p:cNvPr id="5" name="Rectangle 4">
            <a:extLst>
              <a:ext uri="{FF2B5EF4-FFF2-40B4-BE49-F238E27FC236}">
                <a16:creationId xmlns:a16="http://schemas.microsoft.com/office/drawing/2014/main" id="{FD856C6D-E3F2-4541-9F89-E7F520AF705D}"/>
              </a:ext>
            </a:extLst>
          </p:cNvPr>
          <p:cNvSpPr/>
          <p:nvPr/>
        </p:nvSpPr>
        <p:spPr>
          <a:xfrm>
            <a:off x="6663069" y="2801716"/>
            <a:ext cx="5069959" cy="1477328"/>
          </a:xfrm>
          <a:prstGeom prst="rect">
            <a:avLst/>
          </a:prstGeom>
        </p:spPr>
        <p:txBody>
          <a:bodyPr wrap="square">
            <a:spAutoFit/>
          </a:bodyPr>
          <a:lstStyle/>
          <a:p>
            <a:r>
              <a:rPr lang="en-US" dirty="0"/>
              <a:t>Example: INNER JOIN</a:t>
            </a:r>
          </a:p>
          <a:p>
            <a:endParaRPr lang="en-US" dirty="0"/>
          </a:p>
          <a:p>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table_A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INNER JOIN </a:t>
            </a:r>
            <a:r>
              <a:rPr lang="en-US" dirty="0" err="1">
                <a:latin typeface="Courier New" panose="02070309020205020404" pitchFamily="49" charset="0"/>
                <a:cs typeface="Courier New" panose="02070309020205020404" pitchFamily="49" charset="0"/>
              </a:rPr>
              <a:t>table_B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ON </a:t>
            </a:r>
            <a:r>
              <a:rPr lang="en-US" dirty="0" err="1">
                <a:latin typeface="Courier New" panose="02070309020205020404" pitchFamily="49" charset="0"/>
                <a:cs typeface="Courier New" panose="02070309020205020404" pitchFamily="49" charset="0"/>
              </a:rPr>
              <a:t>table_A.A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table_B.A</a:t>
            </a:r>
            <a:r>
              <a:rPr lang="en-US" dirty="0">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1306EA25-39B8-4EE6-A351-CA5B61BB7DCD}"/>
              </a:ext>
            </a:extLst>
          </p:cNvPr>
          <p:cNvGraphicFramePr>
            <a:graphicFrameLocks noGrp="1"/>
          </p:cNvGraphicFramePr>
          <p:nvPr>
            <p:extLst>
              <p:ext uri="{D42A27DB-BD31-4B8C-83A1-F6EECF244321}">
                <p14:modId xmlns:p14="http://schemas.microsoft.com/office/powerpoint/2010/main" val="2810996219"/>
              </p:ext>
            </p:extLst>
          </p:nvPr>
        </p:nvGraphicFramePr>
        <p:xfrm>
          <a:off x="6803804" y="377548"/>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M</a:t>
                      </a:r>
                    </a:p>
                  </a:txBody>
                  <a:tcPr/>
                </a:tc>
                <a:extLst>
                  <a:ext uri="{0D108BD9-81ED-4DB2-BD59-A6C34878D82A}">
                    <a16:rowId xmlns:a16="http://schemas.microsoft.com/office/drawing/2014/main" val="2415351176"/>
                  </a:ext>
                </a:extLst>
              </a:tr>
              <a:tr h="439521">
                <a:tc>
                  <a:txBody>
                    <a:bodyPr/>
                    <a:lstStyle/>
                    <a:p>
                      <a:r>
                        <a:rPr lang="en-US" dirty="0"/>
                        <a:t>1</a:t>
                      </a:r>
                    </a:p>
                  </a:txBody>
                  <a:tcPr/>
                </a:tc>
                <a:tc>
                  <a:txBody>
                    <a:bodyPr/>
                    <a:lstStyle/>
                    <a:p>
                      <a:r>
                        <a:rPr lang="en-US" dirty="0"/>
                        <a:t>m</a:t>
                      </a:r>
                    </a:p>
                  </a:txBody>
                  <a:tcPr/>
                </a:tc>
                <a:extLst>
                  <a:ext uri="{0D108BD9-81ED-4DB2-BD59-A6C34878D82A}">
                    <a16:rowId xmlns:a16="http://schemas.microsoft.com/office/drawing/2014/main" val="3204313820"/>
                  </a:ext>
                </a:extLst>
              </a:tr>
              <a:tr h="439521">
                <a:tc>
                  <a:txBody>
                    <a:bodyPr/>
                    <a:lstStyle/>
                    <a:p>
                      <a:r>
                        <a:rPr lang="en-US" dirty="0"/>
                        <a:t>2</a:t>
                      </a:r>
                    </a:p>
                  </a:txBody>
                  <a:tcPr/>
                </a:tc>
                <a:tc>
                  <a:txBody>
                    <a:bodyPr/>
                    <a:lstStyle/>
                    <a:p>
                      <a:r>
                        <a:rPr lang="en-US" dirty="0"/>
                        <a:t>n</a:t>
                      </a:r>
                    </a:p>
                  </a:txBody>
                  <a:tcPr/>
                </a:tc>
                <a:extLst>
                  <a:ext uri="{0D108BD9-81ED-4DB2-BD59-A6C34878D82A}">
                    <a16:rowId xmlns:a16="http://schemas.microsoft.com/office/drawing/2014/main" val="3169425862"/>
                  </a:ext>
                </a:extLst>
              </a:tr>
              <a:tr h="439521">
                <a:tc>
                  <a:txBody>
                    <a:bodyPr/>
                    <a:lstStyle/>
                    <a:p>
                      <a:r>
                        <a:rPr lang="en-US" dirty="0"/>
                        <a:t>4</a:t>
                      </a:r>
                    </a:p>
                  </a:txBody>
                  <a:tcPr/>
                </a:tc>
                <a:tc>
                  <a:txBody>
                    <a:bodyPr/>
                    <a:lstStyle/>
                    <a:p>
                      <a:r>
                        <a:rPr lang="en-US" dirty="0"/>
                        <a:t>O</a:t>
                      </a:r>
                    </a:p>
                  </a:txBody>
                  <a:tcPr/>
                </a:tc>
                <a:extLst>
                  <a:ext uri="{0D108BD9-81ED-4DB2-BD59-A6C34878D82A}">
                    <a16:rowId xmlns:a16="http://schemas.microsoft.com/office/drawing/2014/main" val="2155610383"/>
                  </a:ext>
                </a:extLst>
              </a:tr>
            </a:tbl>
          </a:graphicData>
        </a:graphic>
      </p:graphicFrame>
      <p:graphicFrame>
        <p:nvGraphicFramePr>
          <p:cNvPr id="7" name="Table 6">
            <a:extLst>
              <a:ext uri="{FF2B5EF4-FFF2-40B4-BE49-F238E27FC236}">
                <a16:creationId xmlns:a16="http://schemas.microsoft.com/office/drawing/2014/main" id="{BCF6DFDE-04B3-4ACB-992C-49D80D7EC3F7}"/>
              </a:ext>
            </a:extLst>
          </p:cNvPr>
          <p:cNvGraphicFramePr>
            <a:graphicFrameLocks noGrp="1"/>
          </p:cNvGraphicFramePr>
          <p:nvPr>
            <p:extLst>
              <p:ext uri="{D42A27DB-BD31-4B8C-83A1-F6EECF244321}">
                <p14:modId xmlns:p14="http://schemas.microsoft.com/office/powerpoint/2010/main" val="2137124770"/>
              </p:ext>
            </p:extLst>
          </p:nvPr>
        </p:nvGraphicFramePr>
        <p:xfrm>
          <a:off x="9547004" y="365125"/>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15351176"/>
                  </a:ext>
                </a:extLst>
              </a:tr>
              <a:tr h="439521">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204313820"/>
                  </a:ext>
                </a:extLst>
              </a:tr>
              <a:tr h="439521">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3169425862"/>
                  </a:ext>
                </a:extLst>
              </a:tr>
              <a:tr h="439521">
                <a:tc>
                  <a:txBody>
                    <a:bodyPr/>
                    <a:lstStyle/>
                    <a:p>
                      <a:r>
                        <a:rPr lang="en-US" dirty="0"/>
                        <a:t>5</a:t>
                      </a:r>
                    </a:p>
                  </a:txBody>
                  <a:tcPr/>
                </a:tc>
                <a:tc>
                  <a:txBody>
                    <a:bodyPr/>
                    <a:lstStyle/>
                    <a:p>
                      <a:r>
                        <a:rPr lang="en-US" dirty="0"/>
                        <a:t>R</a:t>
                      </a:r>
                    </a:p>
                  </a:txBody>
                  <a:tcPr/>
                </a:tc>
                <a:extLst>
                  <a:ext uri="{0D108BD9-81ED-4DB2-BD59-A6C34878D82A}">
                    <a16:rowId xmlns:a16="http://schemas.microsoft.com/office/drawing/2014/main" val="2155610383"/>
                  </a:ext>
                </a:extLst>
              </a:tr>
            </a:tbl>
          </a:graphicData>
        </a:graphic>
      </p:graphicFrame>
      <p:graphicFrame>
        <p:nvGraphicFramePr>
          <p:cNvPr id="8" name="Table 7">
            <a:extLst>
              <a:ext uri="{FF2B5EF4-FFF2-40B4-BE49-F238E27FC236}">
                <a16:creationId xmlns:a16="http://schemas.microsoft.com/office/drawing/2014/main" id="{F64292A7-36CE-4D13-A017-ED357E0F271B}"/>
              </a:ext>
            </a:extLst>
          </p:cNvPr>
          <p:cNvGraphicFramePr>
            <a:graphicFrameLocks noGrp="1"/>
          </p:cNvGraphicFramePr>
          <p:nvPr>
            <p:extLst>
              <p:ext uri="{D42A27DB-BD31-4B8C-83A1-F6EECF244321}">
                <p14:modId xmlns:p14="http://schemas.microsoft.com/office/powerpoint/2010/main" val="2389681380"/>
              </p:ext>
            </p:extLst>
          </p:nvPr>
        </p:nvGraphicFramePr>
        <p:xfrm>
          <a:off x="6634018" y="4700696"/>
          <a:ext cx="3840018" cy="741680"/>
        </p:xfrm>
        <a:graphic>
          <a:graphicData uri="http://schemas.openxmlformats.org/drawingml/2006/table">
            <a:tbl>
              <a:tblPr firstRow="1" bandRow="1">
                <a:tableStyleId>{5C22544A-7EE6-4342-B048-85BDC9FD1C3A}</a:tableStyleId>
              </a:tblPr>
              <a:tblGrid>
                <a:gridCol w="997065">
                  <a:extLst>
                    <a:ext uri="{9D8B030D-6E8A-4147-A177-3AD203B41FA5}">
                      <a16:colId xmlns:a16="http://schemas.microsoft.com/office/drawing/2014/main" val="737363200"/>
                    </a:ext>
                  </a:extLst>
                </a:gridCol>
                <a:gridCol w="964277">
                  <a:extLst>
                    <a:ext uri="{9D8B030D-6E8A-4147-A177-3AD203B41FA5}">
                      <a16:colId xmlns:a16="http://schemas.microsoft.com/office/drawing/2014/main" val="3555794155"/>
                    </a:ext>
                  </a:extLst>
                </a:gridCol>
                <a:gridCol w="1030778">
                  <a:extLst>
                    <a:ext uri="{9D8B030D-6E8A-4147-A177-3AD203B41FA5}">
                      <a16:colId xmlns:a16="http://schemas.microsoft.com/office/drawing/2014/main" val="165160793"/>
                    </a:ext>
                  </a:extLst>
                </a:gridCol>
                <a:gridCol w="847898">
                  <a:extLst>
                    <a:ext uri="{9D8B030D-6E8A-4147-A177-3AD203B41FA5}">
                      <a16:colId xmlns:a16="http://schemas.microsoft.com/office/drawing/2014/main" val="2947619204"/>
                    </a:ext>
                  </a:extLst>
                </a:gridCol>
              </a:tblGrid>
              <a:tr h="370840">
                <a:tc>
                  <a:txBody>
                    <a:bodyPr/>
                    <a:lstStyle/>
                    <a:p>
                      <a:r>
                        <a:rPr lang="en-US" dirty="0"/>
                        <a:t>A</a:t>
                      </a:r>
                    </a:p>
                  </a:txBody>
                  <a:tcPr/>
                </a:tc>
                <a:tc>
                  <a:txBody>
                    <a:bodyPr/>
                    <a:lstStyle/>
                    <a:p>
                      <a:r>
                        <a:rPr lang="en-US" dirty="0"/>
                        <a:t>M</a:t>
                      </a:r>
                    </a:p>
                  </a:txBody>
                  <a:tcPr/>
                </a:tc>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31877686"/>
                  </a:ext>
                </a:extLst>
              </a:tr>
              <a:tr h="370840">
                <a:tc>
                  <a:txBody>
                    <a:bodyPr/>
                    <a:lstStyle/>
                    <a:p>
                      <a:r>
                        <a:rPr lang="en-US" dirty="0"/>
                        <a:t>2</a:t>
                      </a:r>
                    </a:p>
                  </a:txBody>
                  <a:tcPr/>
                </a:tc>
                <a:tc>
                  <a:txBody>
                    <a:bodyPr/>
                    <a:lstStyle/>
                    <a:p>
                      <a:r>
                        <a:rPr lang="en-US" dirty="0"/>
                        <a:t>n</a:t>
                      </a:r>
                    </a:p>
                  </a:txBody>
                  <a:tcPr/>
                </a:tc>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329752098"/>
                  </a:ext>
                </a:extLst>
              </a:tr>
            </a:tbl>
          </a:graphicData>
        </a:graphic>
      </p:graphicFrame>
      <p:sp>
        <p:nvSpPr>
          <p:cNvPr id="9" name="TextBox 8">
            <a:extLst>
              <a:ext uri="{FF2B5EF4-FFF2-40B4-BE49-F238E27FC236}">
                <a16:creationId xmlns:a16="http://schemas.microsoft.com/office/drawing/2014/main" id="{3D3BEE4A-23D7-4FB8-9CAF-5D63BDC9FC6C}"/>
              </a:ext>
            </a:extLst>
          </p:cNvPr>
          <p:cNvSpPr txBox="1"/>
          <p:nvPr/>
        </p:nvSpPr>
        <p:spPr>
          <a:xfrm>
            <a:off x="6974259" y="2316481"/>
            <a:ext cx="865558" cy="369332"/>
          </a:xfrm>
          <a:prstGeom prst="rect">
            <a:avLst/>
          </a:prstGeom>
          <a:noFill/>
        </p:spPr>
        <p:txBody>
          <a:bodyPr wrap="none" rtlCol="0">
            <a:spAutoFit/>
          </a:bodyPr>
          <a:lstStyle/>
          <a:p>
            <a:r>
              <a:rPr lang="en-US" dirty="0"/>
              <a:t>Table A</a:t>
            </a:r>
          </a:p>
        </p:txBody>
      </p:sp>
      <p:sp>
        <p:nvSpPr>
          <p:cNvPr id="10" name="TextBox 9">
            <a:extLst>
              <a:ext uri="{FF2B5EF4-FFF2-40B4-BE49-F238E27FC236}">
                <a16:creationId xmlns:a16="http://schemas.microsoft.com/office/drawing/2014/main" id="{F35A725C-60F1-4B01-BFC4-362059D0A140}"/>
              </a:ext>
            </a:extLst>
          </p:cNvPr>
          <p:cNvSpPr txBox="1"/>
          <p:nvPr/>
        </p:nvSpPr>
        <p:spPr>
          <a:xfrm>
            <a:off x="9838783" y="2316481"/>
            <a:ext cx="857542" cy="369332"/>
          </a:xfrm>
          <a:prstGeom prst="rect">
            <a:avLst/>
          </a:prstGeom>
          <a:noFill/>
        </p:spPr>
        <p:txBody>
          <a:bodyPr wrap="none" rtlCol="0">
            <a:spAutoFit/>
          </a:bodyPr>
          <a:lstStyle/>
          <a:p>
            <a:r>
              <a:rPr lang="en-US" dirty="0"/>
              <a:t>Table B</a:t>
            </a:r>
          </a:p>
        </p:txBody>
      </p:sp>
    </p:spTree>
    <p:extLst>
      <p:ext uri="{BB962C8B-B14F-4D97-AF65-F5344CB8AC3E}">
        <p14:creationId xmlns:p14="http://schemas.microsoft.com/office/powerpoint/2010/main" val="101608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ABCA-887D-4D93-A2C9-55DAF7699716}"/>
              </a:ext>
            </a:extLst>
          </p:cNvPr>
          <p:cNvSpPr>
            <a:spLocks noGrp="1"/>
          </p:cNvSpPr>
          <p:nvPr>
            <p:ph type="title"/>
          </p:nvPr>
        </p:nvSpPr>
        <p:spPr/>
        <p:txBody>
          <a:bodyPr/>
          <a:lstStyle/>
          <a:p>
            <a:r>
              <a:rPr lang="en-US" dirty="0"/>
              <a:t>Left Outer Join</a:t>
            </a:r>
          </a:p>
        </p:txBody>
      </p:sp>
      <p:sp>
        <p:nvSpPr>
          <p:cNvPr id="3" name="Content Placeholder 2">
            <a:extLst>
              <a:ext uri="{FF2B5EF4-FFF2-40B4-BE49-F238E27FC236}">
                <a16:creationId xmlns:a16="http://schemas.microsoft.com/office/drawing/2014/main" id="{3173F429-E321-49D8-8416-2EF16046EF99}"/>
              </a:ext>
            </a:extLst>
          </p:cNvPr>
          <p:cNvSpPr>
            <a:spLocks noGrp="1"/>
          </p:cNvSpPr>
          <p:nvPr>
            <p:ph sz="half" idx="1"/>
          </p:nvPr>
        </p:nvSpPr>
        <p:spPr/>
        <p:txBody>
          <a:bodyPr/>
          <a:lstStyle/>
          <a:p>
            <a:r>
              <a:rPr lang="en-US" dirty="0"/>
              <a:t>The SQL LEFT JOIN, joins two tables and fetches rows based on a condition, which are matching in both the tables.</a:t>
            </a:r>
          </a:p>
          <a:p>
            <a:r>
              <a:rPr lang="en-US" dirty="0"/>
              <a:t>The unmatched rows from the table to the left of the = sign will also be present in the output table.</a:t>
            </a:r>
          </a:p>
        </p:txBody>
      </p:sp>
      <p:sp>
        <p:nvSpPr>
          <p:cNvPr id="5" name="Rectangle 1">
            <a:extLst>
              <a:ext uri="{FF2B5EF4-FFF2-40B4-BE49-F238E27FC236}">
                <a16:creationId xmlns:a16="http://schemas.microsoft.com/office/drawing/2014/main" id="{089B75BB-312E-4217-9A4A-4F96199DEF04}"/>
              </a:ext>
            </a:extLst>
          </p:cNvPr>
          <p:cNvSpPr>
            <a:spLocks noChangeArrowheads="1"/>
          </p:cNvSpPr>
          <p:nvPr/>
        </p:nvSpPr>
        <p:spPr bwMode="auto">
          <a:xfrm>
            <a:off x="6324600" y="2736502"/>
            <a:ext cx="547947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 FROM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LEFT JOIN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table_B</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ON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table_A.A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table_B.A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6" name="Table 5">
            <a:extLst>
              <a:ext uri="{FF2B5EF4-FFF2-40B4-BE49-F238E27FC236}">
                <a16:creationId xmlns:a16="http://schemas.microsoft.com/office/drawing/2014/main" id="{00EBDFF7-065A-4185-8003-BFC93F48B70D}"/>
              </a:ext>
            </a:extLst>
          </p:cNvPr>
          <p:cNvGraphicFramePr>
            <a:graphicFrameLocks noGrp="1"/>
          </p:cNvGraphicFramePr>
          <p:nvPr>
            <p:extLst>
              <p:ext uri="{D42A27DB-BD31-4B8C-83A1-F6EECF244321}">
                <p14:modId xmlns:p14="http://schemas.microsoft.com/office/powerpoint/2010/main" val="57870927"/>
              </p:ext>
            </p:extLst>
          </p:nvPr>
        </p:nvGraphicFramePr>
        <p:xfrm>
          <a:off x="6899498" y="219879"/>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M</a:t>
                      </a:r>
                    </a:p>
                  </a:txBody>
                  <a:tcPr/>
                </a:tc>
                <a:extLst>
                  <a:ext uri="{0D108BD9-81ED-4DB2-BD59-A6C34878D82A}">
                    <a16:rowId xmlns:a16="http://schemas.microsoft.com/office/drawing/2014/main" val="2415351176"/>
                  </a:ext>
                </a:extLst>
              </a:tr>
              <a:tr h="439521">
                <a:tc>
                  <a:txBody>
                    <a:bodyPr/>
                    <a:lstStyle/>
                    <a:p>
                      <a:r>
                        <a:rPr lang="en-US" dirty="0"/>
                        <a:t>1</a:t>
                      </a:r>
                    </a:p>
                  </a:txBody>
                  <a:tcPr/>
                </a:tc>
                <a:tc>
                  <a:txBody>
                    <a:bodyPr/>
                    <a:lstStyle/>
                    <a:p>
                      <a:r>
                        <a:rPr lang="en-US" dirty="0"/>
                        <a:t>m</a:t>
                      </a:r>
                    </a:p>
                  </a:txBody>
                  <a:tcPr/>
                </a:tc>
                <a:extLst>
                  <a:ext uri="{0D108BD9-81ED-4DB2-BD59-A6C34878D82A}">
                    <a16:rowId xmlns:a16="http://schemas.microsoft.com/office/drawing/2014/main" val="3204313820"/>
                  </a:ext>
                </a:extLst>
              </a:tr>
              <a:tr h="439521">
                <a:tc>
                  <a:txBody>
                    <a:bodyPr/>
                    <a:lstStyle/>
                    <a:p>
                      <a:r>
                        <a:rPr lang="en-US" dirty="0"/>
                        <a:t>2</a:t>
                      </a:r>
                    </a:p>
                  </a:txBody>
                  <a:tcPr/>
                </a:tc>
                <a:tc>
                  <a:txBody>
                    <a:bodyPr/>
                    <a:lstStyle/>
                    <a:p>
                      <a:r>
                        <a:rPr lang="en-US" dirty="0"/>
                        <a:t>n</a:t>
                      </a:r>
                    </a:p>
                  </a:txBody>
                  <a:tcPr/>
                </a:tc>
                <a:extLst>
                  <a:ext uri="{0D108BD9-81ED-4DB2-BD59-A6C34878D82A}">
                    <a16:rowId xmlns:a16="http://schemas.microsoft.com/office/drawing/2014/main" val="3169425862"/>
                  </a:ext>
                </a:extLst>
              </a:tr>
              <a:tr h="439521">
                <a:tc>
                  <a:txBody>
                    <a:bodyPr/>
                    <a:lstStyle/>
                    <a:p>
                      <a:r>
                        <a:rPr lang="en-US" dirty="0"/>
                        <a:t>4</a:t>
                      </a:r>
                    </a:p>
                  </a:txBody>
                  <a:tcPr/>
                </a:tc>
                <a:tc>
                  <a:txBody>
                    <a:bodyPr/>
                    <a:lstStyle/>
                    <a:p>
                      <a:r>
                        <a:rPr lang="en-US" dirty="0"/>
                        <a:t>O</a:t>
                      </a:r>
                    </a:p>
                  </a:txBody>
                  <a:tcPr/>
                </a:tc>
                <a:extLst>
                  <a:ext uri="{0D108BD9-81ED-4DB2-BD59-A6C34878D82A}">
                    <a16:rowId xmlns:a16="http://schemas.microsoft.com/office/drawing/2014/main" val="2155610383"/>
                  </a:ext>
                </a:extLst>
              </a:tr>
            </a:tbl>
          </a:graphicData>
        </a:graphic>
      </p:graphicFrame>
      <p:graphicFrame>
        <p:nvGraphicFramePr>
          <p:cNvPr id="7" name="Table 6">
            <a:extLst>
              <a:ext uri="{FF2B5EF4-FFF2-40B4-BE49-F238E27FC236}">
                <a16:creationId xmlns:a16="http://schemas.microsoft.com/office/drawing/2014/main" id="{D483B2B9-2D5B-48DD-821E-FB5E03440017}"/>
              </a:ext>
            </a:extLst>
          </p:cNvPr>
          <p:cNvGraphicFramePr>
            <a:graphicFrameLocks noGrp="1"/>
          </p:cNvGraphicFramePr>
          <p:nvPr>
            <p:extLst>
              <p:ext uri="{D42A27DB-BD31-4B8C-83A1-F6EECF244321}">
                <p14:modId xmlns:p14="http://schemas.microsoft.com/office/powerpoint/2010/main" val="590957840"/>
              </p:ext>
            </p:extLst>
          </p:nvPr>
        </p:nvGraphicFramePr>
        <p:xfrm>
          <a:off x="9642698" y="207456"/>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15351176"/>
                  </a:ext>
                </a:extLst>
              </a:tr>
              <a:tr h="439521">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204313820"/>
                  </a:ext>
                </a:extLst>
              </a:tr>
              <a:tr h="439521">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3169425862"/>
                  </a:ext>
                </a:extLst>
              </a:tr>
              <a:tr h="439521">
                <a:tc>
                  <a:txBody>
                    <a:bodyPr/>
                    <a:lstStyle/>
                    <a:p>
                      <a:r>
                        <a:rPr lang="en-US" dirty="0"/>
                        <a:t>5</a:t>
                      </a:r>
                    </a:p>
                  </a:txBody>
                  <a:tcPr/>
                </a:tc>
                <a:tc>
                  <a:txBody>
                    <a:bodyPr/>
                    <a:lstStyle/>
                    <a:p>
                      <a:r>
                        <a:rPr lang="en-US" dirty="0"/>
                        <a:t>R</a:t>
                      </a:r>
                    </a:p>
                  </a:txBody>
                  <a:tcPr/>
                </a:tc>
                <a:extLst>
                  <a:ext uri="{0D108BD9-81ED-4DB2-BD59-A6C34878D82A}">
                    <a16:rowId xmlns:a16="http://schemas.microsoft.com/office/drawing/2014/main" val="2155610383"/>
                  </a:ext>
                </a:extLst>
              </a:tr>
            </a:tbl>
          </a:graphicData>
        </a:graphic>
      </p:graphicFrame>
      <p:sp>
        <p:nvSpPr>
          <p:cNvPr id="8" name="TextBox 7">
            <a:extLst>
              <a:ext uri="{FF2B5EF4-FFF2-40B4-BE49-F238E27FC236}">
                <a16:creationId xmlns:a16="http://schemas.microsoft.com/office/drawing/2014/main" id="{086CB3D3-308B-4C73-896F-125127F2DF71}"/>
              </a:ext>
            </a:extLst>
          </p:cNvPr>
          <p:cNvSpPr txBox="1"/>
          <p:nvPr/>
        </p:nvSpPr>
        <p:spPr>
          <a:xfrm>
            <a:off x="7069953" y="2158812"/>
            <a:ext cx="865558" cy="369332"/>
          </a:xfrm>
          <a:prstGeom prst="rect">
            <a:avLst/>
          </a:prstGeom>
          <a:noFill/>
        </p:spPr>
        <p:txBody>
          <a:bodyPr wrap="none" rtlCol="0">
            <a:spAutoFit/>
          </a:bodyPr>
          <a:lstStyle/>
          <a:p>
            <a:r>
              <a:rPr lang="en-US" dirty="0"/>
              <a:t>Table A</a:t>
            </a:r>
          </a:p>
        </p:txBody>
      </p:sp>
      <p:sp>
        <p:nvSpPr>
          <p:cNvPr id="9" name="TextBox 8">
            <a:extLst>
              <a:ext uri="{FF2B5EF4-FFF2-40B4-BE49-F238E27FC236}">
                <a16:creationId xmlns:a16="http://schemas.microsoft.com/office/drawing/2014/main" id="{AF77B3F8-E13E-4716-91A4-37EEDB85959E}"/>
              </a:ext>
            </a:extLst>
          </p:cNvPr>
          <p:cNvSpPr txBox="1"/>
          <p:nvPr/>
        </p:nvSpPr>
        <p:spPr>
          <a:xfrm>
            <a:off x="9934477" y="2158812"/>
            <a:ext cx="857542" cy="369332"/>
          </a:xfrm>
          <a:prstGeom prst="rect">
            <a:avLst/>
          </a:prstGeom>
          <a:noFill/>
        </p:spPr>
        <p:txBody>
          <a:bodyPr wrap="none" rtlCol="0">
            <a:spAutoFit/>
          </a:bodyPr>
          <a:lstStyle/>
          <a:p>
            <a:r>
              <a:rPr lang="en-US" dirty="0"/>
              <a:t>Table B</a:t>
            </a:r>
          </a:p>
        </p:txBody>
      </p:sp>
      <p:graphicFrame>
        <p:nvGraphicFramePr>
          <p:cNvPr id="10" name="Table 9">
            <a:extLst>
              <a:ext uri="{FF2B5EF4-FFF2-40B4-BE49-F238E27FC236}">
                <a16:creationId xmlns:a16="http://schemas.microsoft.com/office/drawing/2014/main" id="{116BB3BF-4FDB-490D-8AB4-E7BD1BE8AB21}"/>
              </a:ext>
            </a:extLst>
          </p:cNvPr>
          <p:cNvGraphicFramePr>
            <a:graphicFrameLocks noGrp="1"/>
          </p:cNvGraphicFramePr>
          <p:nvPr>
            <p:extLst>
              <p:ext uri="{D42A27DB-BD31-4B8C-83A1-F6EECF244321}">
                <p14:modId xmlns:p14="http://schemas.microsoft.com/office/powerpoint/2010/main" val="2663380297"/>
              </p:ext>
            </p:extLst>
          </p:nvPr>
        </p:nvGraphicFramePr>
        <p:xfrm>
          <a:off x="6816898" y="4329855"/>
          <a:ext cx="3840018" cy="1483360"/>
        </p:xfrm>
        <a:graphic>
          <a:graphicData uri="http://schemas.openxmlformats.org/drawingml/2006/table">
            <a:tbl>
              <a:tblPr firstRow="1" bandRow="1">
                <a:tableStyleId>{5C22544A-7EE6-4342-B048-85BDC9FD1C3A}</a:tableStyleId>
              </a:tblPr>
              <a:tblGrid>
                <a:gridCol w="997065">
                  <a:extLst>
                    <a:ext uri="{9D8B030D-6E8A-4147-A177-3AD203B41FA5}">
                      <a16:colId xmlns:a16="http://schemas.microsoft.com/office/drawing/2014/main" val="737363200"/>
                    </a:ext>
                  </a:extLst>
                </a:gridCol>
                <a:gridCol w="964277">
                  <a:extLst>
                    <a:ext uri="{9D8B030D-6E8A-4147-A177-3AD203B41FA5}">
                      <a16:colId xmlns:a16="http://schemas.microsoft.com/office/drawing/2014/main" val="3555794155"/>
                    </a:ext>
                  </a:extLst>
                </a:gridCol>
                <a:gridCol w="1030778">
                  <a:extLst>
                    <a:ext uri="{9D8B030D-6E8A-4147-A177-3AD203B41FA5}">
                      <a16:colId xmlns:a16="http://schemas.microsoft.com/office/drawing/2014/main" val="165160793"/>
                    </a:ext>
                  </a:extLst>
                </a:gridCol>
                <a:gridCol w="847898">
                  <a:extLst>
                    <a:ext uri="{9D8B030D-6E8A-4147-A177-3AD203B41FA5}">
                      <a16:colId xmlns:a16="http://schemas.microsoft.com/office/drawing/2014/main" val="2947619204"/>
                    </a:ext>
                  </a:extLst>
                </a:gridCol>
              </a:tblGrid>
              <a:tr h="370840">
                <a:tc>
                  <a:txBody>
                    <a:bodyPr/>
                    <a:lstStyle/>
                    <a:p>
                      <a:r>
                        <a:rPr lang="en-US" dirty="0"/>
                        <a:t>A</a:t>
                      </a:r>
                    </a:p>
                  </a:txBody>
                  <a:tcPr/>
                </a:tc>
                <a:tc>
                  <a:txBody>
                    <a:bodyPr/>
                    <a:lstStyle/>
                    <a:p>
                      <a:r>
                        <a:rPr lang="en-US" dirty="0"/>
                        <a:t>M</a:t>
                      </a:r>
                    </a:p>
                  </a:txBody>
                  <a:tcPr/>
                </a:tc>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31877686"/>
                  </a:ext>
                </a:extLst>
              </a:tr>
              <a:tr h="370840">
                <a:tc>
                  <a:txBody>
                    <a:bodyPr/>
                    <a:lstStyle/>
                    <a:p>
                      <a:r>
                        <a:rPr lang="en-US" dirty="0"/>
                        <a:t>2</a:t>
                      </a:r>
                    </a:p>
                  </a:txBody>
                  <a:tcPr/>
                </a:tc>
                <a:tc>
                  <a:txBody>
                    <a:bodyPr/>
                    <a:lstStyle/>
                    <a:p>
                      <a:r>
                        <a:rPr lang="en-US" dirty="0"/>
                        <a:t>n</a:t>
                      </a:r>
                    </a:p>
                  </a:txBody>
                  <a:tcPr/>
                </a:tc>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329752098"/>
                  </a:ext>
                </a:extLst>
              </a:tr>
              <a:tr h="370840">
                <a:tc>
                  <a:txBody>
                    <a:bodyPr/>
                    <a:lstStyle/>
                    <a:p>
                      <a:r>
                        <a:rPr lang="en-US" dirty="0"/>
                        <a:t>1</a:t>
                      </a:r>
                    </a:p>
                  </a:txBody>
                  <a:tcPr/>
                </a:tc>
                <a:tc>
                  <a:txBody>
                    <a:bodyPr/>
                    <a:lstStyle/>
                    <a:p>
                      <a:r>
                        <a:rPr lang="en-US" dirty="0"/>
                        <a:t>M</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2375508276"/>
                  </a:ext>
                </a:extLst>
              </a:tr>
              <a:tr h="370840">
                <a:tc>
                  <a:txBody>
                    <a:bodyPr/>
                    <a:lstStyle/>
                    <a:p>
                      <a:r>
                        <a:rPr lang="en-US" dirty="0"/>
                        <a:t>4</a:t>
                      </a:r>
                    </a:p>
                  </a:txBody>
                  <a:tcPr/>
                </a:tc>
                <a:tc>
                  <a:txBody>
                    <a:bodyPr/>
                    <a:lstStyle/>
                    <a:p>
                      <a:r>
                        <a:rPr lang="en-US" dirty="0"/>
                        <a:t>O</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541657062"/>
                  </a:ext>
                </a:extLst>
              </a:tr>
            </a:tbl>
          </a:graphicData>
        </a:graphic>
      </p:graphicFrame>
    </p:spTree>
    <p:extLst>
      <p:ext uri="{BB962C8B-B14F-4D97-AF65-F5344CB8AC3E}">
        <p14:creationId xmlns:p14="http://schemas.microsoft.com/office/powerpoint/2010/main" val="200098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ABCA-887D-4D93-A2C9-55DAF7699716}"/>
              </a:ext>
            </a:extLst>
          </p:cNvPr>
          <p:cNvSpPr>
            <a:spLocks noGrp="1"/>
          </p:cNvSpPr>
          <p:nvPr>
            <p:ph type="title"/>
          </p:nvPr>
        </p:nvSpPr>
        <p:spPr/>
        <p:txBody>
          <a:bodyPr/>
          <a:lstStyle/>
          <a:p>
            <a:r>
              <a:rPr lang="en-US" dirty="0"/>
              <a:t>RIGHT Outer Join</a:t>
            </a:r>
          </a:p>
        </p:txBody>
      </p:sp>
      <p:sp>
        <p:nvSpPr>
          <p:cNvPr id="3" name="Content Placeholder 2">
            <a:extLst>
              <a:ext uri="{FF2B5EF4-FFF2-40B4-BE49-F238E27FC236}">
                <a16:creationId xmlns:a16="http://schemas.microsoft.com/office/drawing/2014/main" id="{3173F429-E321-49D8-8416-2EF16046EF99}"/>
              </a:ext>
            </a:extLst>
          </p:cNvPr>
          <p:cNvSpPr>
            <a:spLocks noGrp="1"/>
          </p:cNvSpPr>
          <p:nvPr>
            <p:ph sz="half" idx="1"/>
          </p:nvPr>
        </p:nvSpPr>
        <p:spPr/>
        <p:txBody>
          <a:bodyPr/>
          <a:lstStyle/>
          <a:p>
            <a:r>
              <a:rPr lang="en-US" dirty="0"/>
              <a:t>The SQL RIGHT JOIN, joins two tables and fetches rows based on a condition, which are matching in both the tables.</a:t>
            </a:r>
          </a:p>
          <a:p>
            <a:r>
              <a:rPr lang="en-US" dirty="0"/>
              <a:t>The unmatched rows from the table to the right of the = sign will also be present in the output table.</a:t>
            </a:r>
          </a:p>
        </p:txBody>
      </p:sp>
      <p:sp>
        <p:nvSpPr>
          <p:cNvPr id="5" name="Rectangle 1">
            <a:extLst>
              <a:ext uri="{FF2B5EF4-FFF2-40B4-BE49-F238E27FC236}">
                <a16:creationId xmlns:a16="http://schemas.microsoft.com/office/drawing/2014/main" id="{089B75BB-312E-4217-9A4A-4F96199DEF04}"/>
              </a:ext>
            </a:extLst>
          </p:cNvPr>
          <p:cNvSpPr>
            <a:spLocks noChangeArrowheads="1"/>
          </p:cNvSpPr>
          <p:nvPr/>
        </p:nvSpPr>
        <p:spPr bwMode="auto">
          <a:xfrm>
            <a:off x="6324600" y="2736502"/>
            <a:ext cx="547947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 FROM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RIGHT JOIN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table_B</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ON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table_A.A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table_B.A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6" name="Table 5">
            <a:extLst>
              <a:ext uri="{FF2B5EF4-FFF2-40B4-BE49-F238E27FC236}">
                <a16:creationId xmlns:a16="http://schemas.microsoft.com/office/drawing/2014/main" id="{00EBDFF7-065A-4185-8003-BFC93F48B70D}"/>
              </a:ext>
            </a:extLst>
          </p:cNvPr>
          <p:cNvGraphicFramePr>
            <a:graphicFrameLocks noGrp="1"/>
          </p:cNvGraphicFramePr>
          <p:nvPr>
            <p:extLst>
              <p:ext uri="{D42A27DB-BD31-4B8C-83A1-F6EECF244321}">
                <p14:modId xmlns:p14="http://schemas.microsoft.com/office/powerpoint/2010/main" val="949930177"/>
              </p:ext>
            </p:extLst>
          </p:nvPr>
        </p:nvGraphicFramePr>
        <p:xfrm>
          <a:off x="6816898" y="219879"/>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M</a:t>
                      </a:r>
                    </a:p>
                  </a:txBody>
                  <a:tcPr/>
                </a:tc>
                <a:extLst>
                  <a:ext uri="{0D108BD9-81ED-4DB2-BD59-A6C34878D82A}">
                    <a16:rowId xmlns:a16="http://schemas.microsoft.com/office/drawing/2014/main" val="2415351176"/>
                  </a:ext>
                </a:extLst>
              </a:tr>
              <a:tr h="439521">
                <a:tc>
                  <a:txBody>
                    <a:bodyPr/>
                    <a:lstStyle/>
                    <a:p>
                      <a:r>
                        <a:rPr lang="en-US" dirty="0"/>
                        <a:t>1</a:t>
                      </a:r>
                    </a:p>
                  </a:txBody>
                  <a:tcPr/>
                </a:tc>
                <a:tc>
                  <a:txBody>
                    <a:bodyPr/>
                    <a:lstStyle/>
                    <a:p>
                      <a:r>
                        <a:rPr lang="en-US" dirty="0"/>
                        <a:t>m</a:t>
                      </a:r>
                    </a:p>
                  </a:txBody>
                  <a:tcPr/>
                </a:tc>
                <a:extLst>
                  <a:ext uri="{0D108BD9-81ED-4DB2-BD59-A6C34878D82A}">
                    <a16:rowId xmlns:a16="http://schemas.microsoft.com/office/drawing/2014/main" val="3204313820"/>
                  </a:ext>
                </a:extLst>
              </a:tr>
              <a:tr h="439521">
                <a:tc>
                  <a:txBody>
                    <a:bodyPr/>
                    <a:lstStyle/>
                    <a:p>
                      <a:r>
                        <a:rPr lang="en-US" dirty="0"/>
                        <a:t>2</a:t>
                      </a:r>
                    </a:p>
                  </a:txBody>
                  <a:tcPr/>
                </a:tc>
                <a:tc>
                  <a:txBody>
                    <a:bodyPr/>
                    <a:lstStyle/>
                    <a:p>
                      <a:r>
                        <a:rPr lang="en-US" dirty="0"/>
                        <a:t>n</a:t>
                      </a:r>
                    </a:p>
                  </a:txBody>
                  <a:tcPr/>
                </a:tc>
                <a:extLst>
                  <a:ext uri="{0D108BD9-81ED-4DB2-BD59-A6C34878D82A}">
                    <a16:rowId xmlns:a16="http://schemas.microsoft.com/office/drawing/2014/main" val="3169425862"/>
                  </a:ext>
                </a:extLst>
              </a:tr>
              <a:tr h="439521">
                <a:tc>
                  <a:txBody>
                    <a:bodyPr/>
                    <a:lstStyle/>
                    <a:p>
                      <a:r>
                        <a:rPr lang="en-US" dirty="0"/>
                        <a:t>4</a:t>
                      </a:r>
                    </a:p>
                  </a:txBody>
                  <a:tcPr/>
                </a:tc>
                <a:tc>
                  <a:txBody>
                    <a:bodyPr/>
                    <a:lstStyle/>
                    <a:p>
                      <a:r>
                        <a:rPr lang="en-US" dirty="0"/>
                        <a:t>O</a:t>
                      </a:r>
                    </a:p>
                  </a:txBody>
                  <a:tcPr/>
                </a:tc>
                <a:extLst>
                  <a:ext uri="{0D108BD9-81ED-4DB2-BD59-A6C34878D82A}">
                    <a16:rowId xmlns:a16="http://schemas.microsoft.com/office/drawing/2014/main" val="2155610383"/>
                  </a:ext>
                </a:extLst>
              </a:tr>
            </a:tbl>
          </a:graphicData>
        </a:graphic>
      </p:graphicFrame>
      <p:graphicFrame>
        <p:nvGraphicFramePr>
          <p:cNvPr id="7" name="Table 6">
            <a:extLst>
              <a:ext uri="{FF2B5EF4-FFF2-40B4-BE49-F238E27FC236}">
                <a16:creationId xmlns:a16="http://schemas.microsoft.com/office/drawing/2014/main" id="{D483B2B9-2D5B-48DD-821E-FB5E03440017}"/>
              </a:ext>
            </a:extLst>
          </p:cNvPr>
          <p:cNvGraphicFramePr>
            <a:graphicFrameLocks noGrp="1"/>
          </p:cNvGraphicFramePr>
          <p:nvPr>
            <p:extLst>
              <p:ext uri="{D42A27DB-BD31-4B8C-83A1-F6EECF244321}">
                <p14:modId xmlns:p14="http://schemas.microsoft.com/office/powerpoint/2010/main" val="4074582232"/>
              </p:ext>
            </p:extLst>
          </p:nvPr>
        </p:nvGraphicFramePr>
        <p:xfrm>
          <a:off x="9560098" y="207456"/>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15351176"/>
                  </a:ext>
                </a:extLst>
              </a:tr>
              <a:tr h="439521">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204313820"/>
                  </a:ext>
                </a:extLst>
              </a:tr>
              <a:tr h="439521">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3169425862"/>
                  </a:ext>
                </a:extLst>
              </a:tr>
              <a:tr h="439521">
                <a:tc>
                  <a:txBody>
                    <a:bodyPr/>
                    <a:lstStyle/>
                    <a:p>
                      <a:r>
                        <a:rPr lang="en-US" dirty="0"/>
                        <a:t>5</a:t>
                      </a:r>
                    </a:p>
                  </a:txBody>
                  <a:tcPr/>
                </a:tc>
                <a:tc>
                  <a:txBody>
                    <a:bodyPr/>
                    <a:lstStyle/>
                    <a:p>
                      <a:r>
                        <a:rPr lang="en-US" dirty="0"/>
                        <a:t>R</a:t>
                      </a:r>
                    </a:p>
                  </a:txBody>
                  <a:tcPr/>
                </a:tc>
                <a:extLst>
                  <a:ext uri="{0D108BD9-81ED-4DB2-BD59-A6C34878D82A}">
                    <a16:rowId xmlns:a16="http://schemas.microsoft.com/office/drawing/2014/main" val="2155610383"/>
                  </a:ext>
                </a:extLst>
              </a:tr>
            </a:tbl>
          </a:graphicData>
        </a:graphic>
      </p:graphicFrame>
      <p:sp>
        <p:nvSpPr>
          <p:cNvPr id="8" name="TextBox 7">
            <a:extLst>
              <a:ext uri="{FF2B5EF4-FFF2-40B4-BE49-F238E27FC236}">
                <a16:creationId xmlns:a16="http://schemas.microsoft.com/office/drawing/2014/main" id="{086CB3D3-308B-4C73-896F-125127F2DF71}"/>
              </a:ext>
            </a:extLst>
          </p:cNvPr>
          <p:cNvSpPr txBox="1"/>
          <p:nvPr/>
        </p:nvSpPr>
        <p:spPr>
          <a:xfrm>
            <a:off x="6987353" y="2158812"/>
            <a:ext cx="865558" cy="369332"/>
          </a:xfrm>
          <a:prstGeom prst="rect">
            <a:avLst/>
          </a:prstGeom>
          <a:noFill/>
        </p:spPr>
        <p:txBody>
          <a:bodyPr wrap="none" rtlCol="0">
            <a:spAutoFit/>
          </a:bodyPr>
          <a:lstStyle/>
          <a:p>
            <a:r>
              <a:rPr lang="en-US" dirty="0"/>
              <a:t>Table A</a:t>
            </a:r>
          </a:p>
        </p:txBody>
      </p:sp>
      <p:sp>
        <p:nvSpPr>
          <p:cNvPr id="9" name="TextBox 8">
            <a:extLst>
              <a:ext uri="{FF2B5EF4-FFF2-40B4-BE49-F238E27FC236}">
                <a16:creationId xmlns:a16="http://schemas.microsoft.com/office/drawing/2014/main" id="{AF77B3F8-E13E-4716-91A4-37EEDB85959E}"/>
              </a:ext>
            </a:extLst>
          </p:cNvPr>
          <p:cNvSpPr txBox="1"/>
          <p:nvPr/>
        </p:nvSpPr>
        <p:spPr>
          <a:xfrm>
            <a:off x="9851877" y="2158812"/>
            <a:ext cx="857542" cy="369332"/>
          </a:xfrm>
          <a:prstGeom prst="rect">
            <a:avLst/>
          </a:prstGeom>
          <a:noFill/>
        </p:spPr>
        <p:txBody>
          <a:bodyPr wrap="none" rtlCol="0">
            <a:spAutoFit/>
          </a:bodyPr>
          <a:lstStyle/>
          <a:p>
            <a:r>
              <a:rPr lang="en-US" dirty="0"/>
              <a:t>Table B</a:t>
            </a:r>
          </a:p>
        </p:txBody>
      </p:sp>
      <p:graphicFrame>
        <p:nvGraphicFramePr>
          <p:cNvPr id="10" name="Table 9">
            <a:extLst>
              <a:ext uri="{FF2B5EF4-FFF2-40B4-BE49-F238E27FC236}">
                <a16:creationId xmlns:a16="http://schemas.microsoft.com/office/drawing/2014/main" id="{116BB3BF-4FDB-490D-8AB4-E7BD1BE8AB21}"/>
              </a:ext>
            </a:extLst>
          </p:cNvPr>
          <p:cNvGraphicFramePr>
            <a:graphicFrameLocks noGrp="1"/>
          </p:cNvGraphicFramePr>
          <p:nvPr>
            <p:extLst>
              <p:ext uri="{D42A27DB-BD31-4B8C-83A1-F6EECF244321}">
                <p14:modId xmlns:p14="http://schemas.microsoft.com/office/powerpoint/2010/main" val="3406300311"/>
              </p:ext>
            </p:extLst>
          </p:nvPr>
        </p:nvGraphicFramePr>
        <p:xfrm>
          <a:off x="6816898" y="4329855"/>
          <a:ext cx="3840018" cy="1483360"/>
        </p:xfrm>
        <a:graphic>
          <a:graphicData uri="http://schemas.openxmlformats.org/drawingml/2006/table">
            <a:tbl>
              <a:tblPr firstRow="1" bandRow="1">
                <a:tableStyleId>{5C22544A-7EE6-4342-B048-85BDC9FD1C3A}</a:tableStyleId>
              </a:tblPr>
              <a:tblGrid>
                <a:gridCol w="997065">
                  <a:extLst>
                    <a:ext uri="{9D8B030D-6E8A-4147-A177-3AD203B41FA5}">
                      <a16:colId xmlns:a16="http://schemas.microsoft.com/office/drawing/2014/main" val="737363200"/>
                    </a:ext>
                  </a:extLst>
                </a:gridCol>
                <a:gridCol w="964277">
                  <a:extLst>
                    <a:ext uri="{9D8B030D-6E8A-4147-A177-3AD203B41FA5}">
                      <a16:colId xmlns:a16="http://schemas.microsoft.com/office/drawing/2014/main" val="3555794155"/>
                    </a:ext>
                  </a:extLst>
                </a:gridCol>
                <a:gridCol w="1030778">
                  <a:extLst>
                    <a:ext uri="{9D8B030D-6E8A-4147-A177-3AD203B41FA5}">
                      <a16:colId xmlns:a16="http://schemas.microsoft.com/office/drawing/2014/main" val="165160793"/>
                    </a:ext>
                  </a:extLst>
                </a:gridCol>
                <a:gridCol w="847898">
                  <a:extLst>
                    <a:ext uri="{9D8B030D-6E8A-4147-A177-3AD203B41FA5}">
                      <a16:colId xmlns:a16="http://schemas.microsoft.com/office/drawing/2014/main" val="2947619204"/>
                    </a:ext>
                  </a:extLst>
                </a:gridCol>
              </a:tblGrid>
              <a:tr h="370840">
                <a:tc>
                  <a:txBody>
                    <a:bodyPr/>
                    <a:lstStyle/>
                    <a:p>
                      <a:r>
                        <a:rPr lang="en-US" dirty="0"/>
                        <a:t>A</a:t>
                      </a:r>
                    </a:p>
                  </a:txBody>
                  <a:tcPr/>
                </a:tc>
                <a:tc>
                  <a:txBody>
                    <a:bodyPr/>
                    <a:lstStyle/>
                    <a:p>
                      <a:r>
                        <a:rPr lang="en-US" dirty="0"/>
                        <a:t>M</a:t>
                      </a:r>
                    </a:p>
                  </a:txBody>
                  <a:tcPr/>
                </a:tc>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31877686"/>
                  </a:ext>
                </a:extLst>
              </a:tr>
              <a:tr h="370840">
                <a:tc>
                  <a:txBody>
                    <a:bodyPr/>
                    <a:lstStyle/>
                    <a:p>
                      <a:r>
                        <a:rPr lang="en-US" dirty="0"/>
                        <a:t>2</a:t>
                      </a:r>
                    </a:p>
                  </a:txBody>
                  <a:tcPr/>
                </a:tc>
                <a:tc>
                  <a:txBody>
                    <a:bodyPr/>
                    <a:lstStyle/>
                    <a:p>
                      <a:r>
                        <a:rPr lang="en-US" dirty="0"/>
                        <a:t>n</a:t>
                      </a:r>
                    </a:p>
                  </a:txBody>
                  <a:tcPr/>
                </a:tc>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329752098"/>
                  </a:ext>
                </a:extLst>
              </a:tr>
              <a:tr h="370840">
                <a:tc>
                  <a:txBody>
                    <a:bodyPr/>
                    <a:lstStyle/>
                    <a:p>
                      <a:r>
                        <a:rPr lang="en-US" dirty="0"/>
                        <a:t>NULL</a:t>
                      </a:r>
                    </a:p>
                  </a:txBody>
                  <a:tcPr/>
                </a:tc>
                <a:tc>
                  <a:txBody>
                    <a:bodyPr/>
                    <a:lstStyle/>
                    <a:p>
                      <a:r>
                        <a:rPr lang="en-US" dirty="0"/>
                        <a:t>NULL</a:t>
                      </a:r>
                    </a:p>
                  </a:txBody>
                  <a:tcPr/>
                </a:tc>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2375508276"/>
                  </a:ext>
                </a:extLst>
              </a:tr>
              <a:tr h="370840">
                <a:tc>
                  <a:txBody>
                    <a:bodyPr/>
                    <a:lstStyle/>
                    <a:p>
                      <a:r>
                        <a:rPr lang="en-US" dirty="0"/>
                        <a:t>NULL</a:t>
                      </a:r>
                    </a:p>
                  </a:txBody>
                  <a:tcPr/>
                </a:tc>
                <a:tc>
                  <a:txBody>
                    <a:bodyPr/>
                    <a:lstStyle/>
                    <a:p>
                      <a:r>
                        <a:rPr lang="en-US" dirty="0"/>
                        <a:t>NULL</a:t>
                      </a:r>
                    </a:p>
                  </a:txBody>
                  <a:tcPr/>
                </a:tc>
                <a:tc>
                  <a:txBody>
                    <a:bodyPr/>
                    <a:lstStyle/>
                    <a:p>
                      <a:r>
                        <a:rPr lang="en-US" dirty="0"/>
                        <a:t>5</a:t>
                      </a:r>
                    </a:p>
                  </a:txBody>
                  <a:tcPr/>
                </a:tc>
                <a:tc>
                  <a:txBody>
                    <a:bodyPr/>
                    <a:lstStyle/>
                    <a:p>
                      <a:r>
                        <a:rPr lang="en-US" dirty="0"/>
                        <a:t>r</a:t>
                      </a:r>
                    </a:p>
                  </a:txBody>
                  <a:tcPr/>
                </a:tc>
                <a:extLst>
                  <a:ext uri="{0D108BD9-81ED-4DB2-BD59-A6C34878D82A}">
                    <a16:rowId xmlns:a16="http://schemas.microsoft.com/office/drawing/2014/main" val="541657062"/>
                  </a:ext>
                </a:extLst>
              </a:tr>
            </a:tbl>
          </a:graphicData>
        </a:graphic>
      </p:graphicFrame>
    </p:spTree>
    <p:extLst>
      <p:ext uri="{BB962C8B-B14F-4D97-AF65-F5344CB8AC3E}">
        <p14:creationId xmlns:p14="http://schemas.microsoft.com/office/powerpoint/2010/main" val="227273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47E5-CE54-4337-AA27-6C281D4B47E9}"/>
              </a:ext>
            </a:extLst>
          </p:cNvPr>
          <p:cNvSpPr>
            <a:spLocks noGrp="1"/>
          </p:cNvSpPr>
          <p:nvPr>
            <p:ph type="title"/>
          </p:nvPr>
        </p:nvSpPr>
        <p:spPr/>
        <p:txBody>
          <a:bodyPr/>
          <a:lstStyle/>
          <a:p>
            <a:r>
              <a:rPr lang="en-US" dirty="0"/>
              <a:t>FULL OUTER JOIN</a:t>
            </a:r>
          </a:p>
        </p:txBody>
      </p:sp>
      <p:sp>
        <p:nvSpPr>
          <p:cNvPr id="3" name="Content Placeholder 2">
            <a:extLst>
              <a:ext uri="{FF2B5EF4-FFF2-40B4-BE49-F238E27FC236}">
                <a16:creationId xmlns:a16="http://schemas.microsoft.com/office/drawing/2014/main" id="{6047CE77-195A-4406-A41A-DF495147C617}"/>
              </a:ext>
            </a:extLst>
          </p:cNvPr>
          <p:cNvSpPr>
            <a:spLocks noGrp="1"/>
          </p:cNvSpPr>
          <p:nvPr>
            <p:ph sz="half" idx="1"/>
          </p:nvPr>
        </p:nvSpPr>
        <p:spPr/>
        <p:txBody>
          <a:bodyPr/>
          <a:lstStyle/>
          <a:p>
            <a:r>
              <a:rPr lang="en-US" dirty="0"/>
              <a:t>Combines the results of both left and right outer joins</a:t>
            </a:r>
          </a:p>
          <a:p>
            <a:r>
              <a:rPr lang="en-US" dirty="0"/>
              <a:t>Returns all matched or unmatched rows</a:t>
            </a:r>
          </a:p>
          <a:p>
            <a:r>
              <a:rPr lang="en-US" dirty="0"/>
              <a:t>Includes tables on both sides of the join clause.</a:t>
            </a:r>
          </a:p>
        </p:txBody>
      </p:sp>
      <p:sp>
        <p:nvSpPr>
          <p:cNvPr id="5" name="Rectangle 1">
            <a:extLst>
              <a:ext uri="{FF2B5EF4-FFF2-40B4-BE49-F238E27FC236}">
                <a16:creationId xmlns:a16="http://schemas.microsoft.com/office/drawing/2014/main" id="{191A0ECC-E998-4F12-91F3-F1426C9C9BAA}"/>
              </a:ext>
            </a:extLst>
          </p:cNvPr>
          <p:cNvSpPr>
            <a:spLocks noChangeArrowheads="1"/>
          </p:cNvSpPr>
          <p:nvPr/>
        </p:nvSpPr>
        <p:spPr bwMode="auto">
          <a:xfrm>
            <a:off x="6463563" y="2562671"/>
            <a:ext cx="465235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 FROM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FULL OUTER JOIN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table_B</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ON </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table_A.A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table_B.A</a:t>
            </a:r>
            <a:r>
              <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6" name="Table 5">
            <a:extLst>
              <a:ext uri="{FF2B5EF4-FFF2-40B4-BE49-F238E27FC236}">
                <a16:creationId xmlns:a16="http://schemas.microsoft.com/office/drawing/2014/main" id="{D1F4233E-9412-46BE-A2EA-C20B993B5201}"/>
              </a:ext>
            </a:extLst>
          </p:cNvPr>
          <p:cNvGraphicFramePr>
            <a:graphicFrameLocks noGrp="1"/>
          </p:cNvGraphicFramePr>
          <p:nvPr>
            <p:extLst>
              <p:ext uri="{D42A27DB-BD31-4B8C-83A1-F6EECF244321}">
                <p14:modId xmlns:p14="http://schemas.microsoft.com/office/powerpoint/2010/main" val="3036992552"/>
              </p:ext>
            </p:extLst>
          </p:nvPr>
        </p:nvGraphicFramePr>
        <p:xfrm>
          <a:off x="6825070" y="213045"/>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M</a:t>
                      </a:r>
                    </a:p>
                  </a:txBody>
                  <a:tcPr/>
                </a:tc>
                <a:extLst>
                  <a:ext uri="{0D108BD9-81ED-4DB2-BD59-A6C34878D82A}">
                    <a16:rowId xmlns:a16="http://schemas.microsoft.com/office/drawing/2014/main" val="2415351176"/>
                  </a:ext>
                </a:extLst>
              </a:tr>
              <a:tr h="439521">
                <a:tc>
                  <a:txBody>
                    <a:bodyPr/>
                    <a:lstStyle/>
                    <a:p>
                      <a:r>
                        <a:rPr lang="en-US" dirty="0"/>
                        <a:t>1</a:t>
                      </a:r>
                    </a:p>
                  </a:txBody>
                  <a:tcPr/>
                </a:tc>
                <a:tc>
                  <a:txBody>
                    <a:bodyPr/>
                    <a:lstStyle/>
                    <a:p>
                      <a:r>
                        <a:rPr lang="en-US" dirty="0"/>
                        <a:t>m</a:t>
                      </a:r>
                    </a:p>
                  </a:txBody>
                  <a:tcPr/>
                </a:tc>
                <a:extLst>
                  <a:ext uri="{0D108BD9-81ED-4DB2-BD59-A6C34878D82A}">
                    <a16:rowId xmlns:a16="http://schemas.microsoft.com/office/drawing/2014/main" val="3204313820"/>
                  </a:ext>
                </a:extLst>
              </a:tr>
              <a:tr h="439521">
                <a:tc>
                  <a:txBody>
                    <a:bodyPr/>
                    <a:lstStyle/>
                    <a:p>
                      <a:r>
                        <a:rPr lang="en-US" dirty="0"/>
                        <a:t>2</a:t>
                      </a:r>
                    </a:p>
                  </a:txBody>
                  <a:tcPr/>
                </a:tc>
                <a:tc>
                  <a:txBody>
                    <a:bodyPr/>
                    <a:lstStyle/>
                    <a:p>
                      <a:r>
                        <a:rPr lang="en-US" dirty="0"/>
                        <a:t>n</a:t>
                      </a:r>
                    </a:p>
                  </a:txBody>
                  <a:tcPr/>
                </a:tc>
                <a:extLst>
                  <a:ext uri="{0D108BD9-81ED-4DB2-BD59-A6C34878D82A}">
                    <a16:rowId xmlns:a16="http://schemas.microsoft.com/office/drawing/2014/main" val="3169425862"/>
                  </a:ext>
                </a:extLst>
              </a:tr>
              <a:tr h="439521">
                <a:tc>
                  <a:txBody>
                    <a:bodyPr/>
                    <a:lstStyle/>
                    <a:p>
                      <a:r>
                        <a:rPr lang="en-US" dirty="0"/>
                        <a:t>4</a:t>
                      </a:r>
                    </a:p>
                  </a:txBody>
                  <a:tcPr/>
                </a:tc>
                <a:tc>
                  <a:txBody>
                    <a:bodyPr/>
                    <a:lstStyle/>
                    <a:p>
                      <a:r>
                        <a:rPr lang="en-US" dirty="0"/>
                        <a:t>O</a:t>
                      </a:r>
                    </a:p>
                  </a:txBody>
                  <a:tcPr/>
                </a:tc>
                <a:extLst>
                  <a:ext uri="{0D108BD9-81ED-4DB2-BD59-A6C34878D82A}">
                    <a16:rowId xmlns:a16="http://schemas.microsoft.com/office/drawing/2014/main" val="2155610383"/>
                  </a:ext>
                </a:extLst>
              </a:tr>
            </a:tbl>
          </a:graphicData>
        </a:graphic>
      </p:graphicFrame>
      <p:graphicFrame>
        <p:nvGraphicFramePr>
          <p:cNvPr id="7" name="Table 6">
            <a:extLst>
              <a:ext uri="{FF2B5EF4-FFF2-40B4-BE49-F238E27FC236}">
                <a16:creationId xmlns:a16="http://schemas.microsoft.com/office/drawing/2014/main" id="{3746DBDA-220E-4FE8-8DA0-28FFFA20AD61}"/>
              </a:ext>
            </a:extLst>
          </p:cNvPr>
          <p:cNvGraphicFramePr>
            <a:graphicFrameLocks noGrp="1"/>
          </p:cNvGraphicFramePr>
          <p:nvPr>
            <p:extLst>
              <p:ext uri="{D42A27DB-BD31-4B8C-83A1-F6EECF244321}">
                <p14:modId xmlns:p14="http://schemas.microsoft.com/office/powerpoint/2010/main" val="3359808718"/>
              </p:ext>
            </p:extLst>
          </p:nvPr>
        </p:nvGraphicFramePr>
        <p:xfrm>
          <a:off x="9568270" y="200622"/>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15351176"/>
                  </a:ext>
                </a:extLst>
              </a:tr>
              <a:tr h="439521">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204313820"/>
                  </a:ext>
                </a:extLst>
              </a:tr>
              <a:tr h="439521">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3169425862"/>
                  </a:ext>
                </a:extLst>
              </a:tr>
              <a:tr h="439521">
                <a:tc>
                  <a:txBody>
                    <a:bodyPr/>
                    <a:lstStyle/>
                    <a:p>
                      <a:r>
                        <a:rPr lang="en-US" dirty="0"/>
                        <a:t>5</a:t>
                      </a:r>
                    </a:p>
                  </a:txBody>
                  <a:tcPr/>
                </a:tc>
                <a:tc>
                  <a:txBody>
                    <a:bodyPr/>
                    <a:lstStyle/>
                    <a:p>
                      <a:r>
                        <a:rPr lang="en-US" dirty="0"/>
                        <a:t>R</a:t>
                      </a:r>
                    </a:p>
                  </a:txBody>
                  <a:tcPr/>
                </a:tc>
                <a:extLst>
                  <a:ext uri="{0D108BD9-81ED-4DB2-BD59-A6C34878D82A}">
                    <a16:rowId xmlns:a16="http://schemas.microsoft.com/office/drawing/2014/main" val="2155610383"/>
                  </a:ext>
                </a:extLst>
              </a:tr>
            </a:tbl>
          </a:graphicData>
        </a:graphic>
      </p:graphicFrame>
      <p:sp>
        <p:nvSpPr>
          <p:cNvPr id="8" name="TextBox 7">
            <a:extLst>
              <a:ext uri="{FF2B5EF4-FFF2-40B4-BE49-F238E27FC236}">
                <a16:creationId xmlns:a16="http://schemas.microsoft.com/office/drawing/2014/main" id="{0C06A0A7-6FBB-4E81-8A08-D959F4A40289}"/>
              </a:ext>
            </a:extLst>
          </p:cNvPr>
          <p:cNvSpPr txBox="1"/>
          <p:nvPr/>
        </p:nvSpPr>
        <p:spPr>
          <a:xfrm>
            <a:off x="6995525" y="2151978"/>
            <a:ext cx="865558" cy="369332"/>
          </a:xfrm>
          <a:prstGeom prst="rect">
            <a:avLst/>
          </a:prstGeom>
          <a:noFill/>
        </p:spPr>
        <p:txBody>
          <a:bodyPr wrap="none" rtlCol="0">
            <a:spAutoFit/>
          </a:bodyPr>
          <a:lstStyle/>
          <a:p>
            <a:r>
              <a:rPr lang="en-US" dirty="0"/>
              <a:t>Table A</a:t>
            </a:r>
          </a:p>
        </p:txBody>
      </p:sp>
      <p:sp>
        <p:nvSpPr>
          <p:cNvPr id="9" name="TextBox 8">
            <a:extLst>
              <a:ext uri="{FF2B5EF4-FFF2-40B4-BE49-F238E27FC236}">
                <a16:creationId xmlns:a16="http://schemas.microsoft.com/office/drawing/2014/main" id="{9086C77E-ABEC-4FB3-8379-8F27107F05B1}"/>
              </a:ext>
            </a:extLst>
          </p:cNvPr>
          <p:cNvSpPr txBox="1"/>
          <p:nvPr/>
        </p:nvSpPr>
        <p:spPr>
          <a:xfrm>
            <a:off x="9860049" y="2151978"/>
            <a:ext cx="857542" cy="369332"/>
          </a:xfrm>
          <a:prstGeom prst="rect">
            <a:avLst/>
          </a:prstGeom>
          <a:noFill/>
        </p:spPr>
        <p:txBody>
          <a:bodyPr wrap="none" rtlCol="0">
            <a:spAutoFit/>
          </a:bodyPr>
          <a:lstStyle/>
          <a:p>
            <a:r>
              <a:rPr lang="en-US" dirty="0"/>
              <a:t>Table B</a:t>
            </a:r>
          </a:p>
        </p:txBody>
      </p:sp>
      <p:graphicFrame>
        <p:nvGraphicFramePr>
          <p:cNvPr id="10" name="Table 9">
            <a:extLst>
              <a:ext uri="{FF2B5EF4-FFF2-40B4-BE49-F238E27FC236}">
                <a16:creationId xmlns:a16="http://schemas.microsoft.com/office/drawing/2014/main" id="{BC84C962-EA92-4667-8727-5AB5475B05E4}"/>
              </a:ext>
            </a:extLst>
          </p:cNvPr>
          <p:cNvGraphicFramePr>
            <a:graphicFrameLocks noGrp="1"/>
          </p:cNvGraphicFramePr>
          <p:nvPr>
            <p:extLst>
              <p:ext uri="{D42A27DB-BD31-4B8C-83A1-F6EECF244321}">
                <p14:modId xmlns:p14="http://schemas.microsoft.com/office/powerpoint/2010/main" val="3892457638"/>
              </p:ext>
            </p:extLst>
          </p:nvPr>
        </p:nvGraphicFramePr>
        <p:xfrm>
          <a:off x="7066797" y="4604580"/>
          <a:ext cx="3840018" cy="2225040"/>
        </p:xfrm>
        <a:graphic>
          <a:graphicData uri="http://schemas.openxmlformats.org/drawingml/2006/table">
            <a:tbl>
              <a:tblPr firstRow="1" bandRow="1">
                <a:tableStyleId>{5C22544A-7EE6-4342-B048-85BDC9FD1C3A}</a:tableStyleId>
              </a:tblPr>
              <a:tblGrid>
                <a:gridCol w="997065">
                  <a:extLst>
                    <a:ext uri="{9D8B030D-6E8A-4147-A177-3AD203B41FA5}">
                      <a16:colId xmlns:a16="http://schemas.microsoft.com/office/drawing/2014/main" val="737363200"/>
                    </a:ext>
                  </a:extLst>
                </a:gridCol>
                <a:gridCol w="964277">
                  <a:extLst>
                    <a:ext uri="{9D8B030D-6E8A-4147-A177-3AD203B41FA5}">
                      <a16:colId xmlns:a16="http://schemas.microsoft.com/office/drawing/2014/main" val="3555794155"/>
                    </a:ext>
                  </a:extLst>
                </a:gridCol>
                <a:gridCol w="1030778">
                  <a:extLst>
                    <a:ext uri="{9D8B030D-6E8A-4147-A177-3AD203B41FA5}">
                      <a16:colId xmlns:a16="http://schemas.microsoft.com/office/drawing/2014/main" val="165160793"/>
                    </a:ext>
                  </a:extLst>
                </a:gridCol>
                <a:gridCol w="847898">
                  <a:extLst>
                    <a:ext uri="{9D8B030D-6E8A-4147-A177-3AD203B41FA5}">
                      <a16:colId xmlns:a16="http://schemas.microsoft.com/office/drawing/2014/main" val="2947619204"/>
                    </a:ext>
                  </a:extLst>
                </a:gridCol>
              </a:tblGrid>
              <a:tr h="370840">
                <a:tc>
                  <a:txBody>
                    <a:bodyPr/>
                    <a:lstStyle/>
                    <a:p>
                      <a:r>
                        <a:rPr lang="en-US" dirty="0"/>
                        <a:t>A</a:t>
                      </a:r>
                    </a:p>
                  </a:txBody>
                  <a:tcPr/>
                </a:tc>
                <a:tc>
                  <a:txBody>
                    <a:bodyPr/>
                    <a:lstStyle/>
                    <a:p>
                      <a:r>
                        <a:rPr lang="en-US" dirty="0"/>
                        <a:t>M</a:t>
                      </a:r>
                    </a:p>
                  </a:txBody>
                  <a:tcPr/>
                </a:tc>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31877686"/>
                  </a:ext>
                </a:extLst>
              </a:tr>
              <a:tr h="370840">
                <a:tc>
                  <a:txBody>
                    <a:bodyPr/>
                    <a:lstStyle/>
                    <a:p>
                      <a:r>
                        <a:rPr lang="en-US" dirty="0"/>
                        <a:t>2</a:t>
                      </a:r>
                    </a:p>
                  </a:txBody>
                  <a:tcPr/>
                </a:tc>
                <a:tc>
                  <a:txBody>
                    <a:bodyPr/>
                    <a:lstStyle/>
                    <a:p>
                      <a:r>
                        <a:rPr lang="en-US" dirty="0"/>
                        <a:t>n</a:t>
                      </a:r>
                    </a:p>
                  </a:txBody>
                  <a:tcPr/>
                </a:tc>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329752098"/>
                  </a:ext>
                </a:extLst>
              </a:tr>
              <a:tr h="370840">
                <a:tc>
                  <a:txBody>
                    <a:bodyPr/>
                    <a:lstStyle/>
                    <a:p>
                      <a:r>
                        <a:rPr lang="en-US" dirty="0"/>
                        <a:t>NULL</a:t>
                      </a:r>
                    </a:p>
                  </a:txBody>
                  <a:tcPr/>
                </a:tc>
                <a:tc>
                  <a:txBody>
                    <a:bodyPr/>
                    <a:lstStyle/>
                    <a:p>
                      <a:r>
                        <a:rPr lang="en-US" dirty="0"/>
                        <a:t>NULL</a:t>
                      </a:r>
                    </a:p>
                  </a:txBody>
                  <a:tcPr/>
                </a:tc>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2375508276"/>
                  </a:ext>
                </a:extLst>
              </a:tr>
              <a:tr h="370840">
                <a:tc>
                  <a:txBody>
                    <a:bodyPr/>
                    <a:lstStyle/>
                    <a:p>
                      <a:r>
                        <a:rPr lang="en-US" dirty="0"/>
                        <a:t>NULL</a:t>
                      </a:r>
                    </a:p>
                  </a:txBody>
                  <a:tcPr/>
                </a:tc>
                <a:tc>
                  <a:txBody>
                    <a:bodyPr/>
                    <a:lstStyle/>
                    <a:p>
                      <a:r>
                        <a:rPr lang="en-US" dirty="0"/>
                        <a:t>NULL</a:t>
                      </a:r>
                    </a:p>
                  </a:txBody>
                  <a:tcPr/>
                </a:tc>
                <a:tc>
                  <a:txBody>
                    <a:bodyPr/>
                    <a:lstStyle/>
                    <a:p>
                      <a:r>
                        <a:rPr lang="en-US" dirty="0"/>
                        <a:t>5</a:t>
                      </a:r>
                    </a:p>
                  </a:txBody>
                  <a:tcPr/>
                </a:tc>
                <a:tc>
                  <a:txBody>
                    <a:bodyPr/>
                    <a:lstStyle/>
                    <a:p>
                      <a:r>
                        <a:rPr lang="en-US" dirty="0"/>
                        <a:t>R</a:t>
                      </a:r>
                    </a:p>
                  </a:txBody>
                  <a:tcPr/>
                </a:tc>
                <a:extLst>
                  <a:ext uri="{0D108BD9-81ED-4DB2-BD59-A6C34878D82A}">
                    <a16:rowId xmlns:a16="http://schemas.microsoft.com/office/drawing/2014/main" val="541657062"/>
                  </a:ext>
                </a:extLst>
              </a:tr>
              <a:tr h="370840">
                <a:tc>
                  <a:txBody>
                    <a:bodyPr/>
                    <a:lstStyle/>
                    <a:p>
                      <a:r>
                        <a:rPr lang="en-US" dirty="0"/>
                        <a:t>1</a:t>
                      </a:r>
                    </a:p>
                  </a:txBody>
                  <a:tcPr/>
                </a:tc>
                <a:tc>
                  <a:txBody>
                    <a:bodyPr/>
                    <a:lstStyle/>
                    <a:p>
                      <a:r>
                        <a:rPr lang="en-US" dirty="0"/>
                        <a:t>M</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3492028255"/>
                  </a:ext>
                </a:extLst>
              </a:tr>
              <a:tr h="370840">
                <a:tc>
                  <a:txBody>
                    <a:bodyPr/>
                    <a:lstStyle/>
                    <a:p>
                      <a:r>
                        <a:rPr lang="en-US" dirty="0"/>
                        <a:t>4</a:t>
                      </a:r>
                    </a:p>
                  </a:txBody>
                  <a:tcPr/>
                </a:tc>
                <a:tc>
                  <a:txBody>
                    <a:bodyPr/>
                    <a:lstStyle/>
                    <a:p>
                      <a:r>
                        <a:rPr lang="en-US" dirty="0"/>
                        <a:t>O</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3768793872"/>
                  </a:ext>
                </a:extLst>
              </a:tr>
            </a:tbl>
          </a:graphicData>
        </a:graphic>
      </p:graphicFrame>
    </p:spTree>
    <p:extLst>
      <p:ext uri="{BB962C8B-B14F-4D97-AF65-F5344CB8AC3E}">
        <p14:creationId xmlns:p14="http://schemas.microsoft.com/office/powerpoint/2010/main" val="214821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B4D3-68FB-4550-8A11-A76C9720F9AD}"/>
              </a:ext>
            </a:extLst>
          </p:cNvPr>
          <p:cNvSpPr>
            <a:spLocks noGrp="1"/>
          </p:cNvSpPr>
          <p:nvPr>
            <p:ph type="title"/>
          </p:nvPr>
        </p:nvSpPr>
        <p:spPr/>
        <p:txBody>
          <a:bodyPr/>
          <a:lstStyle/>
          <a:p>
            <a:r>
              <a:rPr lang="en-US" dirty="0"/>
              <a:t>SQL CROSS JOIN (Cartesian Product)</a:t>
            </a:r>
          </a:p>
        </p:txBody>
      </p:sp>
      <p:sp>
        <p:nvSpPr>
          <p:cNvPr id="3" name="Content Placeholder 2">
            <a:extLst>
              <a:ext uri="{FF2B5EF4-FFF2-40B4-BE49-F238E27FC236}">
                <a16:creationId xmlns:a16="http://schemas.microsoft.com/office/drawing/2014/main" id="{40733362-A9A3-45C0-841A-8D8909799705}"/>
              </a:ext>
            </a:extLst>
          </p:cNvPr>
          <p:cNvSpPr>
            <a:spLocks noGrp="1"/>
          </p:cNvSpPr>
          <p:nvPr>
            <p:ph sz="half" idx="1"/>
          </p:nvPr>
        </p:nvSpPr>
        <p:spPr/>
        <p:txBody>
          <a:bodyPr>
            <a:normAutofit/>
          </a:bodyPr>
          <a:lstStyle/>
          <a:p>
            <a:r>
              <a:rPr lang="en-US" dirty="0"/>
              <a:t>The SQL CROSS JOIN produces a result set which is the number of rows in the first table multiplied by the number of rows in the second table, if no WHERE clause is used along with CROSS JOIN.</a:t>
            </a:r>
          </a:p>
          <a:p>
            <a:r>
              <a:rPr lang="en-US" dirty="0"/>
              <a:t>If, WHERE clause is used with CROSS JOIN, it functions like an INNER JOIN.</a:t>
            </a:r>
          </a:p>
        </p:txBody>
      </p:sp>
      <p:sp>
        <p:nvSpPr>
          <p:cNvPr id="5" name="Rectangle 1">
            <a:extLst>
              <a:ext uri="{FF2B5EF4-FFF2-40B4-BE49-F238E27FC236}">
                <a16:creationId xmlns:a16="http://schemas.microsoft.com/office/drawing/2014/main" id="{5E0464AD-A57E-40FF-8A94-6B5BCD09E6D1}"/>
              </a:ext>
            </a:extLst>
          </p:cNvPr>
          <p:cNvSpPr>
            <a:spLocks noGrp="1" noChangeArrowheads="1"/>
          </p:cNvSpPr>
          <p:nvPr>
            <p:ph sz="half" idx="2"/>
          </p:nvPr>
        </p:nvSpPr>
        <p:spPr bwMode="auto">
          <a:xfrm>
            <a:off x="6737466" y="3577345"/>
            <a:ext cx="491031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 FROM </a:t>
            </a:r>
            <a:r>
              <a:rPr kumimoji="0" lang="en-US" altLang="en-US"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table_A</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CROSS JOIN </a:t>
            </a:r>
            <a:r>
              <a:rPr kumimoji="0" lang="en-US" altLang="en-US"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table_B</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6" name="Table 5">
            <a:extLst>
              <a:ext uri="{FF2B5EF4-FFF2-40B4-BE49-F238E27FC236}">
                <a16:creationId xmlns:a16="http://schemas.microsoft.com/office/drawing/2014/main" id="{6C5FC5E3-F230-4A7A-A83F-84F18876ADAD}"/>
              </a:ext>
            </a:extLst>
          </p:cNvPr>
          <p:cNvGraphicFramePr>
            <a:graphicFrameLocks noGrp="1"/>
          </p:cNvGraphicFramePr>
          <p:nvPr>
            <p:extLst>
              <p:ext uri="{D42A27DB-BD31-4B8C-83A1-F6EECF244321}">
                <p14:modId xmlns:p14="http://schemas.microsoft.com/office/powerpoint/2010/main" val="1552866617"/>
              </p:ext>
            </p:extLst>
          </p:nvPr>
        </p:nvGraphicFramePr>
        <p:xfrm>
          <a:off x="6889166" y="1229426"/>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M</a:t>
                      </a:r>
                    </a:p>
                  </a:txBody>
                  <a:tcPr/>
                </a:tc>
                <a:extLst>
                  <a:ext uri="{0D108BD9-81ED-4DB2-BD59-A6C34878D82A}">
                    <a16:rowId xmlns:a16="http://schemas.microsoft.com/office/drawing/2014/main" val="2415351176"/>
                  </a:ext>
                </a:extLst>
              </a:tr>
              <a:tr h="439521">
                <a:tc>
                  <a:txBody>
                    <a:bodyPr/>
                    <a:lstStyle/>
                    <a:p>
                      <a:r>
                        <a:rPr lang="en-US" dirty="0"/>
                        <a:t>1</a:t>
                      </a:r>
                    </a:p>
                  </a:txBody>
                  <a:tcPr/>
                </a:tc>
                <a:tc>
                  <a:txBody>
                    <a:bodyPr/>
                    <a:lstStyle/>
                    <a:p>
                      <a:r>
                        <a:rPr lang="en-US" dirty="0"/>
                        <a:t>m</a:t>
                      </a:r>
                    </a:p>
                  </a:txBody>
                  <a:tcPr/>
                </a:tc>
                <a:extLst>
                  <a:ext uri="{0D108BD9-81ED-4DB2-BD59-A6C34878D82A}">
                    <a16:rowId xmlns:a16="http://schemas.microsoft.com/office/drawing/2014/main" val="3204313820"/>
                  </a:ext>
                </a:extLst>
              </a:tr>
              <a:tr h="439521">
                <a:tc>
                  <a:txBody>
                    <a:bodyPr/>
                    <a:lstStyle/>
                    <a:p>
                      <a:r>
                        <a:rPr lang="en-US" dirty="0"/>
                        <a:t>2</a:t>
                      </a:r>
                    </a:p>
                  </a:txBody>
                  <a:tcPr/>
                </a:tc>
                <a:tc>
                  <a:txBody>
                    <a:bodyPr/>
                    <a:lstStyle/>
                    <a:p>
                      <a:r>
                        <a:rPr lang="en-US" dirty="0"/>
                        <a:t>n</a:t>
                      </a:r>
                    </a:p>
                  </a:txBody>
                  <a:tcPr/>
                </a:tc>
                <a:extLst>
                  <a:ext uri="{0D108BD9-81ED-4DB2-BD59-A6C34878D82A}">
                    <a16:rowId xmlns:a16="http://schemas.microsoft.com/office/drawing/2014/main" val="3169425862"/>
                  </a:ext>
                </a:extLst>
              </a:tr>
              <a:tr h="439521">
                <a:tc>
                  <a:txBody>
                    <a:bodyPr/>
                    <a:lstStyle/>
                    <a:p>
                      <a:r>
                        <a:rPr lang="en-US" dirty="0"/>
                        <a:t>4</a:t>
                      </a:r>
                    </a:p>
                  </a:txBody>
                  <a:tcPr/>
                </a:tc>
                <a:tc>
                  <a:txBody>
                    <a:bodyPr/>
                    <a:lstStyle/>
                    <a:p>
                      <a:r>
                        <a:rPr lang="en-US" dirty="0"/>
                        <a:t>O</a:t>
                      </a:r>
                    </a:p>
                  </a:txBody>
                  <a:tcPr/>
                </a:tc>
                <a:extLst>
                  <a:ext uri="{0D108BD9-81ED-4DB2-BD59-A6C34878D82A}">
                    <a16:rowId xmlns:a16="http://schemas.microsoft.com/office/drawing/2014/main" val="2155610383"/>
                  </a:ext>
                </a:extLst>
              </a:tr>
            </a:tbl>
          </a:graphicData>
        </a:graphic>
      </p:graphicFrame>
      <p:graphicFrame>
        <p:nvGraphicFramePr>
          <p:cNvPr id="7" name="Table 6">
            <a:extLst>
              <a:ext uri="{FF2B5EF4-FFF2-40B4-BE49-F238E27FC236}">
                <a16:creationId xmlns:a16="http://schemas.microsoft.com/office/drawing/2014/main" id="{E71E3EA9-4E7E-4323-8C3C-E66FB68F70A4}"/>
              </a:ext>
            </a:extLst>
          </p:cNvPr>
          <p:cNvGraphicFramePr>
            <a:graphicFrameLocks noGrp="1"/>
          </p:cNvGraphicFramePr>
          <p:nvPr>
            <p:extLst>
              <p:ext uri="{D42A27DB-BD31-4B8C-83A1-F6EECF244321}">
                <p14:modId xmlns:p14="http://schemas.microsoft.com/office/powerpoint/2010/main" val="2895784255"/>
              </p:ext>
            </p:extLst>
          </p:nvPr>
        </p:nvGraphicFramePr>
        <p:xfrm>
          <a:off x="9632366" y="1217003"/>
          <a:ext cx="1450153" cy="1758084"/>
        </p:xfrm>
        <a:graphic>
          <a:graphicData uri="http://schemas.openxmlformats.org/drawingml/2006/table">
            <a:tbl>
              <a:tblPr firstRow="1" bandRow="1">
                <a:tableStyleId>{5C22544A-7EE6-4342-B048-85BDC9FD1C3A}</a:tableStyleId>
              </a:tblPr>
              <a:tblGrid>
                <a:gridCol w="635506">
                  <a:extLst>
                    <a:ext uri="{9D8B030D-6E8A-4147-A177-3AD203B41FA5}">
                      <a16:colId xmlns:a16="http://schemas.microsoft.com/office/drawing/2014/main" val="1982819548"/>
                    </a:ext>
                  </a:extLst>
                </a:gridCol>
                <a:gridCol w="814647">
                  <a:extLst>
                    <a:ext uri="{9D8B030D-6E8A-4147-A177-3AD203B41FA5}">
                      <a16:colId xmlns:a16="http://schemas.microsoft.com/office/drawing/2014/main" val="865159150"/>
                    </a:ext>
                  </a:extLst>
                </a:gridCol>
              </a:tblGrid>
              <a:tr h="439521">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15351176"/>
                  </a:ext>
                </a:extLst>
              </a:tr>
              <a:tr h="439521">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204313820"/>
                  </a:ext>
                </a:extLst>
              </a:tr>
              <a:tr h="439521">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3169425862"/>
                  </a:ext>
                </a:extLst>
              </a:tr>
              <a:tr h="439521">
                <a:tc>
                  <a:txBody>
                    <a:bodyPr/>
                    <a:lstStyle/>
                    <a:p>
                      <a:r>
                        <a:rPr lang="en-US" dirty="0"/>
                        <a:t>5</a:t>
                      </a:r>
                    </a:p>
                  </a:txBody>
                  <a:tcPr/>
                </a:tc>
                <a:tc>
                  <a:txBody>
                    <a:bodyPr/>
                    <a:lstStyle/>
                    <a:p>
                      <a:r>
                        <a:rPr lang="en-US" dirty="0"/>
                        <a:t>R</a:t>
                      </a:r>
                    </a:p>
                  </a:txBody>
                  <a:tcPr/>
                </a:tc>
                <a:extLst>
                  <a:ext uri="{0D108BD9-81ED-4DB2-BD59-A6C34878D82A}">
                    <a16:rowId xmlns:a16="http://schemas.microsoft.com/office/drawing/2014/main" val="2155610383"/>
                  </a:ext>
                </a:extLst>
              </a:tr>
            </a:tbl>
          </a:graphicData>
        </a:graphic>
      </p:graphicFrame>
      <p:sp>
        <p:nvSpPr>
          <p:cNvPr id="8" name="TextBox 7">
            <a:extLst>
              <a:ext uri="{FF2B5EF4-FFF2-40B4-BE49-F238E27FC236}">
                <a16:creationId xmlns:a16="http://schemas.microsoft.com/office/drawing/2014/main" id="{21900FB5-2FD0-4942-A76E-ADFD019A3E6A}"/>
              </a:ext>
            </a:extLst>
          </p:cNvPr>
          <p:cNvSpPr txBox="1"/>
          <p:nvPr/>
        </p:nvSpPr>
        <p:spPr>
          <a:xfrm>
            <a:off x="7059621" y="3168359"/>
            <a:ext cx="865558" cy="369332"/>
          </a:xfrm>
          <a:prstGeom prst="rect">
            <a:avLst/>
          </a:prstGeom>
          <a:noFill/>
        </p:spPr>
        <p:txBody>
          <a:bodyPr wrap="none" rtlCol="0">
            <a:spAutoFit/>
          </a:bodyPr>
          <a:lstStyle/>
          <a:p>
            <a:r>
              <a:rPr lang="en-US" dirty="0"/>
              <a:t>Table A</a:t>
            </a:r>
          </a:p>
        </p:txBody>
      </p:sp>
      <p:sp>
        <p:nvSpPr>
          <p:cNvPr id="9" name="TextBox 8">
            <a:extLst>
              <a:ext uri="{FF2B5EF4-FFF2-40B4-BE49-F238E27FC236}">
                <a16:creationId xmlns:a16="http://schemas.microsoft.com/office/drawing/2014/main" id="{B9FCADC9-C7C1-4EE2-BA27-9E815A4FCC2C}"/>
              </a:ext>
            </a:extLst>
          </p:cNvPr>
          <p:cNvSpPr txBox="1"/>
          <p:nvPr/>
        </p:nvSpPr>
        <p:spPr>
          <a:xfrm>
            <a:off x="9924145" y="3168359"/>
            <a:ext cx="857542" cy="369332"/>
          </a:xfrm>
          <a:prstGeom prst="rect">
            <a:avLst/>
          </a:prstGeom>
          <a:noFill/>
        </p:spPr>
        <p:txBody>
          <a:bodyPr wrap="none" rtlCol="0">
            <a:spAutoFit/>
          </a:bodyPr>
          <a:lstStyle/>
          <a:p>
            <a:r>
              <a:rPr lang="en-US" dirty="0"/>
              <a:t>Table B</a:t>
            </a:r>
          </a:p>
        </p:txBody>
      </p:sp>
      <p:graphicFrame>
        <p:nvGraphicFramePr>
          <p:cNvPr id="10" name="Table 9">
            <a:extLst>
              <a:ext uri="{FF2B5EF4-FFF2-40B4-BE49-F238E27FC236}">
                <a16:creationId xmlns:a16="http://schemas.microsoft.com/office/drawing/2014/main" id="{BB9CC848-AD56-4E85-A41A-A177AB71B9EE}"/>
              </a:ext>
            </a:extLst>
          </p:cNvPr>
          <p:cNvGraphicFramePr>
            <a:graphicFrameLocks noGrp="1"/>
          </p:cNvGraphicFramePr>
          <p:nvPr>
            <p:extLst>
              <p:ext uri="{D42A27DB-BD31-4B8C-83A1-F6EECF244321}">
                <p14:modId xmlns:p14="http://schemas.microsoft.com/office/powerpoint/2010/main" val="1410677928"/>
              </p:ext>
            </p:extLst>
          </p:nvPr>
        </p:nvGraphicFramePr>
        <p:xfrm>
          <a:off x="6512898" y="4531452"/>
          <a:ext cx="3840018" cy="2225040"/>
        </p:xfrm>
        <a:graphic>
          <a:graphicData uri="http://schemas.openxmlformats.org/drawingml/2006/table">
            <a:tbl>
              <a:tblPr firstRow="1" bandRow="1">
                <a:tableStyleId>{5C22544A-7EE6-4342-B048-85BDC9FD1C3A}</a:tableStyleId>
              </a:tblPr>
              <a:tblGrid>
                <a:gridCol w="997065">
                  <a:extLst>
                    <a:ext uri="{9D8B030D-6E8A-4147-A177-3AD203B41FA5}">
                      <a16:colId xmlns:a16="http://schemas.microsoft.com/office/drawing/2014/main" val="737363200"/>
                    </a:ext>
                  </a:extLst>
                </a:gridCol>
                <a:gridCol w="964277">
                  <a:extLst>
                    <a:ext uri="{9D8B030D-6E8A-4147-A177-3AD203B41FA5}">
                      <a16:colId xmlns:a16="http://schemas.microsoft.com/office/drawing/2014/main" val="3555794155"/>
                    </a:ext>
                  </a:extLst>
                </a:gridCol>
                <a:gridCol w="1030778">
                  <a:extLst>
                    <a:ext uri="{9D8B030D-6E8A-4147-A177-3AD203B41FA5}">
                      <a16:colId xmlns:a16="http://schemas.microsoft.com/office/drawing/2014/main" val="165160793"/>
                    </a:ext>
                  </a:extLst>
                </a:gridCol>
                <a:gridCol w="847898">
                  <a:extLst>
                    <a:ext uri="{9D8B030D-6E8A-4147-A177-3AD203B41FA5}">
                      <a16:colId xmlns:a16="http://schemas.microsoft.com/office/drawing/2014/main" val="2947619204"/>
                    </a:ext>
                  </a:extLst>
                </a:gridCol>
              </a:tblGrid>
              <a:tr h="370840">
                <a:tc>
                  <a:txBody>
                    <a:bodyPr/>
                    <a:lstStyle/>
                    <a:p>
                      <a:r>
                        <a:rPr lang="en-US" dirty="0"/>
                        <a:t>A</a:t>
                      </a:r>
                    </a:p>
                  </a:txBody>
                  <a:tcPr/>
                </a:tc>
                <a:tc>
                  <a:txBody>
                    <a:bodyPr/>
                    <a:lstStyle/>
                    <a:p>
                      <a:r>
                        <a:rPr lang="en-US" dirty="0"/>
                        <a:t>M</a:t>
                      </a:r>
                    </a:p>
                  </a:txBody>
                  <a:tcPr/>
                </a:tc>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431877686"/>
                  </a:ext>
                </a:extLst>
              </a:tr>
              <a:tr h="370840">
                <a:tc>
                  <a:txBody>
                    <a:bodyPr/>
                    <a:lstStyle/>
                    <a:p>
                      <a:r>
                        <a:rPr lang="en-US" dirty="0"/>
                        <a:t>1</a:t>
                      </a:r>
                    </a:p>
                  </a:txBody>
                  <a:tcPr/>
                </a:tc>
                <a:tc>
                  <a:txBody>
                    <a:bodyPr/>
                    <a:lstStyle/>
                    <a:p>
                      <a:r>
                        <a:rPr lang="en-US" dirty="0"/>
                        <a:t>M</a:t>
                      </a:r>
                    </a:p>
                  </a:txBody>
                  <a:tcPr/>
                </a:tc>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3329752098"/>
                  </a:ext>
                </a:extLst>
              </a:tr>
              <a:tr h="370840">
                <a:tc>
                  <a:txBody>
                    <a:bodyPr/>
                    <a:lstStyle/>
                    <a:p>
                      <a:r>
                        <a:rPr lang="en-US" dirty="0"/>
                        <a:t>2</a:t>
                      </a:r>
                    </a:p>
                  </a:txBody>
                  <a:tcPr/>
                </a:tc>
                <a:tc>
                  <a:txBody>
                    <a:bodyPr/>
                    <a:lstStyle/>
                    <a:p>
                      <a:r>
                        <a:rPr lang="en-US" dirty="0"/>
                        <a:t>N</a:t>
                      </a:r>
                    </a:p>
                  </a:txBody>
                  <a:tcPr/>
                </a:tc>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2375508276"/>
                  </a:ext>
                </a:extLst>
              </a:tr>
              <a:tr h="370840">
                <a:tc>
                  <a:txBody>
                    <a:bodyPr/>
                    <a:lstStyle/>
                    <a:p>
                      <a:r>
                        <a:rPr lang="en-US" dirty="0"/>
                        <a:t>4</a:t>
                      </a:r>
                    </a:p>
                  </a:txBody>
                  <a:tcPr/>
                </a:tc>
                <a:tc>
                  <a:txBody>
                    <a:bodyPr/>
                    <a:lstStyle/>
                    <a:p>
                      <a:r>
                        <a:rPr lang="en-US" dirty="0"/>
                        <a:t>O</a:t>
                      </a:r>
                    </a:p>
                  </a:txBody>
                  <a:tcPr/>
                </a:tc>
                <a:tc>
                  <a:txBody>
                    <a:bodyPr/>
                    <a:lstStyle/>
                    <a:p>
                      <a:r>
                        <a:rPr lang="en-US" dirty="0"/>
                        <a:t>2</a:t>
                      </a:r>
                    </a:p>
                  </a:txBody>
                  <a:tcPr/>
                </a:tc>
                <a:tc>
                  <a:txBody>
                    <a:bodyPr/>
                    <a:lstStyle/>
                    <a:p>
                      <a:r>
                        <a:rPr lang="en-US" dirty="0"/>
                        <a:t>P</a:t>
                      </a:r>
                    </a:p>
                  </a:txBody>
                  <a:tcPr/>
                </a:tc>
                <a:extLst>
                  <a:ext uri="{0D108BD9-81ED-4DB2-BD59-A6C34878D82A}">
                    <a16:rowId xmlns:a16="http://schemas.microsoft.com/office/drawing/2014/main" val="541657062"/>
                  </a:ext>
                </a:extLst>
              </a:tr>
              <a:tr h="370840">
                <a:tc>
                  <a:txBody>
                    <a:bodyPr/>
                    <a:lstStyle/>
                    <a:p>
                      <a:r>
                        <a:rPr lang="en-US" dirty="0"/>
                        <a:t>1</a:t>
                      </a:r>
                    </a:p>
                  </a:txBody>
                  <a:tcPr/>
                </a:tc>
                <a:tc>
                  <a:txBody>
                    <a:bodyPr/>
                    <a:lstStyle/>
                    <a:p>
                      <a:r>
                        <a:rPr lang="en-US" dirty="0"/>
                        <a:t>M</a:t>
                      </a:r>
                    </a:p>
                  </a:txBody>
                  <a:tcPr/>
                </a:tc>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3492028255"/>
                  </a:ext>
                </a:extLst>
              </a:tr>
              <a:tr h="370840">
                <a:tc>
                  <a:txBody>
                    <a:bodyPr/>
                    <a:lstStyle/>
                    <a:p>
                      <a:r>
                        <a:rPr lang="en-US" dirty="0"/>
                        <a:t>2</a:t>
                      </a:r>
                    </a:p>
                  </a:txBody>
                  <a:tcPr/>
                </a:tc>
                <a:tc>
                  <a:txBody>
                    <a:bodyPr/>
                    <a:lstStyle/>
                    <a:p>
                      <a:r>
                        <a:rPr lang="en-US" dirty="0"/>
                        <a:t>N</a:t>
                      </a:r>
                    </a:p>
                  </a:txBody>
                  <a:tcPr/>
                </a:tc>
                <a:tc>
                  <a:txBody>
                    <a:bodyPr/>
                    <a:lstStyle/>
                    <a:p>
                      <a:r>
                        <a:rPr lang="en-US" dirty="0"/>
                        <a:t>3</a:t>
                      </a:r>
                    </a:p>
                  </a:txBody>
                  <a:tcPr/>
                </a:tc>
                <a:tc>
                  <a:txBody>
                    <a:bodyPr/>
                    <a:lstStyle/>
                    <a:p>
                      <a:r>
                        <a:rPr lang="en-US" dirty="0"/>
                        <a:t>Q</a:t>
                      </a:r>
                    </a:p>
                  </a:txBody>
                  <a:tcPr/>
                </a:tc>
                <a:extLst>
                  <a:ext uri="{0D108BD9-81ED-4DB2-BD59-A6C34878D82A}">
                    <a16:rowId xmlns:a16="http://schemas.microsoft.com/office/drawing/2014/main" val="3768793872"/>
                  </a:ext>
                </a:extLst>
              </a:tr>
            </a:tbl>
          </a:graphicData>
        </a:graphic>
      </p:graphicFrame>
      <p:sp>
        <p:nvSpPr>
          <p:cNvPr id="11" name="TextBox 10">
            <a:extLst>
              <a:ext uri="{FF2B5EF4-FFF2-40B4-BE49-F238E27FC236}">
                <a16:creationId xmlns:a16="http://schemas.microsoft.com/office/drawing/2014/main" id="{220B5584-13B5-4C0A-8783-20B1D01EE173}"/>
              </a:ext>
            </a:extLst>
          </p:cNvPr>
          <p:cNvSpPr txBox="1"/>
          <p:nvPr/>
        </p:nvSpPr>
        <p:spPr>
          <a:xfrm>
            <a:off x="10449975" y="6418109"/>
            <a:ext cx="1100751" cy="369332"/>
          </a:xfrm>
          <a:prstGeom prst="rect">
            <a:avLst/>
          </a:prstGeom>
          <a:noFill/>
        </p:spPr>
        <p:txBody>
          <a:bodyPr wrap="none" rtlCol="0">
            <a:spAutoFit/>
          </a:bodyPr>
          <a:lstStyle/>
          <a:p>
            <a:r>
              <a:rPr lang="en-US" dirty="0"/>
              <a:t>continues</a:t>
            </a:r>
          </a:p>
        </p:txBody>
      </p:sp>
    </p:spTree>
    <p:extLst>
      <p:ext uri="{BB962C8B-B14F-4D97-AF65-F5344CB8AC3E}">
        <p14:creationId xmlns:p14="http://schemas.microsoft.com/office/powerpoint/2010/main" val="155991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what is difference between union and join in sql">
            <a:extLst>
              <a:ext uri="{FF2B5EF4-FFF2-40B4-BE49-F238E27FC236}">
                <a16:creationId xmlns:a16="http://schemas.microsoft.com/office/drawing/2014/main" id="{D0852738-61B4-47EA-8FE3-1100D1BF9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0"/>
            <a:ext cx="9267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569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961</Words>
  <Application>Microsoft Office PowerPoint</Application>
  <PresentationFormat>Widescreen</PresentationFormat>
  <Paragraphs>253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SQL Joins</vt:lpstr>
      <vt:lpstr>What is SQL Join?</vt:lpstr>
      <vt:lpstr>Types of SQL Joins</vt:lpstr>
      <vt:lpstr>Inner Join</vt:lpstr>
      <vt:lpstr>Left Outer Join</vt:lpstr>
      <vt:lpstr>RIGHT Outer Join</vt:lpstr>
      <vt:lpstr>FULL OUTER JOIN</vt:lpstr>
      <vt:lpstr>SQL CROSS JOIN (Cartesian Product)</vt:lpstr>
      <vt:lpstr>PowerPoint Presentation</vt:lpstr>
      <vt:lpstr>Union vs Join</vt:lpstr>
      <vt:lpstr>Set operators (UNION, UNION ALL, MINUS, INTERSECT) [SQL]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cbams</dc:creator>
  <cp:lastModifiedBy>cbams</cp:lastModifiedBy>
  <cp:revision>12</cp:revision>
  <dcterms:created xsi:type="dcterms:W3CDTF">2019-10-01T16:01:57Z</dcterms:created>
  <dcterms:modified xsi:type="dcterms:W3CDTF">2019-10-02T01:00:32Z</dcterms:modified>
</cp:coreProperties>
</file>