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92CC3E57-CB50-49F9-9DC0-E92F909473D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p>
            <a:pPr algn="ctr"/>
            <a:r>
              <a:rPr b="0" lang="en-IN" sz="4400" spc="-1" strike="noStrike">
                <a:latin typeface="Arial"/>
              </a:rPr>
              <a:t>Summary so far...</a:t>
            </a:r>
            <a:endParaRPr b="0" lang="en-IN"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p>
            <a:pPr algn="ctr"/>
            <a:r>
              <a:rPr b="0" lang="en-IN" sz="3200" spc="-1" strike="noStrike">
                <a:latin typeface="Arial"/>
              </a:rPr>
              <a:t>Feature Extraction</a:t>
            </a:r>
            <a:endParaRPr b="0" lang="en-IN" sz="3200" spc="-1" strike="noStrike">
              <a:latin typeface="Arial"/>
            </a:endParaRPr>
          </a:p>
          <a:p>
            <a:pPr algn="ctr"/>
            <a:r>
              <a:rPr b="0" lang="en-IN" sz="3200" spc="-1" strike="noStrike">
                <a:latin typeface="Arial"/>
              </a:rPr>
              <a:t>Monophone Training</a:t>
            </a:r>
            <a:endParaRPr b="0" lang="en-IN" sz="3200" spc="-1" strike="noStrike">
              <a:latin typeface="Arial"/>
            </a:endParaRPr>
          </a:p>
          <a:p>
            <a:pPr algn="ctr"/>
            <a:r>
              <a:rPr b="0" lang="en-IN" sz="3200" spc="-1" strike="noStrike">
                <a:latin typeface="Arial"/>
              </a:rPr>
              <a:t>Triphone Training</a:t>
            </a:r>
            <a:endParaRPr b="0" lang="en-IN"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200" spc="-1" strike="noStrike">
                <a:solidFill>
                  <a:srgbClr val="000000"/>
                </a:solidFill>
                <a:latin typeface="Calibri Light"/>
                <a:ea typeface="DejaVu Sans"/>
              </a:rPr>
              <a:t>Train Monophone Model</a:t>
            </a:r>
            <a:endParaRPr b="0" lang="en-IN" sz="2200" spc="-1" strike="noStrike">
              <a:latin typeface="Arial"/>
            </a:endParaRPr>
          </a:p>
        </p:txBody>
      </p:sp>
      <p:sp>
        <p:nvSpPr>
          <p:cNvPr id="60"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align-equal-compiled.cc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Given (1) an acoustic model, (2) an rspecifier for graphs, (3) an rspecifier for features, this program will return an wspecifier for alignments.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is the E-Step in the EM training algorithm (i.e. hidden state alignment to the audio input).</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will produce alignments equally spaced for each utterance.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equally spaced alignment only happens at the very first stage in initialization, before any model parameters have been trained.</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An alignment is a vector of intergers (per utterance).</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align-equal-compiled 0.mdl graphs.fsts scp:train.scp ark:equal.ali;</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If you want to inspect alignments, the program show-alignments.cc displays the align-ments in a more readable format, with phones.</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200" spc="-1" strike="noStrike">
                <a:solidFill>
                  <a:srgbClr val="000000"/>
                </a:solidFill>
                <a:latin typeface="Calibri Light"/>
                <a:ea typeface="DejaVu Sans"/>
              </a:rPr>
              <a:t>Train Monophone Model</a:t>
            </a:r>
            <a:endParaRPr b="0" lang="en-IN" sz="2200" spc="-1" strike="noStrike">
              <a:latin typeface="Arial"/>
            </a:endParaRPr>
          </a:p>
        </p:txBody>
      </p:sp>
      <p:sp>
        <p:nvSpPr>
          <p:cNvPr id="62"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gmm-acc-stats-ali.cc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There are three inputs for gmm-acc-stats-ali.cc: (1) a compiled acoustic model (e.g. 0.mdl), (2) the features from the training audio files (e.g. MFCC features saved in train.scp), and (3) the alignments of hidden states to audio previously computed (e.g. equal.ali).</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output is a file of accumulated stats for GMM training (e.g. 0.acc).</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gmm-acc-stats-ali 0.mdl scp:train.scp ark:equal.ali 0.acc;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gmm-est.cc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is the M-Step in the EM Algorithm. Given (1) an acoustic model and (2) a file of accumulated statistics for GMM training, this program will output a new acoustic model which has been updated via Maximum Likelihood Re-Estimation.</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gmm-est --min-gaussian-occupancy=3 --mix-up=250 exp/mono/0.mdl exp/mono/0.acc exp/mono/1.mdl;</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option --mix-up will increase number of mixture components to this overall target.</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200" spc="-1" strike="noStrike">
                <a:solidFill>
                  <a:srgbClr val="000000"/>
                </a:solidFill>
                <a:latin typeface="Calibri Light"/>
                <a:ea typeface="DejaVu Sans"/>
              </a:rPr>
              <a:t>Train Monophone Model</a:t>
            </a:r>
            <a:endParaRPr b="0" lang="en-IN" sz="2200" spc="-1" strike="noStrike">
              <a:latin typeface="Arial"/>
            </a:endParaRPr>
          </a:p>
        </p:txBody>
      </p:sp>
      <p:sp>
        <p:nvSpPr>
          <p:cNvPr id="64"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Align Monophones with Data</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gmm-align-compiled.cc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Given (1) an acoustic model, (2) an rspecifier for graphs, (3) an rspecifier for features, this program will return an wspecifier for alignments.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is the E-Step in the EM training algorithm (i.e. hidden state alignment to the audio input).</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These alignments are between HMM states and feature vectors.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Each HMM state has an output Gaussian distribution, and the feature vectors assigned to that distribution are then used to update the Gaussian parameters (i.e. μ and Σ).</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gmm-align-compiled 1.mdl ark:graphs.fsts scp:train.scp ark:1.ali;</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Triphone Training</a:t>
            </a:r>
            <a:endParaRPr b="0" lang="en-IN" sz="2400" spc="-1" strike="noStrike">
              <a:latin typeface="Arial"/>
            </a:endParaRPr>
          </a:p>
        </p:txBody>
      </p:sp>
      <p:sp>
        <p:nvSpPr>
          <p:cNvPr id="66"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1" lang="en-IN" sz="1490" spc="-1" strike="noStrike">
                <a:solidFill>
                  <a:srgbClr val="000000"/>
                </a:solidFill>
                <a:latin typeface="Calibri"/>
                <a:ea typeface="DejaVu Sans"/>
              </a:rPr>
              <a:t>Build Phonetic Decision Tree for </a:t>
            </a:r>
            <a:r>
              <a:rPr b="1" lang="en-IN" sz="2200" spc="-1" strike="noStrike">
                <a:solidFill>
                  <a:srgbClr val="000000"/>
                </a:solidFill>
                <a:latin typeface="Calibri"/>
                <a:ea typeface="DejaVu Sans"/>
              </a:rPr>
              <a:t>Context-Dependent</a:t>
            </a:r>
            <a:r>
              <a:rPr b="1" lang="en-IN" sz="1490" spc="-1" strike="noStrike">
                <a:solidFill>
                  <a:srgbClr val="000000"/>
                </a:solidFill>
                <a:latin typeface="Calibri"/>
                <a:ea typeface="DejaVu Sans"/>
              </a:rPr>
              <a:t> Triphones</a:t>
            </a:r>
            <a:endParaRPr b="0" lang="en-IN" sz="1490" spc="-1" strike="noStrike">
              <a:latin typeface="Arial"/>
            </a:endParaRPr>
          </a:p>
          <a:p>
            <a:pPr algn="just">
              <a:lnSpc>
                <a:spcPct val="90000"/>
              </a:lnSpc>
              <a:spcBef>
                <a:spcPts val="1001"/>
              </a:spcBef>
            </a:pPr>
            <a:r>
              <a:rPr b="0" lang="en-IN" sz="2200" spc="-1" strike="noStrike">
                <a:solidFill>
                  <a:srgbClr val="000000"/>
                </a:solidFill>
                <a:latin typeface="Calibri"/>
                <a:ea typeface="DejaVu Sans"/>
              </a:rPr>
              <a:t>In this stage we will build a decision tree for each monophone.</a:t>
            </a:r>
            <a:endParaRPr b="0" lang="en-IN" sz="2200" spc="-1" strike="noStrike">
              <a:latin typeface="Arial"/>
            </a:endParaRPr>
          </a:p>
          <a:p>
            <a:pPr algn="just">
              <a:lnSpc>
                <a:spcPct val="90000"/>
              </a:lnSpc>
              <a:spcBef>
                <a:spcPts val="1001"/>
              </a:spcBef>
            </a:pPr>
            <a:r>
              <a:rPr b="0" lang="en-IN" sz="2200" spc="-1" strike="noStrike">
                <a:solidFill>
                  <a:srgbClr val="000000"/>
                </a:solidFill>
                <a:latin typeface="Calibri"/>
                <a:ea typeface="DejaVu Sans"/>
              </a:rPr>
              <a:t>This follows the “Clustering and Regression Tree” (CART) framework and involves a “greedy” (locally optimal) splitting algorithm.</a:t>
            </a:r>
            <a:endParaRPr b="0" lang="en-IN" sz="2200" spc="-1" strike="noStrike">
              <a:latin typeface="Arial"/>
            </a:endParaRPr>
          </a:p>
          <a:p>
            <a:pPr algn="just">
              <a:lnSpc>
                <a:spcPct val="90000"/>
              </a:lnSpc>
              <a:spcBef>
                <a:spcPts val="1001"/>
              </a:spcBef>
            </a:pPr>
            <a:r>
              <a:rPr b="0" lang="en-IN" sz="2200" spc="-1" strike="noStrike">
                <a:solidFill>
                  <a:srgbClr val="000000"/>
                </a:solidFill>
                <a:latin typeface="Calibri"/>
                <a:ea typeface="DejaVu Sans"/>
              </a:rPr>
              <a:t>The final decision tree will cluster contexts by asking questions like “Is the left phone a vowel?” or “Is the right phone the phone sh”? Models (HMMs) would correspond to the leaves.</a:t>
            </a:r>
            <a:endParaRPr b="0" lang="en-IN" sz="2200" spc="-1" strike="noStrike">
              <a:latin typeface="Arial"/>
            </a:endParaRPr>
          </a:p>
          <a:p>
            <a:pPr algn="just">
              <a:lnSpc>
                <a:spcPct val="90000"/>
              </a:lnSpc>
              <a:spcBef>
                <a:spcPts val="1001"/>
              </a:spcBef>
            </a:pPr>
            <a:r>
              <a:rPr b="0" lang="en-IN" sz="2200" spc="-1" strike="noStrike">
                <a:solidFill>
                  <a:srgbClr val="000000"/>
                </a:solidFill>
                <a:latin typeface="Calibri"/>
                <a:ea typeface="DejaVu Sans"/>
              </a:rPr>
              <a:t>The basic algorithm that is being implemented is a top-down greedy splitting, where we have a number of ways we can split the data by asking about, say, the left phone, the right phone, the central phone, the state we’re in, and so on.</a:t>
            </a:r>
            <a:endParaRPr b="0" lang="en-IN" sz="2200" spc="-1" strike="noStrike">
              <a:latin typeface="Arial"/>
            </a:endParaRPr>
          </a:p>
          <a:p>
            <a:pPr algn="just">
              <a:lnSpc>
                <a:spcPct val="90000"/>
              </a:lnSpc>
              <a:spcBef>
                <a:spcPts val="1001"/>
              </a:spcBef>
            </a:pPr>
            <a:endParaRPr b="0" lang="en-IN" sz="2200" spc="-1" strike="noStrike">
              <a:latin typeface="Arial"/>
            </a:endParaRPr>
          </a:p>
          <a:p>
            <a:pPr algn="just">
              <a:lnSpc>
                <a:spcPct val="90000"/>
              </a:lnSpc>
              <a:spcBef>
                <a:spcPts val="1001"/>
              </a:spcBef>
            </a:pPr>
            <a:endParaRPr b="0" lang="en-IN" sz="2200" spc="-1" strike="noStrike">
              <a:latin typeface="Arial"/>
            </a:endParaRPr>
          </a:p>
          <a:p>
            <a:pPr algn="just">
              <a:lnSpc>
                <a:spcPct val="90000"/>
              </a:lnSpc>
              <a:spcBef>
                <a:spcPts val="1001"/>
              </a:spcBef>
            </a:pPr>
            <a:endParaRPr b="0" lang="en-IN" sz="2200" spc="-1" strike="noStrike">
              <a:latin typeface="Arial"/>
            </a:endParaRPr>
          </a:p>
          <a:p>
            <a:pPr algn="just">
              <a:lnSpc>
                <a:spcPct val="90000"/>
              </a:lnSpc>
              <a:spcBef>
                <a:spcPts val="1001"/>
              </a:spcBef>
            </a:pPr>
            <a:endParaRPr b="0" lang="en-IN" sz="2200" spc="-1" strike="noStrike">
              <a:latin typeface="Arial"/>
            </a:endParaRPr>
          </a:p>
          <a:p>
            <a:pPr algn="just">
              <a:lnSpc>
                <a:spcPct val="90000"/>
              </a:lnSpc>
              <a:spcBef>
                <a:spcPts val="1001"/>
              </a:spcBef>
            </a:pPr>
            <a:endParaRPr b="0" lang="en-IN" sz="2200" spc="-1" strike="noStrike">
              <a:latin typeface="Arial"/>
            </a:endParaRPr>
          </a:p>
          <a:p>
            <a:pPr algn="just">
              <a:lnSpc>
                <a:spcPct val="90000"/>
              </a:lnSpc>
              <a:spcBef>
                <a:spcPts val="1001"/>
              </a:spcBef>
            </a:pPr>
            <a:endParaRPr b="0" lang="en-IN" sz="2200" spc="-1" strike="noStrike">
              <a:latin typeface="Arial"/>
            </a:endParaRPr>
          </a:p>
          <a:p>
            <a:pPr algn="just">
              <a:lnSpc>
                <a:spcPct val="90000"/>
              </a:lnSpc>
              <a:spcBef>
                <a:spcPts val="1001"/>
              </a:spcBef>
            </a:pPr>
            <a:endParaRPr b="0" lang="en-IN" sz="2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Triphone Training</a:t>
            </a:r>
            <a:endParaRPr b="0" lang="en-IN" sz="2400" spc="-1" strike="noStrike">
              <a:latin typeface="Arial"/>
            </a:endParaRPr>
          </a:p>
        </p:txBody>
      </p:sp>
      <p:sp>
        <p:nvSpPr>
          <p:cNvPr id="68" name="CustomShape 2"/>
          <p:cNvSpPr/>
          <p:nvPr/>
        </p:nvSpPr>
        <p:spPr>
          <a:xfrm>
            <a:off x="692640" y="1077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acc-tree-stats.cc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takes as input (1) an acoustic model, (2) an rspecifier for the acoustic features, (3) an rspecifier for previously made alignments, and the program returns an accumulation of tree statistics.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After training a monophone system starting from a flat start, we take the monophone alignments and use the function AccumulateTreeStats() (called from acc-tree-stats.cc) to accumulate statistics for training the tree.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is not limited to reading in monophone alignments; it works from context- dependent alignments too so we can build trees based on e.g. triphone alignments.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statistics for tree building are written to disk as the type BuildTreeStatsType (see Statistics for building the tree).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function AccumulateTreeStats() takes the values N and P , as explained in the previous section; the command-line programs will set these by default to 3 and 1 respectively, but this can be overridden using the –context-width and --central-position options.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In the following command, like elsewhere in Kaldi scripts, JOB represents the number of the job being processed. For example, with my four processors on my laptop, I will run one job on each, yielding 1.treeacc, 2.treeacc, 3.treeacc, and 4.treeacc.</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acc-tree-stats final.mdl scp:train.scp ark:JOB.ali JOB.treeacc;</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Triphone Training</a:t>
            </a:r>
            <a:endParaRPr b="0" lang="en-IN" sz="2400" spc="-1" strike="noStrike">
              <a:latin typeface="Arial"/>
            </a:endParaRPr>
          </a:p>
        </p:txBody>
      </p:sp>
      <p:sp>
        <p:nvSpPr>
          <p:cNvPr id="70" name="CustomShape 2"/>
          <p:cNvSpPr/>
          <p:nvPr/>
        </p:nvSpPr>
        <p:spPr>
          <a:xfrm>
            <a:off x="692640" y="1077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sum-tree-stats.cc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will sum statistics for phonetic-context tree building. The program takes as input (1) multiple *.treeacc files, and outputs (1) a file of accumulated tree stats (e.g. treeacc).</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sum-tree-stats treeacc *.treeacc;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cluster-phones.cc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will cluster phones (or sets of phones) into sets for various purposes.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program takes as input (1) statistics about the tree (e.g. treeacc), (2) the sets of phones to be clustered (e.g. phonesets.int), and will return as output (1) a set of questions which can be used to culstered phones (e.g. questions.int).</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We cluster the phones to get the questions.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A question is just a set of phones. Each question would normally be about a phonetic category.</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However, we just clusters based on acoustic similarity.</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cluster-phones treeacc phonesets.int questions.int;</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Triphone Training</a:t>
            </a:r>
            <a:endParaRPr b="0" lang="en-IN" sz="2400" spc="-1" strike="noStrike">
              <a:latin typeface="Arial"/>
            </a:endParaRPr>
          </a:p>
        </p:txBody>
      </p:sp>
      <p:sp>
        <p:nvSpPr>
          <p:cNvPr id="72" name="CustomShape 2"/>
          <p:cNvSpPr/>
          <p:nvPr/>
        </p:nvSpPr>
        <p:spPr>
          <a:xfrm>
            <a:off x="692640" y="1077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sum-tree-stats.cc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will sum statistics for phonetic-context tree building. The program takes as input (1) multiple *.treeacc files, and outputs (1) a file of accumulated tree stats (e.g. treeacc).</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sum-tree-stats treeacc *.treeacc;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cluster-phones.cc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will cluster phones (or sets of phones) into sets for various purposes.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program takes as input (1) statistics about the tree (e.g. treeacc), (2) the sets of phones to be clustered (e.g. phonesets.int), and will return as output (1) a set of questions which can be used to culstered phones (e.g. questions.int).</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We cluster the phones to get the questions.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A question is just a set of phones. Each question would normally be about a phonetic category.</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However, we just clusters based on acoustic similarity.</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cluster-phones treeacc phonesets.int questions.int;</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Triphone Training</a:t>
            </a:r>
            <a:endParaRPr b="0" lang="en-IN" sz="2400" spc="-1" strike="noStrike">
              <a:latin typeface="Arial"/>
            </a:endParaRPr>
          </a:p>
        </p:txBody>
      </p:sp>
      <p:sp>
        <p:nvSpPr>
          <p:cNvPr id="74" name="CustomShape 2"/>
          <p:cNvSpPr/>
          <p:nvPr/>
        </p:nvSpPr>
        <p:spPr>
          <a:xfrm>
            <a:off x="692640" y="1077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build-tree.cc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When the statistics have been accumulated we use the program build-tree.cc to build the tree. This outputs the tree. The program build-tree requires three things as input: (1) The accumulated tree statistics (e.g. treeacc), (2) the questions config (e.g. questions.qst), and the roots file (e.g. roots.int).</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build-tree treeacc roots.int questions.qst topo tree;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You can use draw-tree.cc to view any decision tree. For example: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draw-tree data/lang/phones.txt exp/mono/tree dot -Tps -Gsize=8,10.5 /ps2pdf - ~/tree.pdf</a:t>
            </a:r>
            <a:endParaRPr b="0" lang="en-IN" sz="1490" spc="-1" strike="noStrike">
              <a:latin typeface="Arial"/>
            </a:endParaRPr>
          </a:p>
          <a:p>
            <a:pPr algn="just">
              <a:lnSpc>
                <a:spcPct val="90000"/>
              </a:lnSpc>
              <a:spcBef>
                <a:spcPts val="1001"/>
              </a:spcBef>
            </a:pPr>
            <a:r>
              <a:rPr b="1" lang="en-IN" sz="1490" spc="-1" strike="noStrike">
                <a:solidFill>
                  <a:srgbClr val="000000"/>
                </a:solidFill>
                <a:latin typeface="Calibri"/>
                <a:ea typeface="DejaVu Sans"/>
              </a:rPr>
              <a:t>Initialize Triphone Model</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gmm-init-model.cc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Initialize a GMM acoustic model (e.g. 1.mdl) from (1) a decision tree (e.g. tree), (2) accumulated tree stats (e.g. treeacc), and (3) an HMM model topology (e.g. topo).</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gmm-init-model tree treeacc topo 1.mdl;</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Triphone Training</a:t>
            </a:r>
            <a:endParaRPr b="0" lang="en-IN" sz="2400" spc="-1" strike="noStrike">
              <a:latin typeface="Arial"/>
            </a:endParaRPr>
          </a:p>
        </p:txBody>
      </p:sp>
      <p:sp>
        <p:nvSpPr>
          <p:cNvPr id="76" name="CustomShape 2"/>
          <p:cNvSpPr/>
          <p:nvPr/>
        </p:nvSpPr>
        <p:spPr>
          <a:xfrm>
            <a:off x="692640" y="1077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gmm-mixup.cc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Does GMM mixing up (and Gaussian merging). Given as input (1) a GMM acoustic model (e.g. 1.mdl), (2) per-transition-id occupation counts (e.g. 1.occs), this program will return a new GMM acoustic model with an increased number of Gaussian components (e.g. 2.mdl).</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gmm-mixup --mix-up=$numgauss 1.mdl 1.occs 2.mdl;</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convert-ali.cc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Convert alignments from one decision-tree/model to another. Given (1) an old GMM model (e.g. monophones aligned/final.mdl), some new GMM model (e.g. triphones del/2.mdl), a new decision tree (e.g. triphones del/tree), and an rspecifier for a set of old alignments (e.g. monophones aligned/ali.*.gz, this program will return (1) a set of new alignments (e.g. triphones del/ali.*.gz.</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convert-ali monophones_aligned/final.mdl triphones_del/2.mdl triphones_del/tree monophones_aligned/ali.*.gz triphones_del/ali.*.gz</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compile-train-graphs.cc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compile-train-graphs tree 1.mdl L.fst text fsts.*.gz;</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226080"/>
            <a:ext cx="9071640" cy="946440"/>
          </a:xfrm>
          <a:prstGeom prst="rect">
            <a:avLst/>
          </a:prstGeom>
          <a:noFill/>
          <a:ln>
            <a:noFill/>
          </a:ln>
        </p:spPr>
        <p:txBody>
          <a:bodyPr lIns="0" rIns="0" tIns="0" bIns="0" anchor="ctr"/>
          <a:p>
            <a:pPr algn="ctr"/>
            <a:r>
              <a:rPr b="0" lang="en-IN" sz="4400" spc="-1" strike="noStrike">
                <a:latin typeface="Arial"/>
              </a:rPr>
              <a:t>Feature Extraction</a:t>
            </a:r>
            <a:endParaRPr b="0" lang="en-IN" sz="4400" spc="-1" strike="noStrike">
              <a:latin typeface="Arial"/>
            </a:endParaRPr>
          </a:p>
        </p:txBody>
      </p:sp>
      <p:sp>
        <p:nvSpPr>
          <p:cNvPr id="78" name="TextShape 2"/>
          <p:cNvSpPr txBox="1"/>
          <p:nvPr/>
        </p:nvSpPr>
        <p:spPr>
          <a:xfrm>
            <a:off x="504000" y="1326600"/>
            <a:ext cx="9071640" cy="3288240"/>
          </a:xfrm>
          <a:prstGeom prst="rect">
            <a:avLst/>
          </a:prstGeom>
          <a:noFill/>
          <a:ln>
            <a:noFill/>
          </a:ln>
        </p:spPr>
        <p:txBody>
          <a:bodyPr lIns="0" rIns="0" tIns="0" bIns="0" anchor="ctr"/>
          <a:p>
            <a:pPr algn="ctr"/>
            <a:endParaRPr b="0" lang="en-IN" sz="3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Feature Extraction</a:t>
            </a:r>
            <a:endParaRPr b="0" lang="en-IN" sz="2400" spc="-1" strike="noStrike">
              <a:latin typeface="Arial"/>
            </a:endParaRPr>
          </a:p>
        </p:txBody>
      </p:sp>
      <p:sp>
        <p:nvSpPr>
          <p:cNvPr id="44"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Mel-Feature Cepstra Coefficient Computation</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compute-mfcc-feats.cc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requires two command-line arguments: an rspecifier to read the .wav data (indexed by utterance) and a wspecifier to write the computed MFCC features (indexed by utterance).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In typical usage, we will write the data to one big ”archive” file and also write out an ”scp” file for easy random access; see Writing an archive and a script file simultaneously for explanation.</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Shown here is only the option to write to an ark file. The program does not add delta features (for that, see add-deltas.cc).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program does not add delta features (for that, see add-deltas.cc).</a:t>
            </a: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Feature Extraction</a:t>
            </a:r>
            <a:endParaRPr b="0" lang="en-IN" sz="2400" spc="-1" strike="noStrike">
              <a:latin typeface="Arial"/>
            </a:endParaRPr>
          </a:p>
        </p:txBody>
      </p:sp>
      <p:sp>
        <p:nvSpPr>
          <p:cNvPr id="46"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It accepts an option --channel to select the channel (e.g. --channel=0, --channel=1), which is useful when reading stereo data.</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compute-mfcc-feats --config=conf/mfcc.conf scp:exp/make_mfcc/train/wav1.scp \ ark:/data/mfcc/raw_mfcc_train.1.ark;</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first argument “scp:...” tells it to find filenames (actually via some commands) in the file exp/make mfcc/train/wav1.scp.</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second argument is usually “ark,scp:...”, which tells it to write an archive (’ark’ file), and also an index into that archive (’scp’ file).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archive file will contain a feature matrix of size N-frames X N-mfccs, for each utterance.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computation of MFCC features is done by an object of type MFCC, which has a function Compute() to compute the features from the waveform.</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Feature Extraction</a:t>
            </a:r>
            <a:endParaRPr b="0" lang="en-IN" sz="2400" spc="-1" strike="noStrike">
              <a:latin typeface="Arial"/>
            </a:endParaRPr>
          </a:p>
        </p:txBody>
      </p:sp>
      <p:sp>
        <p:nvSpPr>
          <p:cNvPr id="48"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500" spc="-1" strike="noStrike">
                <a:solidFill>
                  <a:srgbClr val="000000"/>
                </a:solidFill>
                <a:latin typeface="Calibri"/>
                <a:ea typeface="DejaVu Sans"/>
              </a:rPr>
              <a:t>The overall MFCC computation is as follows:</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1. Work out the number of frames in the file (typically 25ms frames shifted by 10ms each time).</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2. For each frame:</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(a) Extract the data, do optional dithering, preemphasis and dc offset removal, and multiply it by a windowing function (various options are supported here, e.g. Hamming)</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(b) Work out the energy at this point (if using log-energy not C0).</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(c) Do FFT and compute the power spectrum</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(d) Compute the energy in each mel bin; these are e.g. 23 triangular overlapping bins whose centers are equally spaced in the mel-frequency domain.</a:t>
            </a:r>
            <a:endParaRPr b="0" lang="en-IN" sz="1500" spc="-1" strike="noStrike">
              <a:latin typeface="Arial"/>
            </a:endParaRPr>
          </a:p>
          <a:p>
            <a:pPr algn="just">
              <a:lnSpc>
                <a:spcPct val="90000"/>
              </a:lnSpc>
              <a:spcBef>
                <a:spcPts val="1001"/>
              </a:spcBef>
            </a:pPr>
            <a:r>
              <a:rPr b="0" lang="en-IN" sz="1500" spc="-1" strike="noStrike">
                <a:solidFill>
                  <a:srgbClr val="000000"/>
                </a:solidFill>
                <a:latin typeface="Calibri"/>
                <a:ea typeface="DejaVu Sans"/>
              </a:rPr>
              <a:t>(e) Compute the log of the energies and take the cosine transform, keeping as many coefficients as specified (e.g. 13)</a:t>
            </a:r>
            <a:endParaRPr b="0" lang="en-IN" sz="1500" spc="-1" strike="noStrike">
              <a:latin typeface="Arial"/>
            </a:endParaRPr>
          </a:p>
          <a:p>
            <a:pPr algn="just">
              <a:lnSpc>
                <a:spcPct val="90000"/>
              </a:lnSpc>
              <a:spcBef>
                <a:spcPts val="1001"/>
              </a:spcBef>
            </a:pPr>
            <a:endParaRPr b="0" lang="en-IN" sz="15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Feature Extraction</a:t>
            </a:r>
            <a:endParaRPr b="0" lang="en-IN" sz="2400" spc="-1" strike="noStrike">
              <a:latin typeface="Arial"/>
            </a:endParaRPr>
          </a:p>
        </p:txBody>
      </p:sp>
      <p:sp>
        <p:nvSpPr>
          <p:cNvPr id="50"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The lower and upper cutoff of the frequency range covered by the triangular mel bins are controlled by the options </a:t>
            </a:r>
            <a:r>
              <a:rPr b="1" lang="en-IN" sz="1490" spc="-1" strike="noStrike">
                <a:solidFill>
                  <a:srgbClr val="000000"/>
                </a:solidFill>
                <a:latin typeface="Calibri"/>
                <a:ea typeface="DejaVu Sans"/>
              </a:rPr>
              <a:t>--low-freq</a:t>
            </a:r>
            <a:r>
              <a:rPr b="0" lang="en-IN" sz="1490" spc="-1" strike="noStrike">
                <a:solidFill>
                  <a:srgbClr val="000000"/>
                </a:solidFill>
                <a:latin typeface="Calibri"/>
                <a:ea typeface="DejaVu Sans"/>
              </a:rPr>
              <a:t> and </a:t>
            </a:r>
            <a:r>
              <a:rPr b="1" lang="en-IN" sz="1490" spc="-1" strike="noStrike">
                <a:solidFill>
                  <a:srgbClr val="000000"/>
                </a:solidFill>
                <a:latin typeface="Calibri"/>
                <a:ea typeface="DejaVu Sans"/>
              </a:rPr>
              <a:t>--high-freq</a:t>
            </a:r>
            <a:r>
              <a:rPr b="0" lang="en-IN" sz="1490" spc="-1" strike="noStrike">
                <a:solidFill>
                  <a:srgbClr val="000000"/>
                </a:solidFill>
                <a:latin typeface="Calibri"/>
                <a:ea typeface="DejaVu Sans"/>
              </a:rPr>
              <a:t>, which are usually set close to zero and the Nyquist frequency respectively, e.g. </a:t>
            </a:r>
            <a:r>
              <a:rPr b="1" lang="en-IN" sz="1490" spc="-1" strike="noStrike">
                <a:solidFill>
                  <a:srgbClr val="000000"/>
                </a:solidFill>
                <a:latin typeface="Calibri"/>
                <a:ea typeface="DejaVu Sans"/>
              </a:rPr>
              <a:t>--low-freq</a:t>
            </a:r>
            <a:r>
              <a:rPr b="0" lang="en-IN" sz="1490" spc="-1" strike="noStrike">
                <a:solidFill>
                  <a:srgbClr val="000000"/>
                </a:solidFill>
                <a:latin typeface="Calibri"/>
                <a:ea typeface="DejaVu Sans"/>
              </a:rPr>
              <a:t>=20 and </a:t>
            </a:r>
            <a:r>
              <a:rPr b="1" lang="en-IN" sz="1490" spc="-1" strike="noStrike">
                <a:solidFill>
                  <a:srgbClr val="000000"/>
                </a:solidFill>
                <a:latin typeface="Calibri"/>
                <a:ea typeface="DejaVu Sans"/>
              </a:rPr>
              <a:t>–high-freq</a:t>
            </a:r>
            <a:r>
              <a:rPr b="0" lang="en-IN" sz="1490" spc="-1" strike="noStrike">
                <a:solidFill>
                  <a:srgbClr val="000000"/>
                </a:solidFill>
                <a:latin typeface="Calibri"/>
                <a:ea typeface="DejaVu Sans"/>
              </a:rPr>
              <a:t>=7800 for 16kHz sampled speech.</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features differ from HTK features in a number of ways, but almost all of these relate to having different defaults.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With the option --htk-compat=true, and setting parameters correctly, it is possible to get very close to HTK features.</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Calibri Light"/>
                <a:ea typeface="DejaVu Sans"/>
              </a:rPr>
              <a:t>Cepstral Mean and Variance Normalization</a:t>
            </a:r>
            <a:endParaRPr b="0" lang="en-IN" sz="2400" spc="-1" strike="noStrike">
              <a:latin typeface="Arial"/>
            </a:endParaRPr>
          </a:p>
        </p:txBody>
      </p:sp>
      <p:sp>
        <p:nvSpPr>
          <p:cNvPr id="52"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00" spc="-1" strike="noStrike">
                <a:solidFill>
                  <a:srgbClr val="000000"/>
                </a:solidFill>
                <a:latin typeface="Calibri"/>
                <a:ea typeface="DejaVu Sans"/>
              </a:rPr>
              <a:t>Cepstral mean and variance normalization consists of normalizing the mean and variance of the raw cepstra, usually to give zero-mean, unit-variance cepstra, either on a per-utterance or per-speaker basis.</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In order to support per-utterance and per-speaker mean and variance normalization Kaldi provides the programs compute-cmvn-stats.cc and apply-cmvn.cc.</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These programs, despite the names, do not care whether the features in question consist of cepstra or anything else; it simply regards them as matrices.</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 </a:t>
            </a:r>
            <a:r>
              <a:rPr b="0" lang="en-IN" sz="1400" spc="-1" strike="noStrike">
                <a:solidFill>
                  <a:srgbClr val="000000"/>
                </a:solidFill>
                <a:latin typeface="Calibri"/>
                <a:ea typeface="DejaVu Sans"/>
              </a:rPr>
              <a:t>compute-cmvn-stats.cc</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The program compute-cmvn-stats.cc will, by default, compute the sufficient statistics for mean and variance normalization, as a matrix, and will write out a table of these statistics indexed by utterance-id.</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If it is given the --spk2utt option, it will write out the statistics on a per-speaker basis instead</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compute-cmvn-stats --spk2utt=ark:data/train.1k/spk2utt scp:data/train.1k/feats.scp  ark:exp/mono/cmvn.ark;</a:t>
            </a:r>
            <a:endParaRPr b="0" lang="en-IN" sz="1400" spc="-1" strike="noStrike">
              <a:latin typeface="Arial"/>
            </a:endParaRPr>
          </a:p>
          <a:p>
            <a:pPr algn="just">
              <a:lnSpc>
                <a:spcPct val="90000"/>
              </a:lnSpc>
              <a:spcBef>
                <a:spcPts val="1001"/>
              </a:spcBef>
            </a:pPr>
            <a:endParaRPr b="0" lang="en-IN" sz="1400" spc="-1" strike="noStrike">
              <a:latin typeface="Arial"/>
            </a:endParaRPr>
          </a:p>
          <a:p>
            <a:pPr algn="just">
              <a:lnSpc>
                <a:spcPct val="90000"/>
              </a:lnSpc>
              <a:spcBef>
                <a:spcPts val="1001"/>
              </a:spcBef>
            </a:pPr>
            <a:endParaRPr b="0" lang="en-IN" sz="14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600" spc="-1" strike="noStrike">
                <a:solidFill>
                  <a:srgbClr val="000000"/>
                </a:solidFill>
                <a:latin typeface="Calibri Light"/>
                <a:ea typeface="DejaVu Sans"/>
              </a:rPr>
              <a:t>Monophone Training</a:t>
            </a:r>
            <a:endParaRPr b="0" lang="en-IN" sz="2600" spc="-1" strike="noStrike">
              <a:latin typeface="Arial"/>
            </a:endParaRPr>
          </a:p>
        </p:txBody>
      </p:sp>
      <p:sp>
        <p:nvSpPr>
          <p:cNvPr id="54"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Initialize Monophone Model</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gmm-init-mono.cc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This program takes in two inputs and returns two outputs.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As input, we need (1) a topology file which describes the structure of the HMM phones of the acoustic model (e.g. data/lang/topo) and (2) the number of dimensions of each Gaussian mixture component (e.g. 39).</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As output, we get back (1) a GMM-HMM model (e.g. 0.mdl) and (2) a phonetic decision tree (e.g. tree).</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gmm-init-mono data/lang/topo 39 exp/mono/0.mdl exp/mono/tree;</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In this case, tree is phonetic-context decision tree which doesn’t have any splits because  it is a monophone model.</a:t>
            </a: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600" spc="-1" strike="noStrike">
                <a:solidFill>
                  <a:srgbClr val="000000"/>
                </a:solidFill>
                <a:latin typeface="Calibri Light"/>
                <a:ea typeface="DejaVu Sans"/>
              </a:rPr>
              <a:t>Monophone Training</a:t>
            </a:r>
            <a:endParaRPr b="0" lang="en-IN" sz="2600" spc="-1" strike="noStrike">
              <a:latin typeface="Arial"/>
            </a:endParaRPr>
          </a:p>
        </p:txBody>
      </p:sp>
      <p:sp>
        <p:nvSpPr>
          <p:cNvPr id="56"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90" spc="-1" strike="noStrike">
                <a:solidFill>
                  <a:srgbClr val="000000"/>
                </a:solidFill>
                <a:latin typeface="Calibri"/>
                <a:ea typeface="DejaVu Sans"/>
              </a:rPr>
              <a:t>– </a:t>
            </a:r>
            <a:r>
              <a:rPr b="0" lang="en-IN" sz="1490" spc="-1" strike="noStrike">
                <a:solidFill>
                  <a:srgbClr val="000000"/>
                </a:solidFill>
                <a:latin typeface="Calibri"/>
                <a:ea typeface="DejaVu Sans"/>
              </a:rPr>
              <a:t>compile-train-graphs.cc</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Suppose we have built a tree and model.</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following command creates an archive that contains the graph HCLG corresponding to each of the training transcripts.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That is, this program compiles FSTs, one for each training utterance.</a:t>
            </a:r>
            <a:endParaRPr b="0" lang="en-IN" sz="1490" spc="-1" strike="noStrike">
              <a:latin typeface="Arial"/>
            </a:endParaRPr>
          </a:p>
          <a:p>
            <a:pPr algn="just">
              <a:lnSpc>
                <a:spcPct val="90000"/>
              </a:lnSpc>
              <a:spcBef>
                <a:spcPts val="1001"/>
              </a:spcBef>
            </a:pPr>
            <a:r>
              <a:rPr b="0" i="1" lang="en-IN" sz="1490" spc="-1" strike="noStrike">
                <a:solidFill>
                  <a:srgbClr val="000000"/>
                </a:solidFill>
                <a:latin typeface="Calibri"/>
                <a:ea typeface="DejaVu Sans"/>
              </a:rPr>
              <a:t>compile-train-graphs exp/mono/tree exp/mono/0.mdl data/L.fst</a:t>
            </a:r>
            <a:r>
              <a:rPr b="0" lang="en-IN" sz="1490" spc="-1" strike="noStrike">
                <a:solidFill>
                  <a:srgbClr val="000000"/>
                </a:solidFill>
                <a:latin typeface="Calibri"/>
                <a:ea typeface="DejaVu Sans"/>
              </a:rPr>
              <a:t>  </a:t>
            </a:r>
            <a:r>
              <a:rPr b="0" i="1" lang="en-IN" sz="1490" spc="-1" strike="noStrike">
                <a:solidFill>
                  <a:srgbClr val="000000"/>
                </a:solidFill>
                <a:latin typeface="Calibri"/>
                <a:ea typeface="DejaVu Sans"/>
              </a:rPr>
              <a:t>ark:data/train.tra ark:exp/mono/graphs.fsts;</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The input file train.tra is a file containing integer versions of the training transcripts, e.g. a typical line might look like the following line, where the first token of the line (011c0201) is the utterance id.</a:t>
            </a:r>
            <a:endParaRPr b="0" lang="en-IN" sz="1490" spc="-1" strike="noStrike">
              <a:latin typeface="Arial"/>
            </a:endParaRPr>
          </a:p>
          <a:p>
            <a:pPr algn="just">
              <a:lnSpc>
                <a:spcPct val="90000"/>
              </a:lnSpc>
              <a:spcBef>
                <a:spcPts val="1001"/>
              </a:spcBef>
            </a:pPr>
            <a:r>
              <a:rPr b="0" lang="en-IN" sz="1490" spc="-1" strike="noStrike">
                <a:solidFill>
                  <a:srgbClr val="000000"/>
                </a:solidFill>
                <a:latin typeface="Calibri"/>
                <a:ea typeface="DejaVu Sans"/>
              </a:rPr>
              <a:t>011c0201 110906 96419 79214 110906 52026 55810 82385 79214 51250</a:t>
            </a:r>
            <a:endParaRPr b="0" lang="en-IN" sz="1490" spc="-1" strike="noStrike">
              <a:latin typeface="Arial"/>
            </a:endParaRPr>
          </a:p>
          <a:p>
            <a:pPr algn="just">
              <a:lnSpc>
                <a:spcPct val="90000"/>
              </a:lnSpc>
              <a:spcBef>
                <a:spcPts val="1001"/>
              </a:spcBef>
            </a:pPr>
            <a:endParaRPr b="0" lang="en-IN" sz="149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692640" y="301680"/>
            <a:ext cx="8692200" cy="10940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2600" spc="-1" strike="noStrike">
                <a:solidFill>
                  <a:srgbClr val="000000"/>
                </a:solidFill>
                <a:latin typeface="Calibri Light"/>
                <a:ea typeface="DejaVu Sans"/>
              </a:rPr>
              <a:t>Monophone Training</a:t>
            </a:r>
            <a:endParaRPr b="0" lang="en-IN" sz="2600" spc="-1" strike="noStrike">
              <a:latin typeface="Arial"/>
            </a:endParaRPr>
          </a:p>
        </p:txBody>
      </p:sp>
      <p:sp>
        <p:nvSpPr>
          <p:cNvPr id="58" name="CustomShape 2"/>
          <p:cNvSpPr/>
          <p:nvPr/>
        </p:nvSpPr>
        <p:spPr>
          <a:xfrm>
            <a:off x="692640" y="1509120"/>
            <a:ext cx="8692200" cy="359568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r>
              <a:rPr b="0" lang="en-IN" sz="1400" spc="-1" strike="noStrike">
                <a:solidFill>
                  <a:srgbClr val="000000"/>
                </a:solidFill>
                <a:latin typeface="Calibri"/>
                <a:ea typeface="DejaVu Sans"/>
              </a:rPr>
              <a:t>The output of the compile-train-graphs.cc program is the archive graphs.fsts; it contains an FST (in binary form) for each utterance id in train.tra.</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The FSTs in this archive correspond to HCLG, except that there are no transition probabilities (by default, compile-train-graphs.cc has --self-loop-scale=0 and –transition-scale=0).</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The overall picture for decoding-graph creation is that we are constructing the graph </a:t>
            </a:r>
            <a:r>
              <a:rPr b="1" lang="en-IN" sz="1400" spc="-1" strike="noStrike">
                <a:solidFill>
                  <a:srgbClr val="000000"/>
                </a:solidFill>
                <a:latin typeface="Calibri"/>
                <a:ea typeface="DejaVu Sans"/>
              </a:rPr>
              <a:t>HCLG = H ◦ C ◦ L ◦ G.</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1. H contains the HMM definitions; its output symbols represent context-dependent phones and its input symbols are transition-ids, which encode the pdf-id and other information (see Integer identifiers used by TransitionModel).</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2. C represents the Context-Dependency: its output symbols are phones and its input symbols represent context-dependent phones, i.e. windows of N phones (see Phonetic context windows).</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3. L is the Lexicon; its output symbols are words and its input symbols are phones.</a:t>
            </a:r>
            <a:endParaRPr b="0" lang="en-IN" sz="1400" spc="-1" strike="noStrike">
              <a:latin typeface="Arial"/>
            </a:endParaRPr>
          </a:p>
          <a:p>
            <a:pPr algn="just">
              <a:lnSpc>
                <a:spcPct val="90000"/>
              </a:lnSpc>
              <a:spcBef>
                <a:spcPts val="1001"/>
              </a:spcBef>
            </a:pPr>
            <a:r>
              <a:rPr b="0" lang="en-IN" sz="1400" spc="-1" strike="noStrike">
                <a:solidFill>
                  <a:srgbClr val="000000"/>
                </a:solidFill>
                <a:latin typeface="Calibri"/>
                <a:ea typeface="DejaVu Sans"/>
              </a:rPr>
              <a:t>4. G represents a Grammar; it is a finite-state acceptor which encodes the language model.</a:t>
            </a:r>
            <a:endParaRPr b="0" lang="en-IN" sz="1400" spc="-1" strike="noStrike">
              <a:latin typeface="Arial"/>
            </a:endParaRPr>
          </a:p>
          <a:p>
            <a:pPr algn="just">
              <a:lnSpc>
                <a:spcPct val="90000"/>
              </a:lnSpc>
              <a:spcBef>
                <a:spcPts val="1001"/>
              </a:spcBef>
            </a:pPr>
            <a:endParaRPr b="0" lang="en-IN" sz="1400" spc="-1" strike="noStrike">
              <a:latin typeface="Arial"/>
            </a:endParaRPr>
          </a:p>
          <a:p>
            <a:pPr algn="just">
              <a:lnSpc>
                <a:spcPct val="90000"/>
              </a:lnSpc>
              <a:spcBef>
                <a:spcPts val="1001"/>
              </a:spcBef>
            </a:pPr>
            <a:endParaRPr b="0" lang="en-IN" sz="1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2020-01-25T09:14:03Z</dcterms:created>
  <dc:creator/>
  <dc:description/>
  <dc:language>en-IN</dc:language>
  <cp:lastModifiedBy/>
  <dcterms:modified xsi:type="dcterms:W3CDTF">2020-01-25T11:35:36Z</dcterms:modified>
  <cp:revision>8</cp:revision>
  <dc:subject/>
  <dc:title/>
</cp:coreProperties>
</file>