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89" r:id="rId2"/>
    <p:sldId id="274" r:id="rId3"/>
    <p:sldId id="275" r:id="rId4"/>
    <p:sldId id="276" r:id="rId5"/>
    <p:sldId id="277" r:id="rId6"/>
    <p:sldId id="278" r:id="rId7"/>
    <p:sldId id="279" r:id="rId8"/>
    <p:sldId id="283" r:id="rId9"/>
    <p:sldId id="285" r:id="rId10"/>
    <p:sldId id="286" r:id="rId11"/>
    <p:sldId id="287" r:id="rId12"/>
    <p:sldId id="288" r:id="rId13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98"/>
  </p:normalViewPr>
  <p:slideViewPr>
    <p:cSldViewPr>
      <p:cViewPr varScale="1">
        <p:scale>
          <a:sx n="104" d="100"/>
          <a:sy n="104" d="100"/>
        </p:scale>
        <p:origin x="400" y="208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2286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4572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858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144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3716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6002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828800" algn="l" rtl="0">
              <a:spcBef>
                <a:spcPts val="0"/>
              </a:spcBef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598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43318" y="1057112"/>
            <a:ext cx="12118199" cy="2914200"/>
          </a:xfrm>
          <a:prstGeom prst="rect">
            <a:avLst/>
          </a:prstGeom>
        </p:spPr>
        <p:txBody>
          <a:bodyPr lIns="129950" tIns="129950" rIns="129950" bIns="129950" anchor="b" anchorCtr="0"/>
          <a:lstStyle>
            <a:lvl1pPr lvl="0" algn="ctr">
              <a:spcBef>
                <a:spcPts val="0"/>
              </a:spcBef>
              <a:buSzPct val="100000"/>
              <a:defRPr sz="7400"/>
            </a:lvl1pPr>
            <a:lvl2pPr lvl="1" algn="ctr">
              <a:spcBef>
                <a:spcPts val="0"/>
              </a:spcBef>
              <a:buSzPct val="100000"/>
              <a:defRPr sz="7400"/>
            </a:lvl2pPr>
            <a:lvl3pPr lvl="2" algn="ctr">
              <a:spcBef>
                <a:spcPts val="0"/>
              </a:spcBef>
              <a:buSzPct val="100000"/>
              <a:defRPr sz="7400"/>
            </a:lvl3pPr>
            <a:lvl4pPr lvl="3" algn="ctr">
              <a:spcBef>
                <a:spcPts val="0"/>
              </a:spcBef>
              <a:buSzPct val="100000"/>
              <a:defRPr sz="7400"/>
            </a:lvl4pPr>
            <a:lvl5pPr lvl="4" algn="ctr">
              <a:spcBef>
                <a:spcPts val="0"/>
              </a:spcBef>
              <a:buSzPct val="100000"/>
              <a:defRPr sz="7400"/>
            </a:lvl5pPr>
            <a:lvl6pPr lvl="5" algn="ctr">
              <a:spcBef>
                <a:spcPts val="0"/>
              </a:spcBef>
              <a:buSzPct val="100000"/>
              <a:defRPr sz="7400"/>
            </a:lvl6pPr>
            <a:lvl7pPr lvl="6" algn="ctr">
              <a:spcBef>
                <a:spcPts val="0"/>
              </a:spcBef>
              <a:buSzPct val="100000"/>
              <a:defRPr sz="7400"/>
            </a:lvl7pPr>
            <a:lvl8pPr lvl="7" algn="ctr">
              <a:spcBef>
                <a:spcPts val="0"/>
              </a:spcBef>
              <a:buSzPct val="100000"/>
              <a:defRPr sz="7400"/>
            </a:lvl8pPr>
            <a:lvl9pPr lvl="8" algn="ctr">
              <a:spcBef>
                <a:spcPts val="0"/>
              </a:spcBef>
              <a:buSzPct val="100000"/>
              <a:defRPr sz="7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43306" y="4023757"/>
            <a:ext cx="12118199" cy="11253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43306" y="1570424"/>
            <a:ext cx="12118199" cy="2787600"/>
          </a:xfrm>
          <a:prstGeom prst="rect">
            <a:avLst/>
          </a:prstGeom>
        </p:spPr>
        <p:txBody>
          <a:bodyPr lIns="129950" tIns="129950" rIns="129950" bIns="129950" anchor="b" anchorCtr="0"/>
          <a:lstStyle>
            <a:lvl1pPr lvl="0" algn="ctr">
              <a:spcBef>
                <a:spcPts val="0"/>
              </a:spcBef>
              <a:buSzPct val="100000"/>
              <a:defRPr sz="17100"/>
            </a:lvl1pPr>
            <a:lvl2pPr lvl="1" algn="ctr">
              <a:spcBef>
                <a:spcPts val="0"/>
              </a:spcBef>
              <a:buSzPct val="100000"/>
              <a:defRPr sz="17100"/>
            </a:lvl2pPr>
            <a:lvl3pPr lvl="2" algn="ctr">
              <a:spcBef>
                <a:spcPts val="0"/>
              </a:spcBef>
              <a:buSzPct val="100000"/>
              <a:defRPr sz="17100"/>
            </a:lvl3pPr>
            <a:lvl4pPr lvl="3" algn="ctr">
              <a:spcBef>
                <a:spcPts val="0"/>
              </a:spcBef>
              <a:buSzPct val="100000"/>
              <a:defRPr sz="17100"/>
            </a:lvl4pPr>
            <a:lvl5pPr lvl="4" algn="ctr">
              <a:spcBef>
                <a:spcPts val="0"/>
              </a:spcBef>
              <a:buSzPct val="100000"/>
              <a:defRPr sz="17100"/>
            </a:lvl5pPr>
            <a:lvl6pPr lvl="5" algn="ctr">
              <a:spcBef>
                <a:spcPts val="0"/>
              </a:spcBef>
              <a:buSzPct val="100000"/>
              <a:defRPr sz="17100"/>
            </a:lvl6pPr>
            <a:lvl7pPr lvl="6" algn="ctr">
              <a:spcBef>
                <a:spcPts val="0"/>
              </a:spcBef>
              <a:buSzPct val="100000"/>
              <a:defRPr sz="17100"/>
            </a:lvl7pPr>
            <a:lvl8pPr lvl="7" algn="ctr">
              <a:spcBef>
                <a:spcPts val="0"/>
              </a:spcBef>
              <a:buSzPct val="100000"/>
              <a:defRPr sz="17100"/>
            </a:lvl8pPr>
            <a:lvl9pPr lvl="8" algn="ctr">
              <a:spcBef>
                <a:spcPts val="0"/>
              </a:spcBef>
              <a:buSzPct val="100000"/>
              <a:defRPr sz="17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43306" y="4475381"/>
            <a:ext cx="12118199" cy="18468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43306" y="3053675"/>
            <a:ext cx="12118199" cy="1195200"/>
          </a:xfrm>
          <a:prstGeom prst="rect">
            <a:avLst/>
          </a:prstGeom>
        </p:spPr>
        <p:txBody>
          <a:bodyPr lIns="129950" tIns="129950" rIns="129950" bIns="12995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43306" y="631825"/>
            <a:ext cx="12118199" cy="8130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43306" y="1636229"/>
            <a:ext cx="12118199" cy="48504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43306" y="631825"/>
            <a:ext cx="12118199" cy="8130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43306" y="1636229"/>
            <a:ext cx="5688600" cy="48504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1700"/>
            </a:lvl2pPr>
            <a:lvl3pPr lvl="2">
              <a:spcBef>
                <a:spcPts val="0"/>
              </a:spcBef>
              <a:buSzPct val="100000"/>
              <a:defRPr sz="1700"/>
            </a:lvl3pPr>
            <a:lvl4pPr lvl="3">
              <a:spcBef>
                <a:spcPts val="0"/>
              </a:spcBef>
              <a:buSzPct val="100000"/>
              <a:defRPr sz="1700"/>
            </a:lvl4pPr>
            <a:lvl5pPr lvl="4">
              <a:spcBef>
                <a:spcPts val="0"/>
              </a:spcBef>
              <a:buSzPct val="100000"/>
              <a:defRPr sz="1700"/>
            </a:lvl5pPr>
            <a:lvl6pPr lvl="5">
              <a:spcBef>
                <a:spcPts val="0"/>
              </a:spcBef>
              <a:buSzPct val="100000"/>
              <a:defRPr sz="1700"/>
            </a:lvl6pPr>
            <a:lvl7pPr lvl="6">
              <a:spcBef>
                <a:spcPts val="0"/>
              </a:spcBef>
              <a:buSzPct val="100000"/>
              <a:defRPr sz="1700"/>
            </a:lvl7pPr>
            <a:lvl8pPr lvl="7">
              <a:spcBef>
                <a:spcPts val="0"/>
              </a:spcBef>
              <a:buSzPct val="100000"/>
              <a:defRPr sz="1700"/>
            </a:lvl8pPr>
            <a:lvl9pPr lvl="8">
              <a:spcBef>
                <a:spcPts val="0"/>
              </a:spcBef>
              <a:buSzPct val="100000"/>
              <a:defRPr sz="17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872746" y="1636229"/>
            <a:ext cx="5688600" cy="48504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1700"/>
            </a:lvl2pPr>
            <a:lvl3pPr lvl="2">
              <a:spcBef>
                <a:spcPts val="0"/>
              </a:spcBef>
              <a:buSzPct val="100000"/>
              <a:defRPr sz="1700"/>
            </a:lvl3pPr>
            <a:lvl4pPr lvl="3">
              <a:spcBef>
                <a:spcPts val="0"/>
              </a:spcBef>
              <a:buSzPct val="100000"/>
              <a:defRPr sz="1700"/>
            </a:lvl4pPr>
            <a:lvl5pPr lvl="4">
              <a:spcBef>
                <a:spcPts val="0"/>
              </a:spcBef>
              <a:buSzPct val="100000"/>
              <a:defRPr sz="1700"/>
            </a:lvl5pPr>
            <a:lvl6pPr lvl="5">
              <a:spcBef>
                <a:spcPts val="0"/>
              </a:spcBef>
              <a:buSzPct val="100000"/>
              <a:defRPr sz="1700"/>
            </a:lvl6pPr>
            <a:lvl7pPr lvl="6">
              <a:spcBef>
                <a:spcPts val="0"/>
              </a:spcBef>
              <a:buSzPct val="100000"/>
              <a:defRPr sz="1700"/>
            </a:lvl7pPr>
            <a:lvl8pPr lvl="7">
              <a:spcBef>
                <a:spcPts val="0"/>
              </a:spcBef>
              <a:buSzPct val="100000"/>
              <a:defRPr sz="1700"/>
            </a:lvl8pPr>
            <a:lvl9pPr lvl="8">
              <a:spcBef>
                <a:spcPts val="0"/>
              </a:spcBef>
              <a:buSzPct val="100000"/>
              <a:defRPr sz="17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43306" y="631825"/>
            <a:ext cx="12118199" cy="8130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3306" y="788814"/>
            <a:ext cx="3993600" cy="1072800"/>
          </a:xfrm>
          <a:prstGeom prst="rect">
            <a:avLst/>
          </a:prstGeom>
        </p:spPr>
        <p:txBody>
          <a:bodyPr lIns="129950" tIns="129950" rIns="129950" bIns="129950" anchor="b" anchorCtr="0"/>
          <a:lstStyle>
            <a:lvl1pPr lvl="0">
              <a:spcBef>
                <a:spcPts val="0"/>
              </a:spcBef>
              <a:buSzPct val="100000"/>
              <a:defRPr sz="3400"/>
            </a:lvl1pPr>
            <a:lvl2pPr lvl="1">
              <a:spcBef>
                <a:spcPts val="0"/>
              </a:spcBef>
              <a:buSzPct val="100000"/>
              <a:defRPr sz="3400"/>
            </a:lvl2pPr>
            <a:lvl3pPr lvl="2">
              <a:spcBef>
                <a:spcPts val="0"/>
              </a:spcBef>
              <a:buSzPct val="100000"/>
              <a:defRPr sz="3400"/>
            </a:lvl3pPr>
            <a:lvl4pPr lvl="3">
              <a:spcBef>
                <a:spcPts val="0"/>
              </a:spcBef>
              <a:buSzPct val="100000"/>
              <a:defRPr sz="3400"/>
            </a:lvl4pPr>
            <a:lvl5pPr lvl="4">
              <a:spcBef>
                <a:spcPts val="0"/>
              </a:spcBef>
              <a:buSzPct val="100000"/>
              <a:defRPr sz="3400"/>
            </a:lvl5pPr>
            <a:lvl6pPr lvl="5">
              <a:spcBef>
                <a:spcPts val="0"/>
              </a:spcBef>
              <a:buSzPct val="100000"/>
              <a:defRPr sz="3400"/>
            </a:lvl6pPr>
            <a:lvl7pPr lvl="6">
              <a:spcBef>
                <a:spcPts val="0"/>
              </a:spcBef>
              <a:buSzPct val="100000"/>
              <a:defRPr sz="3400"/>
            </a:lvl7pPr>
            <a:lvl8pPr lvl="7">
              <a:spcBef>
                <a:spcPts val="0"/>
              </a:spcBef>
              <a:buSzPct val="100000"/>
              <a:defRPr sz="3400"/>
            </a:lvl8pPr>
            <a:lvl9pPr lvl="8">
              <a:spcBef>
                <a:spcPts val="0"/>
              </a:spcBef>
              <a:buSzPct val="100000"/>
              <a:defRPr sz="3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43306" y="1972888"/>
            <a:ext cx="3993600" cy="45141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700"/>
            </a:lvl2pPr>
            <a:lvl3pPr lvl="2">
              <a:spcBef>
                <a:spcPts val="0"/>
              </a:spcBef>
              <a:buSzPct val="100000"/>
              <a:defRPr sz="1700"/>
            </a:lvl3pPr>
            <a:lvl4pPr lvl="3">
              <a:spcBef>
                <a:spcPts val="0"/>
              </a:spcBef>
              <a:buSzPct val="100000"/>
              <a:defRPr sz="1700"/>
            </a:lvl4pPr>
            <a:lvl5pPr lvl="4">
              <a:spcBef>
                <a:spcPts val="0"/>
              </a:spcBef>
              <a:buSzPct val="100000"/>
              <a:defRPr sz="1700"/>
            </a:lvl5pPr>
            <a:lvl6pPr lvl="5">
              <a:spcBef>
                <a:spcPts val="0"/>
              </a:spcBef>
              <a:buSzPct val="100000"/>
              <a:defRPr sz="1700"/>
            </a:lvl6pPr>
            <a:lvl7pPr lvl="6">
              <a:spcBef>
                <a:spcPts val="0"/>
              </a:spcBef>
              <a:buSzPct val="100000"/>
              <a:defRPr sz="1700"/>
            </a:lvl7pPr>
            <a:lvl8pPr lvl="7">
              <a:spcBef>
                <a:spcPts val="0"/>
              </a:spcBef>
              <a:buSzPct val="100000"/>
              <a:defRPr sz="1700"/>
            </a:lvl8pPr>
            <a:lvl9pPr lvl="8">
              <a:spcBef>
                <a:spcPts val="0"/>
              </a:spcBef>
              <a:buSzPct val="100000"/>
              <a:defRPr sz="17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7244" y="639101"/>
            <a:ext cx="9056400" cy="5808000"/>
          </a:xfrm>
          <a:prstGeom prst="rect">
            <a:avLst/>
          </a:prstGeom>
        </p:spPr>
        <p:txBody>
          <a:bodyPr lIns="129950" tIns="129950" rIns="129950" bIns="129950" anchor="ctr" anchorCtr="0"/>
          <a:lstStyle>
            <a:lvl1pPr lvl="0">
              <a:spcBef>
                <a:spcPts val="0"/>
              </a:spcBef>
              <a:buSzPct val="100000"/>
              <a:defRPr sz="6800"/>
            </a:lvl1pPr>
            <a:lvl2pPr lvl="1">
              <a:spcBef>
                <a:spcPts val="0"/>
              </a:spcBef>
              <a:buSzPct val="100000"/>
              <a:defRPr sz="6800"/>
            </a:lvl2pPr>
            <a:lvl3pPr lvl="2">
              <a:spcBef>
                <a:spcPts val="0"/>
              </a:spcBef>
              <a:buSzPct val="100000"/>
              <a:defRPr sz="6800"/>
            </a:lvl3pPr>
            <a:lvl4pPr lvl="3">
              <a:spcBef>
                <a:spcPts val="0"/>
              </a:spcBef>
              <a:buSzPct val="100000"/>
              <a:defRPr sz="6800"/>
            </a:lvl4pPr>
            <a:lvl5pPr lvl="4">
              <a:spcBef>
                <a:spcPts val="0"/>
              </a:spcBef>
              <a:buSzPct val="100000"/>
              <a:defRPr sz="6800"/>
            </a:lvl5pPr>
            <a:lvl6pPr lvl="5">
              <a:spcBef>
                <a:spcPts val="0"/>
              </a:spcBef>
              <a:buSzPct val="100000"/>
              <a:defRPr sz="6800"/>
            </a:lvl6pPr>
            <a:lvl7pPr lvl="6">
              <a:spcBef>
                <a:spcPts val="0"/>
              </a:spcBef>
              <a:buSzPct val="100000"/>
              <a:defRPr sz="6800"/>
            </a:lvl7pPr>
            <a:lvl8pPr lvl="7">
              <a:spcBef>
                <a:spcPts val="0"/>
              </a:spcBef>
              <a:buSzPct val="100000"/>
              <a:defRPr sz="6800"/>
            </a:lvl8pPr>
            <a:lvl9pPr lvl="8">
              <a:spcBef>
                <a:spcPts val="0"/>
              </a:spcBef>
              <a:buSzPct val="100000"/>
              <a:defRPr sz="6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502400" y="-177"/>
            <a:ext cx="6502500" cy="730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77600" y="1750804"/>
            <a:ext cx="5753100" cy="2104500"/>
          </a:xfrm>
          <a:prstGeom prst="rect">
            <a:avLst/>
          </a:prstGeom>
        </p:spPr>
        <p:txBody>
          <a:bodyPr lIns="129950" tIns="129950" rIns="129950" bIns="129950" anchor="b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77600" y="3979674"/>
            <a:ext cx="5753100" cy="1753500"/>
          </a:xfrm>
          <a:prstGeom prst="rect">
            <a:avLst/>
          </a:prstGeom>
        </p:spPr>
        <p:txBody>
          <a:bodyPr lIns="129950" tIns="129950" rIns="129950" bIns="1299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7025066" y="1028007"/>
            <a:ext cx="5457000" cy="5246100"/>
          </a:xfrm>
          <a:prstGeom prst="rect">
            <a:avLst/>
          </a:prstGeom>
        </p:spPr>
        <p:txBody>
          <a:bodyPr lIns="129950" tIns="129950" rIns="129950" bIns="129950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43306" y="6006371"/>
            <a:ext cx="8531700" cy="859200"/>
          </a:xfrm>
          <a:prstGeom prst="rect">
            <a:avLst/>
          </a:prstGeom>
        </p:spPr>
        <p:txBody>
          <a:bodyPr lIns="129950" tIns="129950" rIns="129950" bIns="12995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</p:spPr>
        <p:txBody>
          <a:bodyPr lIns="129950" tIns="129950" rIns="129950" bIns="1299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43306" y="631825"/>
            <a:ext cx="12118199" cy="813000"/>
          </a:xfrm>
          <a:prstGeom prst="rect">
            <a:avLst/>
          </a:prstGeom>
          <a:noFill/>
          <a:ln>
            <a:noFill/>
          </a:ln>
        </p:spPr>
        <p:txBody>
          <a:bodyPr lIns="129950" tIns="129950" rIns="129950" bIns="12995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43306" y="1636229"/>
            <a:ext cx="12118199" cy="4850400"/>
          </a:xfrm>
          <a:prstGeom prst="rect">
            <a:avLst/>
          </a:prstGeom>
          <a:noFill/>
          <a:ln>
            <a:noFill/>
          </a:ln>
        </p:spPr>
        <p:txBody>
          <a:bodyPr lIns="129950" tIns="129950" rIns="129950" bIns="12995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2049717" y="6620616"/>
            <a:ext cx="780300" cy="558900"/>
          </a:xfrm>
          <a:prstGeom prst="rect">
            <a:avLst/>
          </a:prstGeom>
          <a:noFill/>
          <a:ln>
            <a:noFill/>
          </a:ln>
        </p:spPr>
        <p:txBody>
          <a:bodyPr lIns="129950" tIns="129950" rIns="129950" bIns="12995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</a:rPr>
              <a:t>‹#›</a:t>
            </a:fld>
            <a:endParaRPr lang="en-US" sz="14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03A1-BF91-1541-B053-CA04C30E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17850"/>
            <a:ext cx="12118199" cy="813000"/>
          </a:xfrm>
        </p:spPr>
        <p:txBody>
          <a:bodyPr/>
          <a:lstStyle/>
          <a:p>
            <a:r>
              <a:rPr lang="en-US" sz="5400" i="1" dirty="0"/>
              <a:t>One Language to Bring Them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51D7A-5B20-A346-A6F7-187C4409CE25}"/>
              </a:ext>
            </a:extLst>
          </p:cNvPr>
          <p:cNvSpPr txBox="1"/>
          <p:nvPr/>
        </p:nvSpPr>
        <p:spPr>
          <a:xfrm>
            <a:off x="4748228" y="487045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And Start Coding…</a:t>
            </a:r>
          </a:p>
        </p:txBody>
      </p:sp>
    </p:spTree>
    <p:extLst>
      <p:ext uri="{BB962C8B-B14F-4D97-AF65-F5344CB8AC3E}">
        <p14:creationId xmlns:p14="http://schemas.microsoft.com/office/powerpoint/2010/main" val="429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loops in Python</a:t>
            </a:r>
          </a:p>
        </p:txBody>
      </p:sp>
      <p:pic>
        <p:nvPicPr>
          <p:cNvPr id="2050" name="Picture 2" descr="https://www.safaribooksonline.com/library/view/head-first-python/9781449397524/httpatomoreillycomsourceoreillyimages1368346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9" y="1898650"/>
            <a:ext cx="9586181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21800" y="6775451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safaribooksonline.com</a:t>
            </a:r>
          </a:p>
        </p:txBody>
      </p:sp>
    </p:spTree>
    <p:extLst>
      <p:ext uri="{BB962C8B-B14F-4D97-AF65-F5344CB8AC3E}">
        <p14:creationId xmlns:p14="http://schemas.microsoft.com/office/powerpoint/2010/main" val="152364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8213FC1-C41D-9949-9241-AAFADEE7D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67"/>
            <a:ext cx="13004799" cy="728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06" y="298450"/>
            <a:ext cx="12118199" cy="813000"/>
          </a:xfrm>
        </p:spPr>
        <p:txBody>
          <a:bodyPr/>
          <a:lstStyle/>
          <a:p>
            <a:r>
              <a:rPr lang="en-US" dirty="0"/>
              <a:t>Python re module: regular expressions made easy</a:t>
            </a:r>
          </a:p>
        </p:txBody>
      </p:sp>
      <p:pic>
        <p:nvPicPr>
          <p:cNvPr id="6146" name="Picture 2" descr="http://etutorials.org/shared/images/tutorials/tutorial_38/03fig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89050"/>
            <a:ext cx="5316410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21800" y="677545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etutorials.org</a:t>
            </a:r>
          </a:p>
        </p:txBody>
      </p:sp>
    </p:spTree>
    <p:extLst>
      <p:ext uri="{BB962C8B-B14F-4D97-AF65-F5344CB8AC3E}">
        <p14:creationId xmlns:p14="http://schemas.microsoft.com/office/powerpoint/2010/main" val="31630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hess, Metaphor, Board, Business, Concepts, Game, Pawn">
            <a:extLst>
              <a:ext uri="{FF2B5EF4-FFF2-40B4-BE49-F238E27FC236}">
                <a16:creationId xmlns:a16="http://schemas.microsoft.com/office/drawing/2014/main" id="{5E68574E-84AF-4E49-BFC5-12E83D21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799" cy="73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great </a:t>
            </a:r>
            <a:r>
              <a:rPr lang="en-US" dirty="0" err="1"/>
              <a:t>Pythony</a:t>
            </a:r>
            <a:r>
              <a:rPr lang="en-US" dirty="0"/>
              <a:t>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93850"/>
            <a:ext cx="12118199" cy="4850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Help()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Dir()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Python docs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StackOverflow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laptop computer beside white ceramic mug close-up photography">
            <a:extLst>
              <a:ext uri="{FF2B5EF4-FFF2-40B4-BE49-F238E27FC236}">
                <a16:creationId xmlns:a16="http://schemas.microsoft.com/office/drawing/2014/main" id="{E42E0B68-7888-DE4F-AC9F-FB9F737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3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26" y="166906"/>
            <a:ext cx="12118199" cy="813000"/>
          </a:xfrm>
        </p:spPr>
        <p:txBody>
          <a:bodyPr/>
          <a:lstStyle/>
          <a:p>
            <a:pPr algn="ctr"/>
            <a:r>
              <a:rPr lang="en-US" dirty="0"/>
              <a:t>Why did van Rossum call it Python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1" y="1759450"/>
            <a:ext cx="10896600" cy="3644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He liked Pythons and thought they were just awesome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He was a fan of “Monty Python’s Flying Circus”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He was well, a bit batty, that’s all !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I don’t know, and after all, who really cares ?</a:t>
            </a:r>
          </a:p>
          <a:p>
            <a:pPr marL="514350" indent="-514350"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9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3FBB956-0794-6F42-895D-0E7D28E7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560" y="-13786"/>
            <a:ext cx="13004799" cy="7316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06" y="146050"/>
            <a:ext cx="12118199" cy="813000"/>
          </a:xfrm>
        </p:spPr>
        <p:txBody>
          <a:bodyPr/>
          <a:lstStyle/>
          <a:p>
            <a:pPr algn="ctr"/>
            <a:r>
              <a:rPr lang="en-US" dirty="0"/>
              <a:t>What kind of a language is Python</a:t>
            </a:r>
          </a:p>
        </p:txBody>
      </p:sp>
      <p:pic>
        <p:nvPicPr>
          <p:cNvPr id="1026" name="Picture 2" descr="http://ikajic.github.io/starting-with-python/img/iv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5" y="1242260"/>
            <a:ext cx="11434073" cy="557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02577" y="6927850"/>
            <a:ext cx="14606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Source: ikajic.github.io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CCA1E-63B4-654E-8521-B4349C600651}"/>
              </a:ext>
            </a:extLst>
          </p:cNvPr>
          <p:cNvSpPr txBox="1"/>
          <p:nvPr/>
        </p:nvSpPr>
        <p:spPr>
          <a:xfrm>
            <a:off x="177800" y="6929339"/>
            <a:ext cx="77989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Pssst</a:t>
            </a:r>
            <a:r>
              <a:rPr lang="en-US" dirty="0"/>
              <a:t>: </a:t>
            </a:r>
            <a:r>
              <a:rPr lang="en-US" i="1" dirty="0"/>
              <a:t>Ram is plain wrong</a:t>
            </a:r>
            <a:r>
              <a:rPr lang="en-US" dirty="0"/>
              <a:t>, it’s actually a byte compiled language !But, let’s not hurt his feelings !</a:t>
            </a:r>
          </a:p>
        </p:txBody>
      </p:sp>
    </p:spTree>
    <p:extLst>
      <p:ext uri="{BB962C8B-B14F-4D97-AF65-F5344CB8AC3E}">
        <p14:creationId xmlns:p14="http://schemas.microsoft.com/office/powerpoint/2010/main" val="32980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ouse Painter, Balloon, Why, Question, God, Blankly">
            <a:extLst>
              <a:ext uri="{FF2B5EF4-FFF2-40B4-BE49-F238E27FC236}">
                <a16:creationId xmlns:a16="http://schemas.microsoft.com/office/drawing/2014/main" id="{657CCECC-5E4E-6447-ACDB-A32B80D2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3004800" cy="73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Python ?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816" y="3422331"/>
            <a:ext cx="419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HelloWorld { </a:t>
            </a:r>
          </a:p>
          <a:p>
            <a:r>
              <a:rPr lang="en-US" sz="2800" dirty="0"/>
              <a:t>   public static void main(String[ ] </a:t>
            </a:r>
            <a:r>
              <a:rPr lang="en-US" sz="2800" dirty="0" err="1"/>
              <a:t>args</a:t>
            </a:r>
            <a:r>
              <a:rPr lang="en-US" sz="2800" dirty="0"/>
              <a:t>) {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System.out.println</a:t>
            </a:r>
            <a:r>
              <a:rPr lang="en-US" sz="2800" dirty="0"/>
              <a:t>("Hello, World");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6744" y="3855401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print (“Hello World”)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9400" y="2684780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“Hello world” in 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41216" y="2684780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“Hello world” in Python</a:t>
            </a:r>
          </a:p>
        </p:txBody>
      </p:sp>
    </p:spTree>
    <p:extLst>
      <p:ext uri="{BB962C8B-B14F-4D97-AF65-F5344CB8AC3E}">
        <p14:creationId xmlns:p14="http://schemas.microsoft.com/office/powerpoint/2010/main" val="21809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4108450"/>
            <a:ext cx="299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06" y="450850"/>
            <a:ext cx="12118199" cy="1219200"/>
          </a:xfrm>
        </p:spPr>
        <p:txBody>
          <a:bodyPr/>
          <a:lstStyle/>
          <a:p>
            <a:r>
              <a:rPr lang="en-US" dirty="0"/>
              <a:t>Python is an expressive language: each statement says a lot !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127250"/>
            <a:ext cx="817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-Semibold"/>
              </a:rPr>
              <a:t>Ratio of High-Level-Language Statements to Equivalent C Code</a:t>
            </a:r>
          </a:p>
          <a:p>
            <a:r>
              <a:rPr lang="en-US" sz="1800" b="1" dirty="0">
                <a:latin typeface="Segoe-Bold"/>
              </a:rPr>
              <a:t>Language Level Relative to C</a:t>
            </a:r>
          </a:p>
          <a:p>
            <a:r>
              <a:rPr lang="en-US" sz="1800" dirty="0">
                <a:latin typeface="Segoe"/>
              </a:rPr>
              <a:t>C 			1</a:t>
            </a:r>
          </a:p>
          <a:p>
            <a:r>
              <a:rPr lang="en-US" sz="1800" dirty="0">
                <a:latin typeface="Segoe"/>
              </a:rPr>
              <a:t>C++ 			2.5</a:t>
            </a:r>
          </a:p>
          <a:p>
            <a:r>
              <a:rPr lang="en-US" sz="1800" dirty="0">
                <a:latin typeface="Segoe"/>
              </a:rPr>
              <a:t>Fortran 95	 	2</a:t>
            </a:r>
          </a:p>
          <a:p>
            <a:r>
              <a:rPr lang="en-US" sz="1800" dirty="0">
                <a:latin typeface="Segoe"/>
              </a:rPr>
              <a:t>Java 			2.5</a:t>
            </a:r>
          </a:p>
          <a:p>
            <a:r>
              <a:rPr lang="en-US" sz="1800" dirty="0">
                <a:latin typeface="Segoe"/>
              </a:rPr>
              <a:t>Perl 			6</a:t>
            </a:r>
          </a:p>
          <a:p>
            <a:r>
              <a:rPr lang="en-US" sz="1800" dirty="0">
                <a:latin typeface="Segoe"/>
              </a:rPr>
              <a:t>Python 			6</a:t>
            </a:r>
          </a:p>
          <a:p>
            <a:r>
              <a:rPr lang="en-US" sz="1800" dirty="0">
                <a:latin typeface="Segoe"/>
              </a:rPr>
              <a:t>Smalltalk 		6</a:t>
            </a:r>
          </a:p>
          <a:p>
            <a:r>
              <a:rPr lang="en-US" sz="1800" dirty="0">
                <a:latin typeface="Segoe"/>
              </a:rPr>
              <a:t>Microsoft Visual Basic 	4.5</a:t>
            </a:r>
          </a:p>
          <a:p>
            <a:r>
              <a:rPr lang="en-US" sz="1800" dirty="0">
                <a:latin typeface="Segoe"/>
              </a:rPr>
              <a:t>Source: Adapted from </a:t>
            </a:r>
            <a:r>
              <a:rPr lang="en-US" sz="1800" i="1" dirty="0">
                <a:latin typeface="Segoe-Italic"/>
              </a:rPr>
              <a:t>Estimating Software Costs </a:t>
            </a:r>
            <a:r>
              <a:rPr lang="en-US" sz="1800" dirty="0">
                <a:latin typeface="Segoe"/>
              </a:rPr>
              <a:t>(Jones 1998), </a:t>
            </a:r>
            <a:r>
              <a:rPr lang="en-US" sz="1800" i="1" dirty="0">
                <a:latin typeface="Segoe-Italic"/>
              </a:rPr>
              <a:t>Software Cost Estimation with </a:t>
            </a:r>
            <a:r>
              <a:rPr lang="en-US" sz="1800" i="1" dirty="0" err="1">
                <a:latin typeface="Segoe-Italic"/>
              </a:rPr>
              <a:t>Cocomo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245810" y="5937250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Higher ratio = higher productivity !</a:t>
            </a:r>
          </a:p>
        </p:txBody>
      </p:sp>
      <p:pic>
        <p:nvPicPr>
          <p:cNvPr id="8" name="Picture 6" descr="House Painter, Balloon, Why, Question, God, Blankly">
            <a:extLst>
              <a:ext uri="{FF2B5EF4-FFF2-40B4-BE49-F238E27FC236}">
                <a16:creationId xmlns:a16="http://schemas.microsoft.com/office/drawing/2014/main" id="{3469F765-FC03-9646-9043-6AEF3C12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3004800" cy="73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1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erson holding sticky note">
            <a:extLst>
              <a:ext uri="{FF2B5EF4-FFF2-40B4-BE49-F238E27FC236}">
                <a16:creationId xmlns:a16="http://schemas.microsoft.com/office/drawing/2014/main" id="{66FCBEB3-819A-BD4F-8DA5-A2AB5802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1590"/>
            <a:ext cx="13009041" cy="732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906" y="2188021"/>
            <a:ext cx="12409036" cy="49684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dynamic, interpreted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No type declarations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Error checks at runtime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Python source code, or “scripts” are modules…end in .</a:t>
            </a:r>
            <a:r>
              <a:rPr lang="en-US" dirty="0" err="1">
                <a:solidFill>
                  <a:schemeClr val="tx1"/>
                </a:solidFill>
              </a:rPr>
              <a:t>py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Indentation is used to demarcate blocks of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Five fun facts about Python</a:t>
            </a:r>
          </a:p>
        </p:txBody>
      </p:sp>
    </p:spTree>
    <p:extLst>
      <p:ext uri="{BB962C8B-B14F-4D97-AF65-F5344CB8AC3E}">
        <p14:creationId xmlns:p14="http://schemas.microsoft.com/office/powerpoint/2010/main" val="58685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erson holding sticky note">
            <a:extLst>
              <a:ext uri="{FF2B5EF4-FFF2-40B4-BE49-F238E27FC236}">
                <a16:creationId xmlns:a16="http://schemas.microsoft.com/office/drawing/2014/main" id="{8C547175-A112-6342-A38E-65BF259B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"/>
            <a:ext cx="13009041" cy="732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5000" y="1636232"/>
            <a:ext cx="12118199" cy="1298738"/>
          </a:xfrm>
        </p:spPr>
        <p:txBody>
          <a:bodyPr/>
          <a:lstStyle/>
          <a:p>
            <a:r>
              <a:rPr lang="en-US" dirty="0"/>
              <a:t>Our punch 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4000" y="3401830"/>
            <a:ext cx="12118199" cy="1125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You can learn one fun ton of Python in 2 hours</a:t>
            </a:r>
          </a:p>
        </p:txBody>
      </p:sp>
    </p:spTree>
    <p:extLst>
      <p:ext uri="{BB962C8B-B14F-4D97-AF65-F5344CB8AC3E}">
        <p14:creationId xmlns:p14="http://schemas.microsoft.com/office/powerpoint/2010/main" val="303996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06" y="222250"/>
            <a:ext cx="12118199" cy="1222575"/>
          </a:xfrm>
        </p:spPr>
        <p:txBody>
          <a:bodyPr/>
          <a:lstStyle/>
          <a:p>
            <a:pPr algn="ctr"/>
            <a:r>
              <a:rPr lang="en-US" dirty="0"/>
              <a:t>Common data structures in Python</a:t>
            </a:r>
          </a:p>
        </p:txBody>
      </p:sp>
      <p:sp>
        <p:nvSpPr>
          <p:cNvPr id="4" name="AutoShape 2" descr="http://i.imgbox.com/frcDL4s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850"/>
            <a:ext cx="12827000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21800" y="6775451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teknosains.com</a:t>
            </a:r>
          </a:p>
        </p:txBody>
      </p:sp>
    </p:spTree>
    <p:extLst>
      <p:ext uri="{BB962C8B-B14F-4D97-AF65-F5344CB8AC3E}">
        <p14:creationId xmlns:p14="http://schemas.microsoft.com/office/powerpoint/2010/main" val="34061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06" y="374650"/>
            <a:ext cx="12118199" cy="813000"/>
          </a:xfrm>
        </p:spPr>
        <p:txBody>
          <a:bodyPr/>
          <a:lstStyle/>
          <a:p>
            <a:pPr algn="ctr"/>
            <a:r>
              <a:rPr lang="en-US" dirty="0"/>
              <a:t>Python functions</a:t>
            </a:r>
          </a:p>
        </p:txBody>
      </p:sp>
      <p:pic>
        <p:nvPicPr>
          <p:cNvPr id="1026" name="Picture 2" descr="http://www.voidspace.org.uk/python/weblog/images/basic-function-tart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517650"/>
            <a:ext cx="10067925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21800" y="6775451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weebly.com</a:t>
            </a:r>
          </a:p>
        </p:txBody>
      </p:sp>
    </p:spTree>
    <p:extLst>
      <p:ext uri="{BB962C8B-B14F-4D97-AF65-F5344CB8AC3E}">
        <p14:creationId xmlns:p14="http://schemas.microsoft.com/office/powerpoint/2010/main" val="26062917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340</Words>
  <Application>Microsoft Macintosh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Segoe</vt:lpstr>
      <vt:lpstr>Segoe-Bold</vt:lpstr>
      <vt:lpstr>Segoe-Italic</vt:lpstr>
      <vt:lpstr>Segoe-Semibold</vt:lpstr>
      <vt:lpstr>simple-light-2</vt:lpstr>
      <vt:lpstr>One Language to Bring Them All</vt:lpstr>
      <vt:lpstr>Why did van Rossum call it Python ?</vt:lpstr>
      <vt:lpstr>What kind of a language is Python</vt:lpstr>
      <vt:lpstr>Why Python ?</vt:lpstr>
      <vt:lpstr>Python is an expressive language: each statement says a lot !</vt:lpstr>
      <vt:lpstr>Five fun facts about Python</vt:lpstr>
      <vt:lpstr>Our punch line</vt:lpstr>
      <vt:lpstr>Common data structures in Python</vt:lpstr>
      <vt:lpstr>Python functions</vt:lpstr>
      <vt:lpstr>For loops in Python</vt:lpstr>
      <vt:lpstr>Python re module: regular expressions made easy</vt:lpstr>
      <vt:lpstr>Five great Pythony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Ramkumar Hariharan</dc:creator>
  <cp:lastModifiedBy>Hariharan, Ram</cp:lastModifiedBy>
  <cp:revision>64</cp:revision>
  <dcterms:modified xsi:type="dcterms:W3CDTF">2022-11-10T22:40:09Z</dcterms:modified>
</cp:coreProperties>
</file>